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4"/>
  </p:notesMasterIdLst>
  <p:sldIdLst>
    <p:sldId id="256" r:id="rId3"/>
    <p:sldId id="494" r:id="rId4"/>
    <p:sldId id="495" r:id="rId5"/>
    <p:sldId id="496" r:id="rId6"/>
    <p:sldId id="497" r:id="rId7"/>
    <p:sldId id="498" r:id="rId8"/>
    <p:sldId id="505" r:id="rId9"/>
    <p:sldId id="502" r:id="rId10"/>
    <p:sldId id="503" r:id="rId11"/>
    <p:sldId id="504" r:id="rId12"/>
    <p:sldId id="506" r:id="rId13"/>
    <p:sldId id="507" r:id="rId14"/>
    <p:sldId id="510" r:id="rId15"/>
    <p:sldId id="512" r:id="rId16"/>
    <p:sldId id="518" r:id="rId17"/>
    <p:sldId id="521" r:id="rId18"/>
    <p:sldId id="372" r:id="rId19"/>
    <p:sldId id="373" r:id="rId20"/>
    <p:sldId id="374" r:id="rId21"/>
    <p:sldId id="490" r:id="rId22"/>
    <p:sldId id="380" r:id="rId23"/>
    <p:sldId id="383" r:id="rId24"/>
    <p:sldId id="382" r:id="rId25"/>
    <p:sldId id="387" r:id="rId26"/>
    <p:sldId id="491" r:id="rId27"/>
    <p:sldId id="394" r:id="rId28"/>
    <p:sldId id="408" r:id="rId29"/>
    <p:sldId id="411" r:id="rId30"/>
    <p:sldId id="413" r:id="rId31"/>
    <p:sldId id="522" r:id="rId32"/>
    <p:sldId id="401" r:id="rId33"/>
  </p:sldIdLst>
  <p:sldSz cx="9144000" cy="6858000" type="screen4x3"/>
  <p:notesSz cx="7102475" cy="10234613"/>
  <p:defaultTextStyle>
    <a:defPPr>
      <a:defRPr lang="es-E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C0C0C0"/>
    <a:srgbClr val="DDDDDD"/>
    <a:srgbClr val="EAEAEA"/>
    <a:srgbClr val="CCFFCC"/>
    <a:srgbClr val="CCE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60107" autoAdjust="0"/>
  </p:normalViewPr>
  <p:slideViewPr>
    <p:cSldViewPr>
      <p:cViewPr varScale="1">
        <p:scale>
          <a:sx n="42" d="100"/>
          <a:sy n="42" d="100"/>
        </p:scale>
        <p:origin x="-2202" y="-108"/>
      </p:cViewPr>
      <p:guideLst>
        <p:guide orient="horz" pos="2160"/>
        <p:guide pos="2880"/>
      </p:guideLst>
    </p:cSldViewPr>
  </p:slideViewPr>
  <p:outlineViewPr>
    <p:cViewPr>
      <p:scale>
        <a:sx n="33" d="100"/>
        <a:sy n="33" d="100"/>
      </p:scale>
      <p:origin x="0" y="2182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1974" y="-11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algn="l" defTabSz="990600">
              <a:defRPr sz="1300"/>
            </a:lvl1pPr>
          </a:lstStyle>
          <a:p>
            <a:pPr>
              <a:defRPr/>
            </a:pPr>
            <a:endParaRPr lang="es-ES"/>
          </a:p>
        </p:txBody>
      </p:sp>
      <p:sp>
        <p:nvSpPr>
          <p:cNvPr id="6147" name="Rectangle 3"/>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algn="r" defTabSz="990600">
              <a:defRPr sz="1300"/>
            </a:lvl1pPr>
          </a:lstStyle>
          <a:p>
            <a:pPr>
              <a:defRPr/>
            </a:pPr>
            <a:endParaRPr lang="es-ES"/>
          </a:p>
        </p:txBody>
      </p:sp>
      <p:sp>
        <p:nvSpPr>
          <p:cNvPr id="41988"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150" name="Rectangle 6"/>
          <p:cNvSpPr>
            <a:spLocks noGrp="1" noChangeArrowheads="1"/>
          </p:cNvSpPr>
          <p:nvPr>
            <p:ph type="ftr" sz="quarter" idx="4"/>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algn="l" defTabSz="990600">
              <a:defRPr sz="1300"/>
            </a:lvl1pPr>
          </a:lstStyle>
          <a:p>
            <a:pPr>
              <a:defRPr/>
            </a:pPr>
            <a:endParaRPr lang="es-ES"/>
          </a:p>
        </p:txBody>
      </p:sp>
      <p:sp>
        <p:nvSpPr>
          <p:cNvPr id="6151" name="Rectangle 7"/>
          <p:cNvSpPr>
            <a:spLocks noGrp="1" noChangeArrowheads="1"/>
          </p:cNvSpPr>
          <p:nvPr>
            <p:ph type="sldNum" sz="quarter" idx="5"/>
          </p:nvPr>
        </p:nvSpPr>
        <p:spPr bwMode="auto">
          <a:xfrm>
            <a:off x="4022725"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algn="r" defTabSz="990600">
              <a:defRPr sz="1300"/>
            </a:lvl1pPr>
          </a:lstStyle>
          <a:p>
            <a:pPr>
              <a:defRPr/>
            </a:pPr>
            <a:fld id="{CB66DD89-8899-4C73-B8CF-0A46C609E670}" type="slidenum">
              <a:rPr lang="es-ES"/>
              <a:pPr>
                <a:defRPr/>
              </a:pPr>
              <a:t>‹Nº›</a:t>
            </a:fld>
            <a:endParaRPr lang="es-ES"/>
          </a:p>
        </p:txBody>
      </p:sp>
    </p:spTree>
    <p:extLst>
      <p:ext uri="{BB962C8B-B14F-4D97-AF65-F5344CB8AC3E}">
        <p14:creationId xmlns:p14="http://schemas.microsoft.com/office/powerpoint/2010/main" val="549067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48561E3B-BC0E-4C45-9736-37C4D6470766}" type="slidenum">
              <a:rPr lang="es-ES" smtClean="0"/>
              <a:pPr eaLnBrk="1" hangingPunct="1"/>
              <a:t>1</a:t>
            </a:fld>
            <a:endParaRPr lang="es-ES" smtClean="0"/>
          </a:p>
        </p:txBody>
      </p:sp>
      <p:sp>
        <p:nvSpPr>
          <p:cNvPr id="43011" name="Rectangle 2"/>
          <p:cNvSpPr>
            <a:spLocks noGrp="1" noRot="1" noChangeAspect="1" noChangeArrowheads="1" noTextEdit="1"/>
          </p:cNvSpPr>
          <p:nvPr>
            <p:ph type="sldImg"/>
          </p:nvPr>
        </p:nvSpPr>
        <p:spPr>
          <a:xfrm>
            <a:off x="993775" y="768350"/>
            <a:ext cx="5114925" cy="3836988"/>
          </a:xfrm>
          <a:ln/>
        </p:spPr>
      </p:sp>
      <p:sp>
        <p:nvSpPr>
          <p:cNvPr id="43012" name="Rectangle 3"/>
          <p:cNvSpPr>
            <a:spLocks noGrp="1" noChangeArrowheads="1"/>
          </p:cNvSpPr>
          <p:nvPr>
            <p:ph type="body" idx="1"/>
          </p:nvPr>
        </p:nvSpPr>
        <p:spPr>
          <a:noFill/>
        </p:spPr>
        <p:txBody>
          <a:bodyPr/>
          <a:lstStyle/>
          <a:p>
            <a:pPr eaLnBrk="1" hangingPunct="1"/>
            <a:r>
              <a:rPr lang="es-UY" dirty="0" smtClean="0"/>
              <a:t>Buenos días.</a:t>
            </a:r>
          </a:p>
          <a:p>
            <a:pPr eaLnBrk="1" hangingPunct="1"/>
            <a:r>
              <a:rPr lang="es-UY" dirty="0" smtClean="0"/>
              <a:t>En primer lugar, quisiera agradecerle a las numerosas empresas petroleras y de servicios que están aquí presentes, su presencia es la que hace que este esfuerzo</a:t>
            </a:r>
            <a:r>
              <a:rPr lang="es-UY" baseline="0" dirty="0" smtClean="0"/>
              <a:t> tenga sentido</a:t>
            </a:r>
            <a:r>
              <a:rPr lang="es-UY" dirty="0" smtClean="0"/>
              <a:t>.</a:t>
            </a:r>
          </a:p>
          <a:p>
            <a:pPr eaLnBrk="1" hangingPunct="1"/>
            <a:endParaRPr lang="es-UY" dirty="0" smtClean="0"/>
          </a:p>
          <a:p>
            <a:pPr eaLnBrk="1" hangingPunct="1"/>
            <a:r>
              <a:rPr lang="en-US" noProof="0" dirty="0" smtClean="0"/>
              <a:t>Good</a:t>
            </a:r>
            <a:r>
              <a:rPr lang="en-US" baseline="0" noProof="0" dirty="0" smtClean="0"/>
              <a:t> morning.</a:t>
            </a:r>
          </a:p>
          <a:p>
            <a:pPr eaLnBrk="1" hangingPunct="1"/>
            <a:r>
              <a:rPr lang="en-US" baseline="0" noProof="0" dirty="0" smtClean="0"/>
              <a:t>First of all, I would like to thank all the many oil and service companies that are here with us. Your presence is what make all the efforts worth. </a:t>
            </a:r>
            <a:endParaRPr lang="en-US" noProof="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778A6-4689-4F61-A45A-4CE23351EC76}" type="slidenum">
              <a:rPr lang="es-ES">
                <a:solidFill>
                  <a:prstClr val="black"/>
                </a:solidFill>
              </a:rPr>
              <a:pPr/>
              <a:t>10</a:t>
            </a:fld>
            <a:endParaRPr lang="es-ES">
              <a:solidFill>
                <a:prstClr val="black"/>
              </a:solidFill>
            </a:endParaRPr>
          </a:p>
        </p:txBody>
      </p:sp>
      <p:sp>
        <p:nvSpPr>
          <p:cNvPr id="475138" name="Rectangle 2"/>
          <p:cNvSpPr>
            <a:spLocks noRot="1"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GB"/>
              <a:t>At present time all Palaeozoic source rocks are very mature (having generated and expelled all the hydrocarbons), while the Early Cretaceous source rocks are in the wet gas window, although they are still in the oil window in the wells number one and three, and the Late Cretaceous and Palaeocene source rocks enter the oil window only in the well located more distally.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F38ED-D2E3-4455-8B93-58B3736F59DA}" type="slidenum">
              <a:rPr lang="es-ES">
                <a:solidFill>
                  <a:prstClr val="black"/>
                </a:solidFill>
              </a:rPr>
              <a:pPr/>
              <a:t>11</a:t>
            </a:fld>
            <a:endParaRPr lang="es-ES">
              <a:solidFill>
                <a:prstClr val="black"/>
              </a:solidFill>
            </a:endParaRPr>
          </a:p>
        </p:txBody>
      </p:sp>
      <p:sp>
        <p:nvSpPr>
          <p:cNvPr id="510978" name="Rectangle 2"/>
          <p:cNvSpPr>
            <a:spLocks noRot="1"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GB"/>
              <a:t>This slide summarizes the set of evidence of hydrocarbons in the offshore of Uruguay. Oil and gas inclusions, gas chimneys, pull downs, loss of seismic signal, amplitude and AVO anomalies, gas hydrates, frequency anomalies that I have not presented today, but which we have carried out, velocity anomalies and crossing of the density-neutron logs at wells. This evidence gives strength to the petroleum system model developed for the offshore basins of Uruguay</a:t>
            </a:r>
            <a:r>
              <a:rPr lang="es-UY"/>
              <a:t>.</a:t>
            </a:r>
            <a:endParaRPr lang="es-ES"/>
          </a:p>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6B6B8-11E0-4894-9AD2-774116B9C829}" type="slidenum">
              <a:rPr lang="es-ES">
                <a:solidFill>
                  <a:prstClr val="black"/>
                </a:solidFill>
              </a:rPr>
              <a:pPr/>
              <a:t>12</a:t>
            </a:fld>
            <a:endParaRPr lang="es-ES">
              <a:solidFill>
                <a:prstClr val="black"/>
              </a:solidFill>
            </a:endParaRPr>
          </a:p>
        </p:txBody>
      </p:sp>
      <p:sp>
        <p:nvSpPr>
          <p:cNvPr id="212994" name="Rectangle 2"/>
          <p:cNvSpPr>
            <a:spLocks noRot="1" noChangeArrowheads="1" noTextEdit="1"/>
          </p:cNvSpPr>
          <p:nvPr>
            <p:ph type="sldImg"/>
          </p:nvPr>
        </p:nvSpPr>
        <p:spPr>
          <a:ln/>
        </p:spPr>
      </p:sp>
      <p:sp>
        <p:nvSpPr>
          <p:cNvPr id="212995" name="Rectangle 3"/>
          <p:cNvSpPr>
            <a:spLocks noGrp="1" noChangeArrowheads="1"/>
          </p:cNvSpPr>
          <p:nvPr>
            <p:ph type="body" idx="1"/>
          </p:nvPr>
        </p:nvSpPr>
        <p:spPr/>
        <p:txBody>
          <a:bodyPr/>
          <a:lstStyle/>
          <a:p>
            <a:pPr marL="236967" indent="-236967"/>
            <a:r>
              <a:rPr lang="en-GB"/>
              <a:t>A set of leads and prospects have been identified in the offshore basins of Uruguay. Those associated with prerift and synrift phases are coloured in orange. Those associated with the Cretaceous postrift sequences are coloured in green. And those associated with the Cenozoic postrift sequences are colored in blue. Next, I will try to explain to you the exploration plays in the context in which the leads and prospects were defined.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B7E63-51D3-42E1-8E31-94D307FEE700}" type="slidenum">
              <a:rPr lang="es-ES">
                <a:solidFill>
                  <a:prstClr val="black"/>
                </a:solidFill>
              </a:rPr>
              <a:pPr/>
              <a:t>13</a:t>
            </a:fld>
            <a:endParaRPr lang="es-ES">
              <a:solidFill>
                <a:prstClr val="black"/>
              </a:solidFill>
            </a:endParaRPr>
          </a:p>
        </p:txBody>
      </p:sp>
      <p:sp>
        <p:nvSpPr>
          <p:cNvPr id="513026" name="Rectangle 2"/>
          <p:cNvSpPr>
            <a:spLocks noRot="1" noChangeArrowheads="1" noTextEdit="1"/>
          </p:cNvSpPr>
          <p:nvPr>
            <p:ph type="sldImg"/>
          </p:nvPr>
        </p:nvSpPr>
        <p:spPr>
          <a:ln/>
        </p:spPr>
      </p:sp>
      <p:sp>
        <p:nvSpPr>
          <p:cNvPr id="513027" name="Rectangle 3"/>
          <p:cNvSpPr>
            <a:spLocks noGrp="1" noChangeArrowheads="1"/>
          </p:cNvSpPr>
          <p:nvPr>
            <p:ph type="body" idx="1"/>
          </p:nvPr>
        </p:nvSpPr>
        <p:spPr/>
        <p:txBody>
          <a:bodyPr/>
          <a:lstStyle/>
          <a:p>
            <a:r>
              <a:rPr lang="en-GB"/>
              <a:t>This slide shows how this play is a successful one in many productive basins of the Atlantic Ocean. All of them present the same tectonic and stratigraphic settings. In all cases the source rocks are lacustrine shales of the synrift sequences, which generate oil, then it migrates and is trapped in the alluvial bodies of the synrift sequences, or against the break-up unconformity.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454563-920A-42D6-BE54-853DA3137565}" type="slidenum">
              <a:rPr lang="es-ES">
                <a:solidFill>
                  <a:prstClr val="black"/>
                </a:solidFill>
              </a:rPr>
              <a:pPr/>
              <a:t>14</a:t>
            </a:fld>
            <a:endParaRPr lang="es-ES">
              <a:solidFill>
                <a:prstClr val="black"/>
              </a:solidFill>
            </a:endParaRPr>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GB"/>
              <a:t>Again, this slide shows that this play is successful in several basins of the South Atlantic Ocean. The similarity between the Orange and Punta del Este basins is remarkable, because in both cases the sequences involved are siliciclastic. Regarding the similarity with the Santos Basin, despite the differences between the Santos and the Punta del Este  reservoirs, the exploratory model remains the same. It includes generation from the synrift sequences and accumulations in anticline structures associated with basement highs.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52C64-9712-4092-8A8D-3FB9AB5C8874}" type="slidenum">
              <a:rPr lang="es-ES">
                <a:solidFill>
                  <a:prstClr val="black"/>
                </a:solidFill>
              </a:rPr>
              <a:pPr/>
              <a:t>15</a:t>
            </a:fld>
            <a:endParaRPr lang="es-ES">
              <a:solidFill>
                <a:prstClr val="black"/>
              </a:solidFill>
            </a:endParaRPr>
          </a:p>
        </p:txBody>
      </p:sp>
      <p:sp>
        <p:nvSpPr>
          <p:cNvPr id="363522" name="Rectangle 2"/>
          <p:cNvSpPr>
            <a:spLocks noRot="1" noChangeArrowheads="1" noTextEdit="1"/>
          </p:cNvSpPr>
          <p:nvPr>
            <p:ph type="sldImg"/>
          </p:nvPr>
        </p:nvSpPr>
        <p:spPr>
          <a:ln/>
        </p:spPr>
      </p:sp>
      <p:sp>
        <p:nvSpPr>
          <p:cNvPr id="363523" name="Rectangle 3"/>
          <p:cNvSpPr>
            <a:spLocks noGrp="1" noChangeArrowheads="1"/>
          </p:cNvSpPr>
          <p:nvPr>
            <p:ph type="body" idx="1"/>
          </p:nvPr>
        </p:nvSpPr>
        <p:spPr/>
        <p:txBody>
          <a:bodyPr/>
          <a:lstStyle/>
          <a:p>
            <a:r>
              <a:rPr lang="en-GB"/>
              <a:t>So, the play model is represented by basin floor fans belonging to forced regressive system tracts, which have proved its quality as reservoir rocks around the world. In this case the play is even more attractive because the basin floor fans present AVO and amplitude anomalies.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342B5-EA81-4B08-BD2B-13D52965550E}" type="slidenum">
              <a:rPr lang="es-ES">
                <a:solidFill>
                  <a:prstClr val="black"/>
                </a:solidFill>
              </a:rPr>
              <a:pPr/>
              <a:t>16</a:t>
            </a:fld>
            <a:endParaRPr lang="es-ES">
              <a:solidFill>
                <a:prstClr val="black"/>
              </a:solidFill>
            </a:endParaRPr>
          </a:p>
        </p:txBody>
      </p:sp>
      <p:sp>
        <p:nvSpPr>
          <p:cNvPr id="370690" name="Rectangle 2"/>
          <p:cNvSpPr>
            <a:spLocks noRot="1" noChangeArrowheads="1" noTextEdit="1"/>
          </p:cNvSpPr>
          <p:nvPr>
            <p:ph type="sldImg"/>
          </p:nvPr>
        </p:nvSpPr>
        <p:spPr>
          <a:ln/>
        </p:spPr>
      </p:sp>
      <p:sp>
        <p:nvSpPr>
          <p:cNvPr id="370691" name="Rectangle 3"/>
          <p:cNvSpPr>
            <a:spLocks noGrp="1" noChangeArrowheads="1"/>
          </p:cNvSpPr>
          <p:nvPr>
            <p:ph type="body" idx="1"/>
          </p:nvPr>
        </p:nvSpPr>
        <p:spPr/>
        <p:txBody>
          <a:bodyPr/>
          <a:lstStyle/>
          <a:p>
            <a:r>
              <a:rPr lang="es-UY"/>
              <a:t>Basin floor fans associated to forced regressive system tracts are widely distibuted in the offshore basins of Uruguay. They present the same siesmic features and are located in the same stratigraphic positions than basin floor fans in productive Atlactic basins, such as Paleocene Basin floor fans in the Punta del Este and Orange Basins and Oligocene basin floor fans in Pelotas and Campos basins. </a:t>
            </a:r>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a:xfrm>
            <a:off x="993775" y="768350"/>
            <a:ext cx="5114925" cy="3836988"/>
          </a:xfrm>
          <a:ln/>
        </p:spPr>
      </p:sp>
      <p:sp>
        <p:nvSpPr>
          <p:cNvPr id="46083" name="2 Marcador de notas"/>
          <p:cNvSpPr>
            <a:spLocks noGrp="1"/>
          </p:cNvSpPr>
          <p:nvPr>
            <p:ph type="body" idx="1"/>
          </p:nvPr>
        </p:nvSpPr>
        <p:spPr>
          <a:noFill/>
        </p:spPr>
        <p:txBody>
          <a:bodyPr/>
          <a:lstStyle/>
          <a:p>
            <a:pPr eaLnBrk="1" hangingPunct="1"/>
            <a:r>
              <a:rPr lang="es-UY" dirty="0" smtClean="0"/>
              <a:t>ANCAP está convocando a Empresas Petroleras interesadas en realizar actividades de exploración y explotación de hidrocarburos en la plataforma continental, bajo la modalidad de Contratos de Producción Compartida.</a:t>
            </a:r>
          </a:p>
          <a:p>
            <a:pPr eaLnBrk="1" hangingPunct="1"/>
            <a:endParaRPr lang="es-UY" dirty="0" smtClean="0"/>
          </a:p>
          <a:p>
            <a:pPr eaLnBrk="1" hangingPunct="1"/>
            <a:r>
              <a:rPr lang="en-US" dirty="0" smtClean="0"/>
              <a:t>ANCAP is calling Oil Companies interested in carrying out exploration and exploitation of Hydrocarbon activities offshore </a:t>
            </a:r>
            <a:r>
              <a:rPr lang="en-US" i="0" dirty="0" smtClean="0"/>
              <a:t>Uruguay</a:t>
            </a:r>
            <a:r>
              <a:rPr lang="en-US" dirty="0" smtClean="0"/>
              <a:t>, under Production Sharing Agreements.</a:t>
            </a:r>
            <a:endParaRPr lang="es-UY" dirty="0" smtClean="0"/>
          </a:p>
        </p:txBody>
      </p:sp>
      <p:sp>
        <p:nvSpPr>
          <p:cNvPr id="46084"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F58B0E38-940E-4D0D-878D-C808C3A2C63B}" type="slidenum">
              <a:rPr lang="es-ES" smtClean="0"/>
              <a:pPr eaLnBrk="1" hangingPunct="1"/>
              <a:t>17</a:t>
            </a:fld>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a:xfrm>
            <a:off x="993775" y="768350"/>
            <a:ext cx="5114925" cy="3836988"/>
          </a:xfrm>
          <a:ln/>
        </p:spPr>
      </p:sp>
      <p:sp>
        <p:nvSpPr>
          <p:cNvPr id="47107" name="2 Marcador de notas"/>
          <p:cNvSpPr>
            <a:spLocks noGrp="1"/>
          </p:cNvSpPr>
          <p:nvPr>
            <p:ph type="body" idx="1"/>
          </p:nvPr>
        </p:nvSpPr>
        <p:spPr>
          <a:noFill/>
        </p:spPr>
        <p:txBody>
          <a:bodyPr/>
          <a:lstStyle/>
          <a:p>
            <a:r>
              <a:rPr lang="es-UY" dirty="0" smtClean="0"/>
              <a:t>Este es el cronograma oficial de la Ronda. A la fecha de hoy se considera oficialmente abierta. Las fechas a destacar son la de finalización del período de calificación de Empresas Petroleras, que comienza hoy y finaliza el 1º de marzo de 2012. La otra fecha a destacar es el 29 de marzo de 2012, momento en el cual finaliza el período para presentación de ofertas. Ese día a las 15 horas se realiza la apertura de las ofertas y en el momento, en caso de haber competencia puede saberse la propuesta de mayor puntaje por una determinada área.</a:t>
            </a:r>
          </a:p>
          <a:p>
            <a:endParaRPr lang="es-UY" dirty="0" smtClean="0"/>
          </a:p>
          <a:p>
            <a:r>
              <a:rPr lang="en-US" noProof="0" dirty="0" smtClean="0"/>
              <a:t>This is the official</a:t>
            </a:r>
            <a:r>
              <a:rPr lang="en-US" baseline="0" noProof="0" dirty="0" smtClean="0"/>
              <a:t> schedule of Uruguay Round II. We announced it in Montevideo last September. The dates to be highlighted are the end of the qualification of Oil Companies period, which ends the 1st of March 2012. The other important date is march 29th 2012, when the period for submission of offers ends. That day the bids are open and in case there is competition for one or more areas, the highest score offer will be the one awarded the area. Is just that simple and clear, there is no negotiation.</a:t>
            </a:r>
            <a:endParaRPr lang="en-US" noProof="0" dirty="0" smtClean="0"/>
          </a:p>
        </p:txBody>
      </p:sp>
      <p:sp>
        <p:nvSpPr>
          <p:cNvPr id="47108"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9AF33C26-E057-4726-9486-2174449B2F5B}" type="slidenum">
              <a:rPr lang="es-ES" smtClean="0"/>
              <a:pPr eaLnBrk="1" hangingPunct="1"/>
              <a:t>18</a:t>
            </a:fld>
            <a:endParaRPr 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993775" y="768350"/>
            <a:ext cx="5114925" cy="3836988"/>
          </a:xfrm>
          <a:ln/>
        </p:spPr>
      </p:sp>
      <p:sp>
        <p:nvSpPr>
          <p:cNvPr id="49155" name="2 Marcador de notas"/>
          <p:cNvSpPr>
            <a:spLocks noGrp="1"/>
          </p:cNvSpPr>
          <p:nvPr>
            <p:ph type="body" idx="1"/>
          </p:nvPr>
        </p:nvSpPr>
        <p:spPr>
          <a:noFill/>
        </p:spPr>
        <p:txBody>
          <a:bodyPr/>
          <a:lstStyle/>
          <a:p>
            <a:r>
              <a:rPr lang="es-UY" dirty="0" smtClean="0"/>
              <a:t>Estas son las 15 áreas que estamos ofreciendo, son las que están pintadas de verde. Van desde aguas someras a </a:t>
            </a:r>
            <a:r>
              <a:rPr lang="es-UY" dirty="0" err="1" smtClean="0"/>
              <a:t>ultraprofundas</a:t>
            </a:r>
            <a:r>
              <a:rPr lang="es-UY" dirty="0" smtClean="0"/>
              <a:t>, cubriendo todas nuestras cuencas offshore. Las áreas más chicas son de unos 2.500Km</a:t>
            </a:r>
            <a:r>
              <a:rPr lang="es-UY" baseline="30000" dirty="0" smtClean="0"/>
              <a:t>2</a:t>
            </a:r>
            <a:r>
              <a:rPr lang="es-UY" dirty="0" smtClean="0"/>
              <a:t> y las más grandes de más de 10.000Km</a:t>
            </a:r>
            <a:r>
              <a:rPr lang="es-UY" baseline="30000" dirty="0" smtClean="0"/>
              <a:t>2</a:t>
            </a:r>
            <a:r>
              <a:rPr lang="es-UY" dirty="0" smtClean="0"/>
              <a:t>.</a:t>
            </a:r>
          </a:p>
          <a:p>
            <a:r>
              <a:rPr lang="es-UY" dirty="0" smtClean="0"/>
              <a:t>Se muestran también en gris las áreas en las que tenemos contratos vigentes.</a:t>
            </a:r>
          </a:p>
          <a:p>
            <a:endParaRPr lang="es-UY"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smtClean="0"/>
              <a:t>These are the 15 areas we are offering, the ones</a:t>
            </a:r>
            <a:r>
              <a:rPr lang="en-US" baseline="0" noProof="0" dirty="0" smtClean="0"/>
              <a:t> colored in green. They are from shallow to ultra deep waters, covering all our offshore basins. The smallest areas are about </a:t>
            </a:r>
            <a:r>
              <a:rPr lang="en-US" noProof="0" dirty="0" smtClean="0"/>
              <a:t>2.500Km</a:t>
            </a:r>
            <a:r>
              <a:rPr lang="en-US" baseline="30000" noProof="0" dirty="0" smtClean="0"/>
              <a:t>2</a:t>
            </a:r>
            <a:r>
              <a:rPr lang="en-US" noProof="0" dirty="0" smtClean="0"/>
              <a:t> and the</a:t>
            </a:r>
            <a:r>
              <a:rPr lang="en-US" baseline="0" noProof="0" dirty="0" smtClean="0"/>
              <a:t> biggest are about </a:t>
            </a:r>
            <a:r>
              <a:rPr lang="en-US" noProof="0" dirty="0" smtClean="0"/>
              <a:t>10.000Km</a:t>
            </a:r>
            <a:r>
              <a:rPr lang="en-US" baseline="30000" noProof="0" dirty="0" smtClean="0"/>
              <a:t>2</a:t>
            </a:r>
            <a:r>
              <a:rPr lang="en-US" noProof="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smtClean="0"/>
              <a:t>We are showing in grey</a:t>
            </a:r>
            <a:r>
              <a:rPr lang="en-US" baseline="0" noProof="0" dirty="0" smtClean="0"/>
              <a:t> the areas in which we have contacts in force. </a:t>
            </a:r>
            <a:endParaRPr lang="en-US" noProof="0" dirty="0" smtClean="0"/>
          </a:p>
          <a:p>
            <a:r>
              <a:rPr lang="es-UY" baseline="0" dirty="0" smtClean="0"/>
              <a:t> </a:t>
            </a:r>
            <a:endParaRPr lang="es-UY" dirty="0" smtClean="0"/>
          </a:p>
          <a:p>
            <a:endParaRPr lang="es-UY" baseline="30000" dirty="0" smtClean="0"/>
          </a:p>
          <a:p>
            <a:endParaRPr lang="es-UY" baseline="30000" dirty="0" smtClean="0"/>
          </a:p>
        </p:txBody>
      </p:sp>
      <p:sp>
        <p:nvSpPr>
          <p:cNvPr id="49156"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96AF8F37-BCED-4A3F-91DD-DACFFA05DD78}" type="slidenum">
              <a:rPr lang="es-ES" smtClean="0"/>
              <a:pPr eaLnBrk="1" hangingPunct="1"/>
              <a:t>19</a:t>
            </a:fld>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EB324-7E1F-4C26-AC0F-65A7B935233E}" type="slidenum">
              <a:rPr lang="es-ES">
                <a:solidFill>
                  <a:prstClr val="black"/>
                </a:solidFill>
              </a:rPr>
              <a:pPr/>
              <a:t>2</a:t>
            </a:fld>
            <a:endParaRPr lang="es-ES">
              <a:solidFill>
                <a:prstClr val="black"/>
              </a:solidFill>
            </a:endParaRPr>
          </a:p>
        </p:txBody>
      </p:sp>
      <p:sp>
        <p:nvSpPr>
          <p:cNvPr id="190466" name="Rectangle 2"/>
          <p:cNvSpPr>
            <a:spLocks noRo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s-UY"/>
              <a:t>The geology of Uruguay is represented by a Precambrian shield, coloured in dark gray in the picture, and six sedimentary basins (three of them in the onshore and three in the offshore).</a:t>
            </a:r>
            <a:br>
              <a:rPr lang="es-UY"/>
            </a:br>
            <a:r>
              <a:rPr lang="es-UY"/>
              <a:t>The Norte Basin, located in the north and central region of the country, is a Palaeozoic intracratonic basin, corresponding to the Uruguayan portion of the Chaco-Parana Basin, which extends to Brazil, Argentina, Paraguay and Uruguay.</a:t>
            </a:r>
            <a:br>
              <a:rPr lang="es-UY"/>
            </a:br>
            <a:r>
              <a:rPr lang="es-UY"/>
              <a:t>Two Mesozoic basins are developed in the south of the country, called Santa Lucia and Laguna Merin. Both are related to the breakup of Gondwana and are part of a East-West – Northeast structural lineament.</a:t>
            </a:r>
          </a:p>
          <a:p>
            <a:r>
              <a:rPr lang="es-UY" altLang="zh-CN"/>
              <a:t>In the offshore three basins are developed: Punta del Este, Pelotas and Oriental del Plata. </a:t>
            </a:r>
          </a:p>
          <a:p>
            <a:r>
              <a:rPr lang="es-UY"/>
              <a:t>The Punta del Este basin </a:t>
            </a:r>
            <a:r>
              <a:rPr lang="es-UY" altLang="zh-CN"/>
              <a:t>presents a Northwest orientation. It i</a:t>
            </a:r>
            <a:r>
              <a:rPr lang="es-UY"/>
              <a:t>s separated from the Salado basin in the offshore of Argentina to the west by the del Plata High and from the Pelotas basin in the offshore of Uruguay to the east by the Polonio High.</a:t>
            </a:r>
            <a:r>
              <a:rPr lang="es-UY" altLang="zh-CN"/>
              <a:t/>
            </a:r>
            <a:br>
              <a:rPr lang="es-UY" altLang="zh-CN"/>
            </a:br>
            <a:r>
              <a:rPr lang="es-UY" altLang="zh-CN"/>
              <a:t>The Pelotas basin presents a Northeast orientation, it corresponds to the flexural border of a precursor synrift structure. This basin extends from the Polonio High up to the Florianópolis Fracture Zone in the offshore of Brazil, where the Santos basin starts.</a:t>
            </a:r>
          </a:p>
          <a:p>
            <a:r>
              <a:rPr lang="es-UY" altLang="zh-CN"/>
              <a:t>The Oriental del Plata Basin develops in deep and ultra deep waters beyond the continental slope, over transitional and oceanic crust.</a:t>
            </a:r>
            <a:endParaRPr lang="en-US">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DED3D-08A6-4B50-9293-51ED4565BF74}" type="slidenum">
              <a:rPr lang="es-ES"/>
              <a:pPr/>
              <a:t>20</a:t>
            </a:fld>
            <a:endParaRPr lang="es-ES"/>
          </a:p>
        </p:txBody>
      </p:sp>
      <p:sp>
        <p:nvSpPr>
          <p:cNvPr id="237570" name="Rectangle 2"/>
          <p:cNvSpPr>
            <a:spLocks noRot="1" noChangeArrowheads="1" noTextEdit="1"/>
          </p:cNvSpPr>
          <p:nvPr>
            <p:ph type="sldImg"/>
          </p:nvPr>
        </p:nvSpPr>
        <p:spPr>
          <a:xfrm>
            <a:off x="993775" y="768350"/>
            <a:ext cx="5114925" cy="3836988"/>
          </a:xfrm>
          <a:ln/>
        </p:spPr>
      </p:sp>
      <p:sp>
        <p:nvSpPr>
          <p:cNvPr id="237571" name="Rectangle 3"/>
          <p:cNvSpPr>
            <a:spLocks noGrp="1" noChangeArrowheads="1"/>
          </p:cNvSpPr>
          <p:nvPr>
            <p:ph type="body" idx="1"/>
          </p:nvPr>
        </p:nvSpPr>
        <p:spPr/>
        <p:txBody>
          <a:bodyPr/>
          <a:lstStyle/>
          <a:p>
            <a:r>
              <a:rPr lang="en-US"/>
              <a:t>As it is usual oil companies will be assessed regarding their technical and financial capacity and will have to submit some legal documents. As result of the qualification, companies may qualify as operators for all blocks, qualify as operators only for shallow waters, qualify as non operators or no qualify. Top 100 companies </a:t>
            </a:r>
          </a:p>
          <a:p>
            <a:r>
              <a:rPr lang="en-US"/>
              <a:t>of the Energy Intelligence annual ranking will only have to present these legal documents, they have the qualification granted. </a:t>
            </a:r>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4A76B150-3636-4EEE-8714-967F4A7F8CD1}" type="slidenum">
              <a:rPr lang="es-ES" smtClean="0"/>
              <a:pPr eaLnBrk="1" hangingPunct="1"/>
              <a:t>21</a:t>
            </a:fld>
            <a:endParaRPr lang="es-ES" smtClean="0"/>
          </a:p>
        </p:txBody>
      </p:sp>
      <p:sp>
        <p:nvSpPr>
          <p:cNvPr id="56323" name="Rectangle 2"/>
          <p:cNvSpPr>
            <a:spLocks noGrp="1" noRot="1" noChangeAspect="1" noChangeArrowheads="1" noTextEdit="1"/>
          </p:cNvSpPr>
          <p:nvPr>
            <p:ph type="sldImg"/>
          </p:nvPr>
        </p:nvSpPr>
        <p:spPr>
          <a:xfrm>
            <a:off x="995363" y="768350"/>
            <a:ext cx="5114925" cy="3836988"/>
          </a:xfrm>
          <a:ln/>
        </p:spPr>
      </p:sp>
      <p:sp>
        <p:nvSpPr>
          <p:cNvPr id="56324" name="Rectangle 3"/>
          <p:cNvSpPr>
            <a:spLocks noGrp="1" noChangeArrowheads="1"/>
          </p:cNvSpPr>
          <p:nvPr>
            <p:ph type="body" idx="1"/>
          </p:nvPr>
        </p:nvSpPr>
        <p:spPr>
          <a:noFill/>
        </p:spPr>
        <p:txBody>
          <a:bodyPr/>
          <a:lstStyle/>
          <a:p>
            <a:pPr eaLnBrk="1" hangingPunct="1"/>
            <a:r>
              <a:rPr lang="es-UY" noProof="0" dirty="0" smtClean="0"/>
              <a:t>ANCAP tiene a disposición de las empresas petroleras un paquete de datos de la información sísmica de los 70 al 82 y los registros y reportes de los 2 pozos perforados por </a:t>
            </a:r>
            <a:r>
              <a:rPr lang="es-UY" noProof="0" dirty="0" err="1" smtClean="0"/>
              <a:t>Chevron</a:t>
            </a:r>
            <a:r>
              <a:rPr lang="es-UY" noProof="0" dirty="0" smtClean="0"/>
              <a:t> en el 1976, la que llamamos información “vieja”. Este paquete se vende a 25.000US$.</a:t>
            </a:r>
          </a:p>
          <a:p>
            <a:pPr eaLnBrk="1" hangingPunct="1"/>
            <a:endParaRPr lang="en-US" dirty="0" smtClean="0"/>
          </a:p>
          <a:p>
            <a:pPr eaLnBrk="1" hangingPunct="1"/>
            <a:r>
              <a:rPr lang="en-US" dirty="0" smtClean="0"/>
              <a:t>ANCAP offers a data package of 2D seismic from the 70’s to</a:t>
            </a:r>
            <a:r>
              <a:rPr lang="en-US" baseline="0" dirty="0" smtClean="0"/>
              <a:t> 82 and the well logs and reports of the 2 wells drilled by chevron in 1976. This data package is sold at 25.000US$.</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8868141F-89E0-43E0-B563-D97A4E1C7FC0}" type="slidenum">
              <a:rPr lang="es-ES" smtClean="0"/>
              <a:pPr eaLnBrk="1" hangingPunct="1"/>
              <a:t>22</a:t>
            </a:fld>
            <a:endParaRPr lang="es-ES" smtClean="0"/>
          </a:p>
        </p:txBody>
      </p:sp>
      <p:sp>
        <p:nvSpPr>
          <p:cNvPr id="57347" name="Rectangle 2"/>
          <p:cNvSpPr>
            <a:spLocks noGrp="1" noRot="1" noChangeAspect="1" noChangeArrowheads="1" noTextEdit="1"/>
          </p:cNvSpPr>
          <p:nvPr>
            <p:ph type="sldImg"/>
          </p:nvPr>
        </p:nvSpPr>
        <p:spPr>
          <a:xfrm>
            <a:off x="993775" y="768350"/>
            <a:ext cx="5114925" cy="3836988"/>
          </a:xfrm>
          <a:ln/>
        </p:spPr>
      </p:sp>
      <p:sp>
        <p:nvSpPr>
          <p:cNvPr id="57348" name="Rectangle 3"/>
          <p:cNvSpPr>
            <a:spLocks noGrp="1" noChangeArrowheads="1"/>
          </p:cNvSpPr>
          <p:nvPr>
            <p:ph type="body" idx="1"/>
          </p:nvPr>
        </p:nvSpPr>
        <p:spPr>
          <a:noFill/>
        </p:spPr>
        <p:txBody>
          <a:bodyPr/>
          <a:lstStyle/>
          <a:p>
            <a:pPr eaLnBrk="1" hangingPunct="1"/>
            <a:r>
              <a:rPr lang="es-UY" noProof="0" dirty="0" smtClean="0"/>
              <a:t>También tenemos disponible 6300Km de sísmica 2D, propiedad exclusiva de ANCAP, que fueron relevados en abril y mayo de este año, por </a:t>
            </a:r>
            <a:r>
              <a:rPr lang="es-UY" noProof="0" dirty="0" err="1" smtClean="0"/>
              <a:t>Reflect</a:t>
            </a:r>
            <a:r>
              <a:rPr lang="es-UY" noProof="0" dirty="0" smtClean="0"/>
              <a:t> </a:t>
            </a:r>
            <a:r>
              <a:rPr lang="es-UY" noProof="0" dirty="0" err="1" smtClean="0"/>
              <a:t>Geophysical</a:t>
            </a:r>
            <a:r>
              <a:rPr lang="es-UY" noProof="0" dirty="0" smtClean="0"/>
              <a:t>. Esta información está actualmente como datos de campo, con un procesamiento preliminar. En estos días estamos abriendo una licitación para su procesamiento. </a:t>
            </a:r>
          </a:p>
          <a:p>
            <a:pPr eaLnBrk="1" hangingPunct="1"/>
            <a:endParaRPr lang="en-US" dirty="0" smtClean="0"/>
          </a:p>
          <a:p>
            <a:pPr eaLnBrk="1" hangingPunct="1"/>
            <a:r>
              <a:rPr lang="en-US" dirty="0" smtClean="0"/>
              <a:t>We also have available 6300Km of 2D seismic, exclusive property of ANCAP, that were acquired in April and May 2011, by Reflect Geophysical. We have this data so far as field data, with a preliminary</a:t>
            </a:r>
            <a:r>
              <a:rPr lang="en-US" baseline="0" dirty="0" smtClean="0"/>
              <a:t> processing. We will be launching a tender for its processing soon. </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7882C4D1-EED0-4190-92D2-71D959AE8813}" type="slidenum">
              <a:rPr lang="es-ES" smtClean="0"/>
              <a:pPr eaLnBrk="1" hangingPunct="1"/>
              <a:t>23</a:t>
            </a:fld>
            <a:endParaRPr lang="es-ES" smtClean="0"/>
          </a:p>
        </p:txBody>
      </p:sp>
      <p:sp>
        <p:nvSpPr>
          <p:cNvPr id="59395" name="Rectangle 2"/>
          <p:cNvSpPr>
            <a:spLocks noGrp="1" noRot="1" noChangeAspect="1" noChangeArrowheads="1" noTextEdit="1"/>
          </p:cNvSpPr>
          <p:nvPr>
            <p:ph type="sldImg"/>
          </p:nvPr>
        </p:nvSpPr>
        <p:spPr>
          <a:xfrm>
            <a:off x="995363" y="768350"/>
            <a:ext cx="5114925" cy="3836988"/>
          </a:xfrm>
          <a:ln/>
        </p:spPr>
      </p:sp>
      <p:sp>
        <p:nvSpPr>
          <p:cNvPr id="59396" name="Rectangle 3"/>
          <p:cNvSpPr>
            <a:spLocks noGrp="1" noChangeArrowheads="1"/>
          </p:cNvSpPr>
          <p:nvPr>
            <p:ph type="body" idx="1"/>
          </p:nvPr>
        </p:nvSpPr>
        <p:spPr>
          <a:noFill/>
        </p:spPr>
        <p:txBody>
          <a:bodyPr/>
          <a:lstStyle/>
          <a:p>
            <a:pPr eaLnBrk="1" hangingPunct="1"/>
            <a:r>
              <a:rPr lang="es-UY" noProof="0" dirty="0" smtClean="0"/>
              <a:t>Por último, en lo que refiere a base de datos, tenemos la información que comercializa </a:t>
            </a:r>
            <a:r>
              <a:rPr lang="es-UY" noProof="0" dirty="0" err="1" smtClean="0"/>
              <a:t>CGGVeritas</a:t>
            </a:r>
            <a:r>
              <a:rPr lang="es-UY" noProof="0" dirty="0" smtClean="0"/>
              <a:t> y </a:t>
            </a:r>
            <a:r>
              <a:rPr lang="es-UY" noProof="0" dirty="0" err="1" smtClean="0"/>
              <a:t>Spectrum</a:t>
            </a:r>
            <a:r>
              <a:rPr lang="es-UY" noProof="0" dirty="0" smtClean="0"/>
              <a:t>. Aquí están los representantes de estas empresas si desean contactarlos. Son aproximadamente 12000Km de sísmica 2D. </a:t>
            </a:r>
          </a:p>
          <a:p>
            <a:pPr eaLnBrk="1" hangingPunct="1"/>
            <a:endParaRPr lang="en-US" dirty="0" smtClean="0"/>
          </a:p>
          <a:p>
            <a:pPr eaLnBrk="1" hangingPunct="1"/>
            <a:r>
              <a:rPr lang="en-US" dirty="0" smtClean="0"/>
              <a:t>Finally,</a:t>
            </a:r>
            <a:r>
              <a:rPr lang="en-US" baseline="0" dirty="0" smtClean="0"/>
              <a:t> regarding available data, we have the information that </a:t>
            </a:r>
            <a:r>
              <a:rPr lang="en-US" baseline="0" dirty="0" err="1" smtClean="0"/>
              <a:t>CGGVeritas</a:t>
            </a:r>
            <a:r>
              <a:rPr lang="en-US" baseline="0" dirty="0" smtClean="0"/>
              <a:t> and Spectrum are marketing. They are approximately 12.000Km of 2D seismic acquired in 2002, 2007 and 2008. </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a:xfrm>
            <a:off x="993775" y="768350"/>
            <a:ext cx="5114925" cy="3836988"/>
          </a:xfrm>
          <a:ln/>
        </p:spPr>
      </p:sp>
      <p:sp>
        <p:nvSpPr>
          <p:cNvPr id="61443" name="2 Marcador de notas"/>
          <p:cNvSpPr>
            <a:spLocks noGrp="1"/>
          </p:cNvSpPr>
          <p:nvPr>
            <p:ph type="body" idx="1"/>
          </p:nvPr>
        </p:nvSpPr>
        <p:spPr>
          <a:noFill/>
        </p:spPr>
        <p:txBody>
          <a:bodyPr/>
          <a:lstStyle/>
          <a:p>
            <a:r>
              <a:rPr lang="es-UY" dirty="0" smtClean="0"/>
              <a:t>Las ofertas por cada área tendrán un puntaje total, que surge de la suma de el puntaje 1 + el 2 + el 3. Ahora veremos detallados cada uno de los términos, que son el % de asociación de ANCAP, el programa exploratorio comprometido y el </a:t>
            </a:r>
            <a:r>
              <a:rPr lang="es-UY" dirty="0" err="1" smtClean="0"/>
              <a:t>profit</a:t>
            </a:r>
            <a:r>
              <a:rPr lang="es-UY" dirty="0" smtClean="0"/>
              <a:t> </a:t>
            </a:r>
            <a:r>
              <a:rPr lang="es-UY" dirty="0" err="1" smtClean="0"/>
              <a:t>oil</a:t>
            </a:r>
            <a:r>
              <a:rPr lang="es-UY" dirty="0" smtClean="0"/>
              <a:t> para el estado uruguayo.  Esos son los términos que se deben ofrecer, para cada uno de los 3 casos correspondientes a petróleos livianos, petróleos “no tan livianos” y para gas natural. </a:t>
            </a:r>
          </a:p>
          <a:p>
            <a:endParaRPr lang="es-UY" dirty="0" smtClean="0"/>
          </a:p>
          <a:p>
            <a:r>
              <a:rPr lang="en-US" noProof="0" dirty="0" smtClean="0"/>
              <a:t>The offers for each</a:t>
            </a:r>
            <a:r>
              <a:rPr lang="en-US" baseline="0" noProof="0" dirty="0" smtClean="0"/>
              <a:t> area will have a total score, which results by adding score 1 + 2 + 3. We will se every term in detail. The 3 terms are: A, the percentage of ANCAP’s association, UT (for the Spanish “</a:t>
            </a:r>
            <a:r>
              <a:rPr lang="en-US" baseline="0" noProof="0" dirty="0" err="1" smtClean="0"/>
              <a:t>Unidad</a:t>
            </a:r>
            <a:r>
              <a:rPr lang="en-US" baseline="0" noProof="0" dirty="0" smtClean="0"/>
              <a:t> de </a:t>
            </a:r>
            <a:r>
              <a:rPr lang="en-US" baseline="0" noProof="0" dirty="0" err="1" smtClean="0"/>
              <a:t>Trabajo</a:t>
            </a:r>
            <a:r>
              <a:rPr lang="en-US" baseline="0" noProof="0" dirty="0" smtClean="0"/>
              <a:t>”, which means Working Unit) that is an artifice to value the committed exploratory program and the profit oil for the Uruguayan state. These are the terms that have to be offered, for light oils, not so light oils and natural gas. In the table we are showing how much each of the 3 terms is weighted. </a:t>
            </a:r>
            <a:endParaRPr lang="en-US" noProof="0" dirty="0" smtClean="0"/>
          </a:p>
        </p:txBody>
      </p:sp>
      <p:sp>
        <p:nvSpPr>
          <p:cNvPr id="61444"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72AC60B3-9263-4092-B896-949B94B02107}" type="slidenum">
              <a:rPr lang="es-ES" smtClean="0"/>
              <a:pPr eaLnBrk="1" hangingPunct="1"/>
              <a:t>24</a:t>
            </a:fld>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a:xfrm>
            <a:off x="993775" y="768350"/>
            <a:ext cx="5114925" cy="3836988"/>
          </a:xfrm>
          <a:ln/>
        </p:spPr>
      </p:sp>
      <p:sp>
        <p:nvSpPr>
          <p:cNvPr id="61443" name="2 Marcador de notas"/>
          <p:cNvSpPr>
            <a:spLocks noGrp="1"/>
          </p:cNvSpPr>
          <p:nvPr>
            <p:ph type="body" idx="1"/>
          </p:nvPr>
        </p:nvSpPr>
        <p:spPr>
          <a:noFill/>
        </p:spPr>
        <p:txBody>
          <a:bodyPr/>
          <a:lstStyle/>
          <a:p>
            <a:r>
              <a:rPr lang="es-UY" dirty="0" smtClean="0"/>
              <a:t>Las ofertas por cada área tendrán un puntaje total, que surge de la suma de el puntaje 1 + el 2 + el 3. Ahora veremos detallados cada uno de los términos, que son el % de asociación de ANCAP, el programa exploratorio comprometido y el </a:t>
            </a:r>
            <a:r>
              <a:rPr lang="es-UY" dirty="0" err="1" smtClean="0"/>
              <a:t>profit</a:t>
            </a:r>
            <a:r>
              <a:rPr lang="es-UY" dirty="0" smtClean="0"/>
              <a:t> </a:t>
            </a:r>
            <a:r>
              <a:rPr lang="es-UY" dirty="0" err="1" smtClean="0"/>
              <a:t>oil</a:t>
            </a:r>
            <a:r>
              <a:rPr lang="es-UY" dirty="0" smtClean="0"/>
              <a:t> para el estado uruguayo.  Esos son los términos que se deben ofrecer, para cada uno de los 3 casos correspondientes a petróleos livianos, petróleos “no tan livianos” y para gas natural. </a:t>
            </a:r>
          </a:p>
          <a:p>
            <a:endParaRPr lang="es-UY" dirty="0" smtClean="0"/>
          </a:p>
          <a:p>
            <a:r>
              <a:rPr lang="en-US" noProof="0" dirty="0" smtClean="0"/>
              <a:t>The offers for each</a:t>
            </a:r>
            <a:r>
              <a:rPr lang="en-US" baseline="0" noProof="0" dirty="0" smtClean="0"/>
              <a:t> area will have a total score, which results by adding score 1 + 2 + 3. We will se every term in detail. The 3 terms are: A, the percentage of ANCAP’s association, UT (for the Spanish “</a:t>
            </a:r>
            <a:r>
              <a:rPr lang="en-US" baseline="0" noProof="0" dirty="0" err="1" smtClean="0"/>
              <a:t>Unidad</a:t>
            </a:r>
            <a:r>
              <a:rPr lang="en-US" baseline="0" noProof="0" dirty="0" smtClean="0"/>
              <a:t> de </a:t>
            </a:r>
            <a:r>
              <a:rPr lang="en-US" baseline="0" noProof="0" dirty="0" err="1" smtClean="0"/>
              <a:t>Trabajo</a:t>
            </a:r>
            <a:r>
              <a:rPr lang="en-US" baseline="0" noProof="0" dirty="0" smtClean="0"/>
              <a:t>”, which means Working Unit) that is an artifice to value the committed exploratory program and the profit oil for the Uruguayan state. These are the terms that have to be offered, for light oils, not so light oils and natural gas. In the table we are showing how much each of the 3 terms is weighted. </a:t>
            </a:r>
            <a:endParaRPr lang="en-US" noProof="0" dirty="0" smtClean="0"/>
          </a:p>
        </p:txBody>
      </p:sp>
      <p:sp>
        <p:nvSpPr>
          <p:cNvPr id="61444"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72AC60B3-9263-4092-B896-949B94B02107}" type="slidenum">
              <a:rPr lang="es-ES" smtClean="0"/>
              <a:pPr eaLnBrk="1" hangingPunct="1"/>
              <a:t>25</a:t>
            </a:fld>
            <a:endParaRPr lang="es-E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a:xfrm>
            <a:off x="993775" y="768350"/>
            <a:ext cx="5114925" cy="3836988"/>
          </a:xfrm>
          <a:ln/>
        </p:spPr>
      </p:sp>
      <p:sp>
        <p:nvSpPr>
          <p:cNvPr id="68611" name="2 Marcador de notas"/>
          <p:cNvSpPr>
            <a:spLocks noGrp="1"/>
          </p:cNvSpPr>
          <p:nvPr>
            <p:ph type="body" idx="1"/>
          </p:nvPr>
        </p:nvSpPr>
        <p:spPr>
          <a:noFill/>
        </p:spPr>
        <p:txBody>
          <a:bodyPr/>
          <a:lstStyle/>
          <a:p>
            <a:r>
              <a:rPr lang="es-UY" dirty="0" smtClean="0"/>
              <a:t>El área se adjudicará a la propuesta válida de mayor puntaje y la firma del contrato se dará una vez sea autorizada por el Poder Ejecutivo.</a:t>
            </a:r>
          </a:p>
          <a:p>
            <a:r>
              <a:rPr lang="es-UY" dirty="0" smtClean="0"/>
              <a:t>Para participar de la ronda (calificar, ofertar) no es necesario que la empresa constituya una empresa uruguaya, si es que no la tiene, pero sí es requerimiento el formar una empresa uruguaya para firmar el contrato. En caso de que, como sucedió en la Ronda pasada, el área la gane un consorcio de empresas, existe ahora la posibilidad de que ANCAP firme el contrato con el Consorcio, constituido por empresas uruguayas.</a:t>
            </a:r>
          </a:p>
          <a:p>
            <a:endParaRPr lang="es-UY" dirty="0" smtClean="0"/>
          </a:p>
          <a:p>
            <a:r>
              <a:rPr lang="en-US" noProof="0" dirty="0" smtClean="0"/>
              <a:t>The area will be awarded to the valid proposal of highest</a:t>
            </a:r>
            <a:r>
              <a:rPr lang="en-US" baseline="0" noProof="0" dirty="0" smtClean="0"/>
              <a:t> score and the contract signature will take place once is authorized by the Executive Branch.</a:t>
            </a:r>
          </a:p>
          <a:p>
            <a:r>
              <a:rPr lang="en-US" baseline="0" noProof="0" dirty="0" smtClean="0"/>
              <a:t>To participate of the bidding round (qualifying, submitting offers) it is not necessary that the company opens an Uruguayan subsidiary, if it don’t have it, but it is a requirement to open an Uruguayan company to sign the contract. In case, as happened in the Uruguay Round 2009, that the area is awarded to a consortium of companies, now exists the possibility that ANCAP signs the contract with the consortium, but it has to be composed by Uruguayan companies.</a:t>
            </a:r>
            <a:endParaRPr lang="en-US" noProof="0" dirty="0" smtClean="0"/>
          </a:p>
        </p:txBody>
      </p:sp>
      <p:sp>
        <p:nvSpPr>
          <p:cNvPr id="68612"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ADA51579-D191-4BFF-81C3-4C5523368D54}" type="slidenum">
              <a:rPr lang="es-ES" smtClean="0"/>
              <a:pPr eaLnBrk="1" hangingPunct="1"/>
              <a:t>26</a:t>
            </a:fld>
            <a:endParaRPr 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5200EAA8-EEBB-44CB-AEB2-2837761C484F}" type="slidenum">
              <a:rPr lang="es-ES" smtClean="0"/>
              <a:pPr eaLnBrk="1" hangingPunct="1"/>
              <a:t>27</a:t>
            </a:fld>
            <a:endParaRPr lang="es-ES" smtClean="0"/>
          </a:p>
        </p:txBody>
      </p:sp>
      <p:sp>
        <p:nvSpPr>
          <p:cNvPr id="70659" name="Rectangle 2"/>
          <p:cNvSpPr>
            <a:spLocks noGrp="1" noRot="1" noChangeAspect="1" noChangeArrowheads="1" noTextEdit="1"/>
          </p:cNvSpPr>
          <p:nvPr>
            <p:ph type="sldImg"/>
          </p:nvPr>
        </p:nvSpPr>
        <p:spPr>
          <a:xfrm>
            <a:off x="993775" y="768350"/>
            <a:ext cx="5114925" cy="3836988"/>
          </a:xfrm>
          <a:ln/>
        </p:spPr>
      </p:sp>
      <p:sp>
        <p:nvSpPr>
          <p:cNvPr id="70660" name="Rectangle 3"/>
          <p:cNvSpPr>
            <a:spLocks noGrp="1" noChangeArrowheads="1"/>
          </p:cNvSpPr>
          <p:nvPr>
            <p:ph type="body" idx="1"/>
          </p:nvPr>
        </p:nvSpPr>
        <p:spPr>
          <a:noFill/>
        </p:spPr>
        <p:txBody>
          <a:bodyPr/>
          <a:lstStyle/>
          <a:p>
            <a:r>
              <a:rPr lang="en-US" dirty="0" smtClean="0"/>
              <a:t>The contract model is a typical production sharing agreement, in which the contractor assumes all risks, costs and responsibilities of the activity. No royalties or bonus of any kind are applied. No surface rentals or municipal or province taxes are applied.</a:t>
            </a:r>
          </a:p>
          <a:p>
            <a:endParaRPr lang="en-US" dirty="0" smtClean="0"/>
          </a:p>
          <a:p>
            <a:r>
              <a:rPr lang="en-US" dirty="0" smtClean="0"/>
              <a:t>The</a:t>
            </a:r>
            <a:r>
              <a:rPr lang="en-US" baseline="0" dirty="0" smtClean="0"/>
              <a:t> contractor has the obligation to perform the oil operations in the contract area and ANCAP has the obligation to pay for that.</a:t>
            </a:r>
            <a:endParaRPr lang="es-E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93775" y="768350"/>
            <a:ext cx="5114925" cy="3836988"/>
          </a:xfrm>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contractor is paid with the part of hydrocarbons produced corresponding to cost oil and its profit oil. There is a cost recovery limit of 60% of the oil production and 80% in case of natural gas. Costs are recovered quarterly</a:t>
            </a:r>
            <a:r>
              <a:rPr lang="en-US" baseline="0" dirty="0" smtClean="0"/>
              <a:t> and investments are recovered in 20 quarterly installments. </a:t>
            </a:r>
            <a:r>
              <a:rPr lang="en-US" dirty="0" smtClean="0"/>
              <a:t>As we have said, the % of profit oil for the government has to be bid. The contractor is entitled to freely dispose and export such oil, but ANCAP has the preferential right to totally or partially purchase the oil, for domestic consumption only. In any case, the oil or natural gas will be valued and paid at an international price of a hydrocarbon of the same quality</a:t>
            </a:r>
            <a:r>
              <a:rPr lang="en-US" smtClean="0"/>
              <a:t>. </a:t>
            </a:r>
            <a:endParaRPr lang="en-US" dirty="0" smtClean="0"/>
          </a:p>
          <a:p>
            <a:endParaRPr lang="es-UY" dirty="0"/>
          </a:p>
        </p:txBody>
      </p:sp>
      <p:sp>
        <p:nvSpPr>
          <p:cNvPr id="4" name="3 Marcador de número de diapositiva"/>
          <p:cNvSpPr>
            <a:spLocks noGrp="1"/>
          </p:cNvSpPr>
          <p:nvPr>
            <p:ph type="sldNum" sz="quarter" idx="10"/>
          </p:nvPr>
        </p:nvSpPr>
        <p:spPr/>
        <p:txBody>
          <a:bodyPr/>
          <a:lstStyle/>
          <a:p>
            <a:pPr>
              <a:defRPr/>
            </a:pPr>
            <a:fld id="{CB66DD89-8899-4C73-B8CF-0A46C609E670}" type="slidenum">
              <a:rPr lang="es-ES" smtClean="0"/>
              <a:pPr>
                <a:defRPr/>
              </a:pPr>
              <a:t>28</a:t>
            </a:fld>
            <a:endParaRPr lang="es-ES"/>
          </a:p>
        </p:txBody>
      </p:sp>
    </p:spTree>
    <p:extLst>
      <p:ext uri="{BB962C8B-B14F-4D97-AF65-F5344CB8AC3E}">
        <p14:creationId xmlns:p14="http://schemas.microsoft.com/office/powerpoint/2010/main" val="2824292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F34682C0-7589-427A-9E2E-04708771FA63}" type="slidenum">
              <a:rPr lang="es-ES" smtClean="0"/>
              <a:pPr eaLnBrk="1" hangingPunct="1"/>
              <a:t>29</a:t>
            </a:fld>
            <a:endParaRPr lang="es-ES" smtClean="0"/>
          </a:p>
        </p:txBody>
      </p:sp>
      <p:sp>
        <p:nvSpPr>
          <p:cNvPr id="71683" name="Rectangle 2"/>
          <p:cNvSpPr>
            <a:spLocks noGrp="1" noRot="1" noChangeAspect="1" noChangeArrowheads="1" noTextEdit="1"/>
          </p:cNvSpPr>
          <p:nvPr>
            <p:ph type="sldImg"/>
          </p:nvPr>
        </p:nvSpPr>
        <p:spPr>
          <a:xfrm>
            <a:off x="995363" y="768350"/>
            <a:ext cx="5114925" cy="3836988"/>
          </a:xfrm>
          <a:ln/>
        </p:spPr>
      </p:sp>
      <p:sp>
        <p:nvSpPr>
          <p:cNvPr id="71684" name="Rectangle 3"/>
          <p:cNvSpPr>
            <a:spLocks noGrp="1" noChangeArrowheads="1"/>
          </p:cNvSpPr>
          <p:nvPr>
            <p:ph type="body" idx="1"/>
          </p:nvPr>
        </p:nvSpPr>
        <p:spPr>
          <a:noFill/>
        </p:spPr>
        <p:txBody>
          <a:bodyPr/>
          <a:lstStyle/>
          <a:p>
            <a:r>
              <a:rPr lang="en-US" dirty="0" smtClean="0"/>
              <a:t>Regarding the fiscal regime, here we show a list of all taxes any company should pay in Uruguay. Net worth, consumption and custom taxes are exempted by hydrocarbons law, which declares the activity of national interest. For income tax, the oil company should submit its project under the governmental authority (COMAP), which regarding the investment promotion regime will give a score to the project and based on that score will obtain a % of exemption of income tax. A project of the size of the development of an oil field has a great chance of being completely exempted of income tax.</a:t>
            </a:r>
          </a:p>
          <a:p>
            <a:endParaRPr lang="es-E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3C53A3-A381-41AE-9A4A-AA9109BACACA}" type="slidenum">
              <a:rPr lang="es-ES">
                <a:solidFill>
                  <a:prstClr val="black"/>
                </a:solidFill>
              </a:rPr>
              <a:pPr/>
              <a:t>3</a:t>
            </a:fld>
            <a:endParaRPr lang="es-ES">
              <a:solidFill>
                <a:prstClr val="black"/>
              </a:solidFill>
            </a:endParaRPr>
          </a:p>
        </p:txBody>
      </p:sp>
      <p:sp>
        <p:nvSpPr>
          <p:cNvPr id="493570" name="Rectangle 2"/>
          <p:cNvSpPr>
            <a:spLocks noRot="1"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GB"/>
              <a:t>This picture is a structural map of the base of the synrift sequence in the offshore of Uruguay, including the major faults associated with it. As you can see there are two structural trends related with the synrift phase. One of them has a northwest orientation and the other has an east-west-northeast orientation. The northwest orientation corresponds to the failed rift called Punta del Este basin, and these faults are associated with the initial rifting stage which started in the Jurassic times and subsequently aborted. On the other hand, the northeast trend is related to a second rifting stage of Early Cretaceous age, which generated fracturing parallel to the present continental margin</a:t>
            </a:r>
            <a:r>
              <a:rPr lang="es-UY"/>
              <a:t>.</a:t>
            </a:r>
            <a:endParaRPr lang="es-E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5DA8D-75E1-4429-9087-DC084F6728A1}" type="slidenum">
              <a:rPr lang="es-ES"/>
              <a:pPr/>
              <a:t>30</a:t>
            </a:fld>
            <a:endParaRPr lang="es-ES"/>
          </a:p>
        </p:txBody>
      </p:sp>
      <p:sp>
        <p:nvSpPr>
          <p:cNvPr id="95234" name="Rectangle 2"/>
          <p:cNvSpPr>
            <a:spLocks noRot="1" noChangeArrowheads="1" noTextEdit="1"/>
          </p:cNvSpPr>
          <p:nvPr>
            <p:ph type="sldImg"/>
          </p:nvPr>
        </p:nvSpPr>
        <p:spPr>
          <a:xfrm>
            <a:off x="995363" y="768350"/>
            <a:ext cx="5114925" cy="3836988"/>
          </a:xfrm>
          <a:ln/>
        </p:spPr>
      </p:sp>
      <p:sp>
        <p:nvSpPr>
          <p:cNvPr id="95235" name="Rectangle 3"/>
          <p:cNvSpPr>
            <a:spLocks noGrp="1" noChangeArrowheads="1"/>
          </p:cNvSpPr>
          <p:nvPr>
            <p:ph type="body" idx="1"/>
          </p:nvPr>
        </p:nvSpPr>
        <p:spPr/>
        <p:txBody>
          <a:bodyPr/>
          <a:lstStyle/>
          <a:p>
            <a:r>
              <a:rPr lang="en-US"/>
              <a:t>To sum up, Uruguay is a country with political, economic and social stability, with great respect for institutions and a long tradition of fulfillment of its obligations. The energy strategy is something agreed by all political parties, so it is a State project. We believe that this opportunity combines an interesting and promising geology in frontier basins with attractive bidding round terms and a country with an ideal business environment.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a:xfrm>
            <a:off x="993775" y="768350"/>
            <a:ext cx="5114925" cy="3836988"/>
          </a:xfrm>
          <a:ln/>
        </p:spPr>
      </p:sp>
      <p:sp>
        <p:nvSpPr>
          <p:cNvPr id="75779" name="2 Marcador de notas"/>
          <p:cNvSpPr>
            <a:spLocks noGrp="1"/>
          </p:cNvSpPr>
          <p:nvPr>
            <p:ph type="body" idx="1"/>
          </p:nvPr>
        </p:nvSpPr>
        <p:spPr>
          <a:noFill/>
        </p:spPr>
        <p:txBody>
          <a:bodyPr/>
          <a:lstStyle/>
          <a:p>
            <a:r>
              <a:rPr lang="es-UY" dirty="0" smtClean="0"/>
              <a:t>Muchas gracias. Estoy a su disposición para evacuar cualquier consulta que pueda surgir. </a:t>
            </a:r>
          </a:p>
          <a:p>
            <a:endParaRPr lang="es-UY" dirty="0" smtClean="0"/>
          </a:p>
          <a:p>
            <a:r>
              <a:rPr lang="en-US" noProof="0" dirty="0" smtClean="0"/>
              <a:t>Thank you very much. I will be available</a:t>
            </a:r>
            <a:r>
              <a:rPr lang="en-US" baseline="0" noProof="0" dirty="0" smtClean="0"/>
              <a:t> to answer any question you might have. </a:t>
            </a:r>
            <a:endParaRPr lang="en-US" noProof="0" dirty="0" smtClean="0"/>
          </a:p>
        </p:txBody>
      </p:sp>
      <p:sp>
        <p:nvSpPr>
          <p:cNvPr id="75780" name="3 Marcador de número de diapositiva"/>
          <p:cNvSpPr>
            <a:spLocks noGrp="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algn="ctr" defTabSz="990600" eaLnBrk="0" fontAlgn="base" hangingPunct="0">
              <a:spcBef>
                <a:spcPct val="0"/>
              </a:spcBef>
              <a:spcAft>
                <a:spcPct val="0"/>
              </a:spcAft>
              <a:defRPr>
                <a:solidFill>
                  <a:schemeClr val="tx1"/>
                </a:solidFill>
                <a:latin typeface="Arial" charset="0"/>
              </a:defRPr>
            </a:lvl6pPr>
            <a:lvl7pPr marL="2971800" indent="-228600" algn="ctr" defTabSz="990600" eaLnBrk="0" fontAlgn="base" hangingPunct="0">
              <a:spcBef>
                <a:spcPct val="0"/>
              </a:spcBef>
              <a:spcAft>
                <a:spcPct val="0"/>
              </a:spcAft>
              <a:defRPr>
                <a:solidFill>
                  <a:schemeClr val="tx1"/>
                </a:solidFill>
                <a:latin typeface="Arial" charset="0"/>
              </a:defRPr>
            </a:lvl7pPr>
            <a:lvl8pPr marL="3429000" indent="-228600" algn="ctr" defTabSz="990600" eaLnBrk="0" fontAlgn="base" hangingPunct="0">
              <a:spcBef>
                <a:spcPct val="0"/>
              </a:spcBef>
              <a:spcAft>
                <a:spcPct val="0"/>
              </a:spcAft>
              <a:defRPr>
                <a:solidFill>
                  <a:schemeClr val="tx1"/>
                </a:solidFill>
                <a:latin typeface="Arial" charset="0"/>
              </a:defRPr>
            </a:lvl8pPr>
            <a:lvl9pPr marL="3886200" indent="-228600" algn="ctr" defTabSz="990600" eaLnBrk="0" fontAlgn="base" hangingPunct="0">
              <a:spcBef>
                <a:spcPct val="0"/>
              </a:spcBef>
              <a:spcAft>
                <a:spcPct val="0"/>
              </a:spcAft>
              <a:defRPr>
                <a:solidFill>
                  <a:schemeClr val="tx1"/>
                </a:solidFill>
                <a:latin typeface="Arial" charset="0"/>
              </a:defRPr>
            </a:lvl9pPr>
          </a:lstStyle>
          <a:p>
            <a:pPr eaLnBrk="1" hangingPunct="1"/>
            <a:fld id="{2025BCC0-4D7F-4A0F-BCAF-19F8625A5F53}" type="slidenum">
              <a:rPr lang="es-ES" smtClean="0"/>
              <a:pPr eaLnBrk="1" hangingPunct="1"/>
              <a:t>31</a:t>
            </a:fld>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49B74-8F62-414E-B06B-4EAB9278A059}" type="slidenum">
              <a:rPr lang="es-ES">
                <a:solidFill>
                  <a:prstClr val="black"/>
                </a:solidFill>
              </a:rPr>
              <a:pPr/>
              <a:t>4</a:t>
            </a:fld>
            <a:endParaRPr lang="es-ES">
              <a:solidFill>
                <a:prstClr val="black"/>
              </a:solidFill>
            </a:endParaRPr>
          </a:p>
        </p:txBody>
      </p:sp>
      <p:sp>
        <p:nvSpPr>
          <p:cNvPr id="494594" name="Rectangle 2"/>
          <p:cNvSpPr>
            <a:spLocks noRot="1"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GB"/>
              <a:t>With regard to the stratigraphy of the offshore basins of Uruguay, ten depositional sequences were defined on the wells according to the criteria established by the classic Sequence Stratigraphy. In both wells, biostratigraphic information is restricted from the Upper Maastrichtian to the Pleistocene, with the exception of the final section of the Gaviotín well, which has fossils of Permian age. In neither of the wells significant source rocks have been found, because they were placed in basement highs, and very close to the depositional and erosional basin limits. Four main tectonic-stratigraphic stages are recognized in the evolution of the </a:t>
            </a:r>
            <a:r>
              <a:rPr lang="en-GB" i="1"/>
              <a:t>Punta del Este </a:t>
            </a:r>
            <a:r>
              <a:rPr lang="en-GB"/>
              <a:t>basin. A prerift of Palaeozoic age, correlated with the Norte Basin. A Jurassic – Early Cretaceous synrift phase, which can be divided in a Sinrift I more volcanic, very well developed in the Lobo well, and a Sinrift II composed by alluvial and lacustrine sediments. A Barremian – Aptian transitional phase to open marine conditions and a Late Cretaceous-Cenozoic drift phase. </a:t>
            </a:r>
          </a:p>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3EEA5-1B77-4345-88EB-41B833950330}" type="slidenum">
              <a:rPr lang="es-ES">
                <a:solidFill>
                  <a:prstClr val="black"/>
                </a:solidFill>
              </a:rPr>
              <a:pPr/>
              <a:t>5</a:t>
            </a:fld>
            <a:endParaRPr lang="es-ES">
              <a:solidFill>
                <a:prstClr val="black"/>
              </a:solidFill>
            </a:endParaRPr>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GB"/>
              <a:t>This is a dip seismic section along the Punta del Este Basin. The Punta del Este Basin is a failed rift, in which </a:t>
            </a:r>
            <a:r>
              <a:rPr lang="en-GB" altLang="zh-CN"/>
              <a:t>you can recognize grabens and half-grabens controlled by normal faults. </a:t>
            </a:r>
          </a:p>
          <a:p>
            <a:r>
              <a:rPr lang="en-GB" altLang="zh-CN"/>
              <a:t>The prerift mega-sequence is represented by Palaeozoic sedimentary rocks drilled by the Gaviotín well, correlated with the geological units that outcrop in the Norte basin.</a:t>
            </a:r>
          </a:p>
          <a:p>
            <a:r>
              <a:rPr lang="en-GB" altLang="zh-CN"/>
              <a:t>The synrift mega-sequence includes alluvial-fluvial and lacustrine deposits interbedded with volcanic and volcaniclastic deposits. It is remarkable that the prerift sequence is preserved spatially co</a:t>
            </a:r>
            <a:r>
              <a:rPr lang="en-GB" altLang="zh-CN" b="1" u="sng"/>
              <a:t>in</a:t>
            </a:r>
            <a:r>
              <a:rPr lang="en-GB" altLang="zh-CN"/>
              <a:t>cident with the development of synrift sequence, being partially eroded on highs.</a:t>
            </a:r>
          </a:p>
          <a:p>
            <a:r>
              <a:rPr lang="en-GB" altLang="zh-CN"/>
              <a:t>The transitional sequence includes fluvial-deltaic deposits and distally marine deposits. It develops during a period of thermal subsidence after the end of the synrift phase. The base of the transitional sequence corresponds to an onlap surface, being the graben shoulders surpassed for the first time. Based on regional correlation; the age of this transitional sequence is probably Barremian-Aptian.</a:t>
            </a:r>
          </a:p>
          <a:p>
            <a:r>
              <a:rPr lang="en-GB" altLang="zh-CN"/>
              <a:t>The drift mega-sequence can be divided in a Cretaceous early drift and a Cenozoic late drift. The Cretaceous early drift is coloured in green in the picture and it is composed by regressive deposits in a context of rising sea level. In the Cenozoic the sedimentation is controlled by the interplay of eustatic oscillations of sea level, </a:t>
            </a:r>
            <a:r>
              <a:rPr lang="en-GB"/>
              <a:t>regional subsidence and sediment supply</a:t>
            </a:r>
            <a:r>
              <a:rPr lang="es-UY"/>
              <a:t>. </a:t>
            </a:r>
            <a:endParaRPr lang="es-E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28E06-F832-4E49-B35E-E50B9BD84E99}" type="slidenum">
              <a:rPr lang="es-ES">
                <a:solidFill>
                  <a:prstClr val="black"/>
                </a:solidFill>
              </a:rPr>
              <a:pPr/>
              <a:t>6</a:t>
            </a:fld>
            <a:endParaRPr lang="es-ES">
              <a:solidFill>
                <a:prstClr val="black"/>
              </a:solidFill>
            </a:endParaRPr>
          </a:p>
        </p:txBody>
      </p:sp>
      <p:sp>
        <p:nvSpPr>
          <p:cNvPr id="196610" name="Rectangle 2"/>
          <p:cNvSpPr>
            <a:spLocks noRo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GB" altLang="zh-CN"/>
              <a:t>This is a seismic section along the Pelotas Basin. This is a flexural one, represented by an homoclinal ramp, with divergent reflectors, in which the sediments thicken toward the deepest part of the basin. The prerift mega-sequence is not mapped in this section because it appears masked by the quality of the seismic, but it has been drilled in the Brazilian portion of the Pelotas Basin. It corresponds to Palaeozoic and Mesozoic deposits of the Norte Basin. The rift mega-sequence in the Pelotas basin is represented by huge SDR wedges and small half-grabens with siliciclastic filling. The transitional sequence in this basin has the typical character of the Aptian transgression in all South Atlantic basins, with very clear onlap over the rift sequences.</a:t>
            </a:r>
          </a:p>
          <a:p>
            <a:r>
              <a:rPr lang="en-GB" altLang="zh-CN"/>
              <a:t>The Cretaceous postrift mega-sequence, although present, is less thick than in the Punta del Este basin. The Cenozoic postrift mega-sequence is controlled by </a:t>
            </a:r>
            <a:r>
              <a:rPr lang="en-GB"/>
              <a:t>eustatic oscillations</a:t>
            </a:r>
            <a:r>
              <a:rPr lang="en-GB" altLang="zh-CN"/>
              <a:t>, sediment supply and specially by the high thermal and flexural subsidence, which determines </a:t>
            </a:r>
            <a:r>
              <a:rPr lang="en-GB"/>
              <a:t>that deep marine environments prevail in this basin</a:t>
            </a:r>
            <a:r>
              <a:rPr lang="en-GB" altLang="zh-CN"/>
              <a:t>.</a:t>
            </a:r>
            <a:endParaRPr lang="en-GB">
              <a:ea typeface="宋体"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CE9600-C01E-4090-8B74-BACDC67DBAB0}" type="slidenum">
              <a:rPr lang="es-ES">
                <a:solidFill>
                  <a:prstClr val="black"/>
                </a:solidFill>
              </a:rPr>
              <a:pPr/>
              <a:t>7</a:t>
            </a:fld>
            <a:endParaRPr lang="es-ES">
              <a:solidFill>
                <a:prstClr val="black"/>
              </a:solidFill>
            </a:endParaRPr>
          </a:p>
        </p:txBody>
      </p:sp>
      <p:sp>
        <p:nvSpPr>
          <p:cNvPr id="470018" name="Rectangle 2"/>
          <p:cNvSpPr>
            <a:spLocks noRot="1" noChangeArrowheads="1" noTextEdit="1"/>
          </p:cNvSpPr>
          <p:nvPr>
            <p:ph type="sldImg"/>
          </p:nvPr>
        </p:nvSpPr>
        <p:spPr>
          <a:ln/>
        </p:spPr>
      </p:sp>
      <p:sp>
        <p:nvSpPr>
          <p:cNvPr id="470019" name="Rectangle 3"/>
          <p:cNvSpPr>
            <a:spLocks noGrp="1" noChangeArrowheads="1"/>
          </p:cNvSpPr>
          <p:nvPr>
            <p:ph type="body" idx="1"/>
          </p:nvPr>
        </p:nvSpPr>
        <p:spPr/>
        <p:txBody>
          <a:bodyPr/>
          <a:lstStyle/>
          <a:p>
            <a:r>
              <a:rPr lang="en-GB"/>
              <a:t>This picture sums up the petroleum system model that we are proposing for the offshore basins of Uruguay. The main potential source rocks are associated with the marine shales of the prerift sequence, lacustrine shales of the synrift sequence, Aptian marine shales of the transitional sequence and Turonian marine shales of the drift sequence. The main reservoir rocks are associated with aeolian and fluvial deposits of the prerift sequence, fluvial sandstones of the synrift sequence and basin floor fans of the Paleocene, Eocene and Oligocene sequences. Seal rocks have local and regional development. Among the former there are synrift lacustrine shales as well as early drift distal marine shales, and among the latter, the most important ones are the marine shales of the Paleocene transgression.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63C65-B2E1-49FF-8D9E-85DF7EAA2A27}" type="slidenum">
              <a:rPr lang="es-ES">
                <a:solidFill>
                  <a:prstClr val="black"/>
                </a:solidFill>
              </a:rPr>
              <a:pPr/>
              <a:t>8</a:t>
            </a:fld>
            <a:endParaRPr lang="es-ES">
              <a:solidFill>
                <a:prstClr val="black"/>
              </a:solidFill>
            </a:endParaRPr>
          </a:p>
        </p:txBody>
      </p:sp>
      <p:sp>
        <p:nvSpPr>
          <p:cNvPr id="473090" name="Rectangle 2"/>
          <p:cNvSpPr>
            <a:spLocks noRot="1"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GB"/>
              <a:t>The maturity history can be analyzed in three stages. At the Late Cretaceous-Paleocene times the Palaeozoic source rocks were in the wet and dry gas windows, although they were in the oil window in the well number 1, while the Early Cretaceous source rocks were immature to incipiently mature in the well number five, and the Late Cretaceous and Palaeocene source rocks were still immature.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D2450-0D1D-4627-9AE2-47900E48A8BA}" type="slidenum">
              <a:rPr lang="es-ES">
                <a:solidFill>
                  <a:prstClr val="black"/>
                </a:solidFill>
              </a:rPr>
              <a:pPr/>
              <a:t>9</a:t>
            </a:fld>
            <a:endParaRPr lang="es-ES">
              <a:solidFill>
                <a:prstClr val="black"/>
              </a:solidFill>
            </a:endParaRPr>
          </a:p>
        </p:txBody>
      </p:sp>
      <p:sp>
        <p:nvSpPr>
          <p:cNvPr id="474114" name="Rectangle 2"/>
          <p:cNvSpPr>
            <a:spLocks noRot="1" noChangeArrowheads="1" noTextEdit="1"/>
          </p:cNvSpPr>
          <p:nvPr>
            <p:ph type="sldImg"/>
          </p:nvPr>
        </p:nvSpPr>
        <p:spPr>
          <a:ln/>
        </p:spPr>
      </p:sp>
      <p:sp>
        <p:nvSpPr>
          <p:cNvPr id="474115" name="Rectangle 3"/>
          <p:cNvSpPr>
            <a:spLocks noGrp="1" noChangeArrowheads="1"/>
          </p:cNvSpPr>
          <p:nvPr>
            <p:ph type="body" idx="1"/>
          </p:nvPr>
        </p:nvSpPr>
        <p:spPr/>
        <p:txBody>
          <a:bodyPr/>
          <a:lstStyle/>
          <a:p>
            <a:r>
              <a:rPr lang="en-GB"/>
              <a:t>At the Eocene-Oligocene times the Palaeozoic source rocks are even more mature, while the Early Cretaceous source rocks were in the oil window, except in the well number one, where they are immature. The Late Cretaceous and Paleocene source rocks were still immature.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UY"/>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0052BEF-3386-44C7-9397-2988005FB707}" type="slidenum">
              <a:rPr lang="es-ES"/>
              <a:pPr>
                <a:defRPr/>
              </a:pPr>
              <a:t>‹Nº›</a:t>
            </a:fld>
            <a:endParaRPr lang="es-ES"/>
          </a:p>
        </p:txBody>
      </p:sp>
    </p:spTree>
    <p:extLst>
      <p:ext uri="{BB962C8B-B14F-4D97-AF65-F5344CB8AC3E}">
        <p14:creationId xmlns:p14="http://schemas.microsoft.com/office/powerpoint/2010/main" val="913058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8B8AF43-7435-4635-811A-DBAB98F840B7}" type="slidenum">
              <a:rPr lang="es-ES"/>
              <a:pPr>
                <a:defRPr/>
              </a:pPr>
              <a:t>‹Nº›</a:t>
            </a:fld>
            <a:endParaRPr lang="es-ES"/>
          </a:p>
        </p:txBody>
      </p:sp>
    </p:spTree>
    <p:extLst>
      <p:ext uri="{BB962C8B-B14F-4D97-AF65-F5344CB8AC3E}">
        <p14:creationId xmlns:p14="http://schemas.microsoft.com/office/powerpoint/2010/main" val="100963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8A31CDD-DAEE-4CB2-8853-39EA3F68EEBA}" type="slidenum">
              <a:rPr lang="es-ES"/>
              <a:pPr>
                <a:defRPr/>
              </a:pPr>
              <a:t>‹Nº›</a:t>
            </a:fld>
            <a:endParaRPr lang="es-ES"/>
          </a:p>
        </p:txBody>
      </p:sp>
    </p:spTree>
    <p:extLst>
      <p:ext uri="{BB962C8B-B14F-4D97-AF65-F5344CB8AC3E}">
        <p14:creationId xmlns:p14="http://schemas.microsoft.com/office/powerpoint/2010/main" val="400694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r>
              <a:rPr lang="es-ES" smtClean="0"/>
              <a:t>Haga clic para modificar el estilo de título del patrón</a:t>
            </a:r>
            <a:endParaRPr lang="es-UY"/>
          </a:p>
        </p:txBody>
      </p:sp>
      <p:sp>
        <p:nvSpPr>
          <p:cNvPr id="3" name="2 Marcador de tabla"/>
          <p:cNvSpPr>
            <a:spLocks noGrp="1"/>
          </p:cNvSpPr>
          <p:nvPr>
            <p:ph type="tbl" idx="1"/>
          </p:nvPr>
        </p:nvSpPr>
        <p:spPr>
          <a:xfrm>
            <a:off x="457200" y="1052513"/>
            <a:ext cx="8229600" cy="5073650"/>
          </a:xfrm>
        </p:spPr>
        <p:txBody>
          <a:bodyPr/>
          <a:lstStyle/>
          <a:p>
            <a:pPr lvl="0"/>
            <a:endParaRPr lang="es-UY"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6E513DA-E516-421A-84AA-1D761AA53AF1}" type="slidenum">
              <a:rPr lang="es-ES"/>
              <a:pPr>
                <a:defRPr/>
              </a:pPr>
              <a:t>‹Nº›</a:t>
            </a:fld>
            <a:endParaRPr lang="es-ES"/>
          </a:p>
        </p:txBody>
      </p:sp>
    </p:spTree>
    <p:extLst>
      <p:ext uri="{BB962C8B-B14F-4D97-AF65-F5344CB8AC3E}">
        <p14:creationId xmlns:p14="http://schemas.microsoft.com/office/powerpoint/2010/main" val="2849750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457200" y="1052513"/>
            <a:ext cx="4038600" cy="50736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48200" y="1052513"/>
            <a:ext cx="4038600" cy="50736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68C50D9-39CD-429D-B125-99C39D27FA15}" type="slidenum">
              <a:rPr lang="es-ES"/>
              <a:pPr>
                <a:defRPr/>
              </a:pPr>
              <a:t>‹Nº›</a:t>
            </a:fld>
            <a:endParaRPr lang="es-ES"/>
          </a:p>
        </p:txBody>
      </p:sp>
    </p:spTree>
    <p:extLst>
      <p:ext uri="{BB962C8B-B14F-4D97-AF65-F5344CB8AC3E}">
        <p14:creationId xmlns:p14="http://schemas.microsoft.com/office/powerpoint/2010/main" val="3729456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21765B2-2077-49EF-A882-BB4CC2CB1769}"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969483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96E46BFA-8AA6-4213-B823-D1DECF8B0A9C}"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595961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D633E955-C6A4-420D-94DC-EDCA9294A5CF}"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641986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2E92269F-2D25-410F-97FA-87D6E1FC35FE}"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69105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06986FE4-6C17-4E24-BB27-10941FE41D9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775532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4CB132BB-0FA9-4F11-9DF7-725716ED995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2031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D853067-8B79-48FA-8F71-B511820DB1F8}" type="slidenum">
              <a:rPr lang="es-ES"/>
              <a:pPr>
                <a:defRPr/>
              </a:pPr>
              <a:t>‹Nº›</a:t>
            </a:fld>
            <a:endParaRPr lang="es-ES"/>
          </a:p>
        </p:txBody>
      </p:sp>
    </p:spTree>
    <p:extLst>
      <p:ext uri="{BB962C8B-B14F-4D97-AF65-F5344CB8AC3E}">
        <p14:creationId xmlns:p14="http://schemas.microsoft.com/office/powerpoint/2010/main" val="118288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E4203DDE-06FA-44F2-8C37-2442B17A628A}"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609760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D476FF0-8D59-4331-B761-759666675A4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498085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B3E9D31C-3D16-4063-8D83-C3FEAA67F42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805789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8A75769-4B92-488F-AED7-FA54FF20F2B6}"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0148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53DFD58-E7CB-453F-8A35-432986220F9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84844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UY"/>
          </a:p>
        </p:txBody>
      </p:sp>
      <p:sp>
        <p:nvSpPr>
          <p:cNvPr id="3" name="2 Marcador de texto"/>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25627F54-7B23-4BE9-910D-E41606C8BFAD}"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303608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556888A-4B9E-411D-9F6A-8A3C2043688D}" type="slidenum">
              <a:rPr lang="es-ES"/>
              <a:pPr>
                <a:defRPr/>
              </a:pPr>
              <a:t>‹Nº›</a:t>
            </a:fld>
            <a:endParaRPr lang="es-ES"/>
          </a:p>
        </p:txBody>
      </p:sp>
    </p:spTree>
    <p:extLst>
      <p:ext uri="{BB962C8B-B14F-4D97-AF65-F5344CB8AC3E}">
        <p14:creationId xmlns:p14="http://schemas.microsoft.com/office/powerpoint/2010/main" val="223973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2 Marcador de contenido"/>
          <p:cNvSpPr>
            <a:spLocks noGrp="1"/>
          </p:cNvSpPr>
          <p:nvPr>
            <p:ph sz="half" idx="1"/>
          </p:nvPr>
        </p:nvSpPr>
        <p:spPr>
          <a:xfrm>
            <a:off x="457200" y="1052513"/>
            <a:ext cx="40386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contenido"/>
          <p:cNvSpPr>
            <a:spLocks noGrp="1"/>
          </p:cNvSpPr>
          <p:nvPr>
            <p:ph sz="half" idx="2"/>
          </p:nvPr>
        </p:nvSpPr>
        <p:spPr>
          <a:xfrm>
            <a:off x="4648200" y="1052513"/>
            <a:ext cx="40386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BFEDE832-3490-4DAC-B682-E36341C2ED59}" type="slidenum">
              <a:rPr lang="es-ES"/>
              <a:pPr>
                <a:defRPr/>
              </a:pPr>
              <a:t>‹Nº›</a:t>
            </a:fld>
            <a:endParaRPr lang="es-ES"/>
          </a:p>
        </p:txBody>
      </p:sp>
    </p:spTree>
    <p:extLst>
      <p:ext uri="{BB962C8B-B14F-4D97-AF65-F5344CB8AC3E}">
        <p14:creationId xmlns:p14="http://schemas.microsoft.com/office/powerpoint/2010/main" val="398323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09CA2938-8AE9-467C-BB55-7D86178FA686}" type="slidenum">
              <a:rPr lang="es-ES"/>
              <a:pPr>
                <a:defRPr/>
              </a:pPr>
              <a:t>‹Nº›</a:t>
            </a:fld>
            <a:endParaRPr lang="es-ES"/>
          </a:p>
        </p:txBody>
      </p:sp>
    </p:spTree>
    <p:extLst>
      <p:ext uri="{BB962C8B-B14F-4D97-AF65-F5344CB8AC3E}">
        <p14:creationId xmlns:p14="http://schemas.microsoft.com/office/powerpoint/2010/main" val="136375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UY"/>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1D7C00F-2565-4A37-94A0-DB479132612E}" type="slidenum">
              <a:rPr lang="es-ES"/>
              <a:pPr>
                <a:defRPr/>
              </a:pPr>
              <a:t>‹Nº›</a:t>
            </a:fld>
            <a:endParaRPr lang="es-ES"/>
          </a:p>
        </p:txBody>
      </p:sp>
    </p:spTree>
    <p:extLst>
      <p:ext uri="{BB962C8B-B14F-4D97-AF65-F5344CB8AC3E}">
        <p14:creationId xmlns:p14="http://schemas.microsoft.com/office/powerpoint/2010/main" val="19280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538C23F9-6C42-4023-9F36-DC5049B5C36D}" type="slidenum">
              <a:rPr lang="es-ES"/>
              <a:pPr>
                <a:defRPr/>
              </a:pPr>
              <a:t>‹Nº›</a:t>
            </a:fld>
            <a:endParaRPr lang="es-ES"/>
          </a:p>
        </p:txBody>
      </p:sp>
    </p:spTree>
    <p:extLst>
      <p:ext uri="{BB962C8B-B14F-4D97-AF65-F5344CB8AC3E}">
        <p14:creationId xmlns:p14="http://schemas.microsoft.com/office/powerpoint/2010/main" val="29266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1E76F52-722E-4EF4-882B-659B0E6A8B71}" type="slidenum">
              <a:rPr lang="es-ES"/>
              <a:pPr>
                <a:defRPr/>
              </a:pPr>
              <a:t>‹Nº›</a:t>
            </a:fld>
            <a:endParaRPr lang="es-ES"/>
          </a:p>
        </p:txBody>
      </p:sp>
    </p:spTree>
    <p:extLst>
      <p:ext uri="{BB962C8B-B14F-4D97-AF65-F5344CB8AC3E}">
        <p14:creationId xmlns:p14="http://schemas.microsoft.com/office/powerpoint/2010/main" val="233391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627AF70-480B-4C8C-97DB-9292ECCDA8FA}" type="slidenum">
              <a:rPr lang="es-ES"/>
              <a:pPr>
                <a:defRPr/>
              </a:pPr>
              <a:t>‹Nº›</a:t>
            </a:fld>
            <a:endParaRPr lang="es-ES"/>
          </a:p>
        </p:txBody>
      </p:sp>
    </p:spTree>
    <p:extLst>
      <p:ext uri="{BB962C8B-B14F-4D97-AF65-F5344CB8AC3E}">
        <p14:creationId xmlns:p14="http://schemas.microsoft.com/office/powerpoint/2010/main" val="342665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diapoRONDA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a:t>
            </a:r>
          </a:p>
        </p:txBody>
      </p:sp>
      <p:sp>
        <p:nvSpPr>
          <p:cNvPr id="1028" name="Rectangle 3"/>
          <p:cNvSpPr>
            <a:spLocks noGrp="1" noChangeArrowheads="1"/>
          </p:cNvSpPr>
          <p:nvPr>
            <p:ph type="body" idx="1"/>
          </p:nvPr>
        </p:nvSpPr>
        <p:spPr bwMode="auto">
          <a:xfrm>
            <a:off x="457200" y="1052513"/>
            <a:ext cx="8229600" cy="507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B41C8F2-FDAC-47FA-8520-AC1E41A536E8}"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Narrow" pitchFamily="34" charset="0"/>
        </a:defRPr>
      </a:lvl2pPr>
      <a:lvl3pPr algn="l" rtl="0" eaLnBrk="0" fontAlgn="base" hangingPunct="0">
        <a:spcBef>
          <a:spcPct val="0"/>
        </a:spcBef>
        <a:spcAft>
          <a:spcPct val="0"/>
        </a:spcAft>
        <a:defRPr sz="3200" b="1">
          <a:solidFill>
            <a:schemeClr val="tx2"/>
          </a:solidFill>
          <a:latin typeface="Arial Narrow" pitchFamily="34" charset="0"/>
        </a:defRPr>
      </a:lvl3pPr>
      <a:lvl4pPr algn="l" rtl="0" eaLnBrk="0" fontAlgn="base" hangingPunct="0">
        <a:spcBef>
          <a:spcPct val="0"/>
        </a:spcBef>
        <a:spcAft>
          <a:spcPct val="0"/>
        </a:spcAft>
        <a:defRPr sz="3200" b="1">
          <a:solidFill>
            <a:schemeClr val="tx2"/>
          </a:solidFill>
          <a:latin typeface="Arial Narrow" pitchFamily="34" charset="0"/>
        </a:defRPr>
      </a:lvl4pPr>
      <a:lvl5pPr algn="l" rtl="0" eaLnBrk="0" fontAlgn="base" hangingPunct="0">
        <a:spcBef>
          <a:spcPct val="0"/>
        </a:spcBef>
        <a:spcAft>
          <a:spcPct val="0"/>
        </a:spcAft>
        <a:defRPr sz="3200" b="1">
          <a:solidFill>
            <a:schemeClr val="tx2"/>
          </a:solidFill>
          <a:latin typeface="Arial Narrow" pitchFamily="34" charset="0"/>
        </a:defRPr>
      </a:lvl5pPr>
      <a:lvl6pPr marL="457200" algn="l" rtl="0" fontAlgn="base">
        <a:spcBef>
          <a:spcPct val="0"/>
        </a:spcBef>
        <a:spcAft>
          <a:spcPct val="0"/>
        </a:spcAft>
        <a:defRPr sz="3200" b="1">
          <a:solidFill>
            <a:schemeClr val="tx2"/>
          </a:solidFill>
          <a:latin typeface="Arial Narrow" pitchFamily="34" charset="0"/>
        </a:defRPr>
      </a:lvl6pPr>
      <a:lvl7pPr marL="914400" algn="l" rtl="0" fontAlgn="base">
        <a:spcBef>
          <a:spcPct val="0"/>
        </a:spcBef>
        <a:spcAft>
          <a:spcPct val="0"/>
        </a:spcAft>
        <a:defRPr sz="3200" b="1">
          <a:solidFill>
            <a:schemeClr val="tx2"/>
          </a:solidFill>
          <a:latin typeface="Arial Narrow" pitchFamily="34" charset="0"/>
        </a:defRPr>
      </a:lvl7pPr>
      <a:lvl8pPr marL="1371600" algn="l" rtl="0" fontAlgn="base">
        <a:spcBef>
          <a:spcPct val="0"/>
        </a:spcBef>
        <a:spcAft>
          <a:spcPct val="0"/>
        </a:spcAft>
        <a:defRPr sz="3200" b="1">
          <a:solidFill>
            <a:schemeClr val="tx2"/>
          </a:solidFill>
          <a:latin typeface="Arial Narrow" pitchFamily="34" charset="0"/>
        </a:defRPr>
      </a:lvl8pPr>
      <a:lvl9pPr marL="1828800" algn="l" rtl="0" fontAlgn="base">
        <a:spcBef>
          <a:spcPct val="0"/>
        </a:spcBef>
        <a:spcAft>
          <a:spcPct val="0"/>
        </a:spcAft>
        <a:defRPr sz="32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s-E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C0F4289-ED46-4791-9086-4BB80B4A855B}" type="slidenum">
              <a:rPr lang="es-ES" smtClean="0">
                <a:solidFill>
                  <a:srgbClr val="000000"/>
                </a:solidFill>
              </a:rPr>
              <a:pPr/>
              <a:t>‹Nº›</a:t>
            </a:fld>
            <a:endParaRPr lang="es-ES" smtClean="0">
              <a:solidFill>
                <a:srgbClr val="000000"/>
              </a:solidFill>
            </a:endParaRPr>
          </a:p>
        </p:txBody>
      </p:sp>
    </p:spTree>
    <p:extLst>
      <p:ext uri="{BB962C8B-B14F-4D97-AF65-F5344CB8AC3E}">
        <p14:creationId xmlns:p14="http://schemas.microsoft.com/office/powerpoint/2010/main" val="34830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4.xml"/><Relationship Id="rId7" Type="http://schemas.openxmlformats.org/officeDocument/2006/relationships/image" Target="../media/image57.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9.wmf"/><Relationship Id="rId5" Type="http://schemas.openxmlformats.org/officeDocument/2006/relationships/image" Target="../media/image5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8.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rlog.org/10598461-spanish-tax-pressures-are-increasing.jp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1"/>
          <p:cNvSpPr>
            <a:spLocks noGrp="1" noChangeArrowheads="1"/>
          </p:cNvSpPr>
          <p:nvPr>
            <p:ph type="ctrTitle"/>
          </p:nvPr>
        </p:nvSpPr>
        <p:spPr>
          <a:xfrm>
            <a:off x="760040" y="1958975"/>
            <a:ext cx="7772400" cy="1470025"/>
          </a:xfrm>
        </p:spPr>
        <p:txBody>
          <a:bodyPr/>
          <a:lstStyle/>
          <a:p>
            <a:pPr algn="ctr" eaLnBrk="1" hangingPunct="1"/>
            <a:r>
              <a:rPr lang="en-US" sz="5400" dirty="0" smtClean="0"/>
              <a:t>URUGUAY ROUND II</a:t>
            </a:r>
            <a:endParaRPr lang="en-US" sz="5400" dirty="0" smtClean="0"/>
          </a:p>
        </p:txBody>
      </p:sp>
      <p:sp>
        <p:nvSpPr>
          <p:cNvPr id="2051" name="Rectangle 22"/>
          <p:cNvSpPr>
            <a:spLocks noGrp="1" noChangeArrowheads="1"/>
          </p:cNvSpPr>
          <p:nvPr>
            <p:ph type="subTitle" idx="1"/>
          </p:nvPr>
        </p:nvSpPr>
        <p:spPr>
          <a:xfrm>
            <a:off x="1411560" y="4628728"/>
            <a:ext cx="6400800" cy="1752600"/>
          </a:xfrm>
        </p:spPr>
        <p:txBody>
          <a:bodyPr/>
          <a:lstStyle/>
          <a:p>
            <a:pPr eaLnBrk="1" hangingPunct="1"/>
            <a:endParaRPr lang="en-US" dirty="0" smtClean="0"/>
          </a:p>
          <a:p>
            <a:pPr eaLnBrk="1" hangingPunct="1"/>
            <a:r>
              <a:rPr lang="en-US" sz="2400" dirty="0" smtClean="0"/>
              <a:t>Milan 25</a:t>
            </a:r>
            <a:r>
              <a:rPr lang="en-US" sz="2400" baseline="30000" dirty="0" smtClean="0"/>
              <a:t>th</a:t>
            </a:r>
            <a:r>
              <a:rPr lang="en-US" sz="2400" dirty="0" smtClean="0"/>
              <a:t> October </a:t>
            </a:r>
          </a:p>
          <a:p>
            <a:pPr eaLnBrk="1" hangingPunct="1"/>
            <a:r>
              <a:rPr lang="en-US" sz="2400" dirty="0" smtClean="0"/>
              <a:t>Exploration </a:t>
            </a:r>
            <a:r>
              <a:rPr lang="en-US" sz="2400" dirty="0" smtClean="0"/>
              <a:t>&amp; Production</a:t>
            </a:r>
          </a:p>
          <a:p>
            <a:pPr eaLnBrk="1" hangingPunct="1"/>
            <a:r>
              <a:rPr lang="en-US" sz="2400" dirty="0" smtClean="0"/>
              <a:t>ANCAP</a:t>
            </a:r>
          </a:p>
        </p:txBody>
      </p:sp>
      <p:pic>
        <p:nvPicPr>
          <p:cNvPr id="2052" name="Picture 23" descr="logo ronda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60649"/>
            <a:ext cx="3038269"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3" y="3852984"/>
            <a:ext cx="1626667" cy="108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85" name="Picture 13" descr="Maturity Model 0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1268413"/>
            <a:ext cx="7126287" cy="4448175"/>
          </a:xfrm>
          <a:prstGeom prst="rect">
            <a:avLst/>
          </a:prstGeom>
          <a:noFill/>
          <a:extLst>
            <a:ext uri="{909E8E84-426E-40DD-AFC4-6F175D3DCCD1}">
              <a14:hiddenFill xmlns:a14="http://schemas.microsoft.com/office/drawing/2010/main">
                <a:solidFill>
                  <a:srgbClr val="FFFFFF"/>
                </a:solidFill>
              </a14:hiddenFill>
            </a:ext>
          </a:extLst>
        </p:spPr>
      </p:pic>
      <p:sp>
        <p:nvSpPr>
          <p:cNvPr id="463874" name="Text Box 2"/>
          <p:cNvSpPr txBox="1">
            <a:spLocks noChangeArrowheads="1"/>
          </p:cNvSpPr>
          <p:nvPr/>
        </p:nvSpPr>
        <p:spPr bwMode="auto">
          <a:xfrm>
            <a:off x="1763713" y="5949950"/>
            <a:ext cx="5472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Schematic section of thermal maturity (0 Ma)</a:t>
            </a:r>
          </a:p>
        </p:txBody>
      </p:sp>
      <p:grpSp>
        <p:nvGrpSpPr>
          <p:cNvPr id="463876" name="Group 4"/>
          <p:cNvGrpSpPr>
            <a:grpSpLocks/>
          </p:cNvGrpSpPr>
          <p:nvPr/>
        </p:nvGrpSpPr>
        <p:grpSpPr bwMode="auto">
          <a:xfrm>
            <a:off x="7092950" y="5230813"/>
            <a:ext cx="1979613" cy="1511300"/>
            <a:chOff x="4468" y="3295"/>
            <a:chExt cx="1247" cy="952"/>
          </a:xfrm>
        </p:grpSpPr>
        <p:pic>
          <p:nvPicPr>
            <p:cNvPr id="463877" name="Picture 5" descr="Uruguay kart"/>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r="4536" b="4504"/>
            <a:stretch>
              <a:fillRect/>
            </a:stretch>
          </p:blipFill>
          <p:spPr bwMode="auto">
            <a:xfrm>
              <a:off x="4468" y="3295"/>
              <a:ext cx="1247" cy="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3878" name="Line 6"/>
            <p:cNvSpPr>
              <a:spLocks noChangeShapeType="1"/>
            </p:cNvSpPr>
            <p:nvPr/>
          </p:nvSpPr>
          <p:spPr bwMode="auto">
            <a:xfrm>
              <a:off x="4809" y="3905"/>
              <a:ext cx="260" cy="1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sp>
        <p:nvSpPr>
          <p:cNvPr id="463883" name="Rectangle 11"/>
          <p:cNvSpPr>
            <a:spLocks noChangeArrowheads="1"/>
          </p:cNvSpPr>
          <p:nvPr/>
        </p:nvSpPr>
        <p:spPr bwMode="auto">
          <a:xfrm>
            <a:off x="457200" y="1254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s-ES" sz="2800" b="1" smtClean="0">
                <a:solidFill>
                  <a:srgbClr val="000000"/>
                </a:solidFill>
                <a:latin typeface="Times New Roman" pitchFamily="18" charset="0"/>
              </a:rPr>
              <a:t>MATURITY MODEL 1D</a:t>
            </a:r>
          </a:p>
        </p:txBody>
      </p:sp>
    </p:spTree>
    <p:extLst>
      <p:ext uri="{BB962C8B-B14F-4D97-AF65-F5344CB8AC3E}">
        <p14:creationId xmlns:p14="http://schemas.microsoft.com/office/powerpoint/2010/main" val="4038335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9" name="Text Box 5"/>
          <p:cNvSpPr txBox="1">
            <a:spLocks noChangeArrowheads="1"/>
          </p:cNvSpPr>
          <p:nvPr/>
        </p:nvSpPr>
        <p:spPr bwMode="auto">
          <a:xfrm>
            <a:off x="107950" y="44450"/>
            <a:ext cx="8983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eaLnBrk="0" hangingPunct="0">
              <a:spcBef>
                <a:spcPct val="20000"/>
              </a:spcBef>
              <a:buClr>
                <a:srgbClr val="FA5326"/>
              </a:buClr>
            </a:pPr>
            <a:r>
              <a:rPr lang="en-US" sz="2800" b="1" smtClean="0">
                <a:solidFill>
                  <a:srgbClr val="000000"/>
                </a:solidFill>
                <a:latin typeface="Times New Roman" pitchFamily="18" charset="0"/>
                <a:cs typeface="Times New Roman" pitchFamily="18" charset="0"/>
              </a:rPr>
              <a:t>SUMMARY – HC EVIDENCES</a:t>
            </a:r>
          </a:p>
        </p:txBody>
      </p:sp>
      <p:pic>
        <p:nvPicPr>
          <p:cNvPr id="446470" name="Picture 6" descr="inversión de perfiles de porosidad-neutrón"/>
          <p:cNvPicPr>
            <a:picLocks noChangeAspect="1" noChangeArrowheads="1"/>
          </p:cNvPicPr>
          <p:nvPr/>
        </p:nvPicPr>
        <p:blipFill>
          <a:blip r:embed="rId3">
            <a:extLst>
              <a:ext uri="{28A0092B-C50C-407E-A947-70E740481C1C}">
                <a14:useLocalDpi xmlns:a14="http://schemas.microsoft.com/office/drawing/2010/main" val="0"/>
              </a:ext>
            </a:extLst>
          </a:blip>
          <a:srcRect l="71419" t="51999" r="14291" b="29335"/>
          <a:stretch>
            <a:fillRect/>
          </a:stretch>
        </p:blipFill>
        <p:spPr bwMode="auto">
          <a:xfrm>
            <a:off x="6877050" y="3500438"/>
            <a:ext cx="2082800" cy="3240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6471" name="Picture 7"/>
          <p:cNvPicPr>
            <a:picLocks noChangeAspect="1" noChangeArrowheads="1"/>
          </p:cNvPicPr>
          <p:nvPr/>
        </p:nvPicPr>
        <p:blipFill>
          <a:blip r:embed="rId4">
            <a:extLst>
              <a:ext uri="{28A0092B-C50C-407E-A947-70E740481C1C}">
                <a14:useLocalDpi xmlns:a14="http://schemas.microsoft.com/office/drawing/2010/main" val="0"/>
              </a:ext>
            </a:extLst>
          </a:blip>
          <a:srcRect l="43207" t="49065" r="1570" b="4666"/>
          <a:stretch>
            <a:fillRect/>
          </a:stretch>
        </p:blipFill>
        <p:spPr bwMode="auto">
          <a:xfrm>
            <a:off x="3203575" y="5084763"/>
            <a:ext cx="3455988" cy="1700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6472" name="Picture 8"/>
          <p:cNvPicPr>
            <a:picLocks noChangeAspect="1" noChangeArrowheads="1"/>
          </p:cNvPicPr>
          <p:nvPr/>
        </p:nvPicPr>
        <p:blipFill>
          <a:blip r:embed="rId5">
            <a:extLst>
              <a:ext uri="{28A0092B-C50C-407E-A947-70E740481C1C}">
                <a14:useLocalDpi xmlns:a14="http://schemas.microsoft.com/office/drawing/2010/main" val="0"/>
              </a:ext>
            </a:extLst>
          </a:blip>
          <a:srcRect l="61201" t="49521" r="3125" b="22440"/>
          <a:stretch>
            <a:fillRect/>
          </a:stretch>
        </p:blipFill>
        <p:spPr bwMode="auto">
          <a:xfrm>
            <a:off x="179388" y="5086350"/>
            <a:ext cx="2808287" cy="1655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647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6313" r="22729"/>
          <a:stretch>
            <a:fillRect/>
          </a:stretch>
        </p:blipFill>
        <p:spPr bwMode="auto">
          <a:xfrm>
            <a:off x="6084888" y="860425"/>
            <a:ext cx="2914650" cy="2352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64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20351" r="36981" b="5040"/>
          <a:stretch>
            <a:fillRect/>
          </a:stretch>
        </p:blipFill>
        <p:spPr bwMode="auto">
          <a:xfrm>
            <a:off x="4587875" y="836613"/>
            <a:ext cx="1352550" cy="2376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6475" name="Picture 11" descr="Fig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1988" y="3357563"/>
            <a:ext cx="3457575" cy="1635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6476" name="Picture 12" descr="turbidita Cretacica"/>
          <p:cNvPicPr>
            <a:picLocks noChangeAspect="1" noChangeArrowheads="1"/>
          </p:cNvPicPr>
          <p:nvPr/>
        </p:nvPicPr>
        <p:blipFill>
          <a:blip r:embed="rId9" cstate="print">
            <a:extLst>
              <a:ext uri="{28A0092B-C50C-407E-A947-70E740481C1C}">
                <a14:useLocalDpi xmlns:a14="http://schemas.microsoft.com/office/drawing/2010/main" val="0"/>
              </a:ext>
            </a:extLst>
          </a:blip>
          <a:srcRect t="32607"/>
          <a:stretch>
            <a:fillRect/>
          </a:stretch>
        </p:blipFill>
        <p:spPr bwMode="auto">
          <a:xfrm>
            <a:off x="107950" y="2917825"/>
            <a:ext cx="2879725" cy="2024063"/>
          </a:xfrm>
          <a:prstGeom prst="rect">
            <a:avLst/>
          </a:prstGeom>
          <a:noFill/>
          <a:extLst>
            <a:ext uri="{909E8E84-426E-40DD-AFC4-6F175D3DCCD1}">
              <a14:hiddenFill xmlns:a14="http://schemas.microsoft.com/office/drawing/2010/main">
                <a:solidFill>
                  <a:srgbClr val="FFFFFF"/>
                </a:solidFill>
              </a14:hiddenFill>
            </a:ext>
          </a:extLst>
        </p:spPr>
      </p:pic>
      <p:pic>
        <p:nvPicPr>
          <p:cNvPr id="44647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l="30106" r="13289"/>
          <a:stretch>
            <a:fillRect/>
          </a:stretch>
        </p:blipFill>
        <p:spPr bwMode="auto">
          <a:xfrm>
            <a:off x="3203575" y="836613"/>
            <a:ext cx="1223963" cy="2376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6479" name="Text Box 15"/>
          <p:cNvSpPr txBox="1">
            <a:spLocks noChangeArrowheads="1"/>
          </p:cNvSpPr>
          <p:nvPr/>
        </p:nvSpPr>
        <p:spPr bwMode="auto">
          <a:xfrm>
            <a:off x="7164388" y="3206750"/>
            <a:ext cx="1485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mtClean="0">
                <a:solidFill>
                  <a:srgbClr val="000000"/>
                </a:solidFill>
                <a:latin typeface="Times New Roman" pitchFamily="18" charset="0"/>
              </a:rPr>
              <a:t>Gaviotín Well</a:t>
            </a:r>
          </a:p>
        </p:txBody>
      </p:sp>
      <p:pic>
        <p:nvPicPr>
          <p:cNvPr id="446482" name="Picture 18" descr="Inclusiones fluida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825" y="650875"/>
            <a:ext cx="2665413" cy="2201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80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47813" y="115888"/>
            <a:ext cx="6337300" cy="1143000"/>
          </a:xfrm>
        </p:spPr>
        <p:txBody>
          <a:bodyPr/>
          <a:lstStyle/>
          <a:p>
            <a:r>
              <a:rPr lang="es-ES" sz="2800" b="1">
                <a:solidFill>
                  <a:schemeClr val="tx1"/>
                </a:solidFill>
                <a:latin typeface="Times New Roman" pitchFamily="18" charset="0"/>
              </a:rPr>
              <a:t>LEADS &amp; PROSPECTS</a:t>
            </a:r>
          </a:p>
        </p:txBody>
      </p:sp>
      <p:grpSp>
        <p:nvGrpSpPr>
          <p:cNvPr id="24580" name="Group 4"/>
          <p:cNvGrpSpPr>
            <a:grpSpLocks/>
          </p:cNvGrpSpPr>
          <p:nvPr/>
        </p:nvGrpSpPr>
        <p:grpSpPr bwMode="auto">
          <a:xfrm>
            <a:off x="1187450" y="1408113"/>
            <a:ext cx="7010400" cy="4613275"/>
            <a:chOff x="521" y="845"/>
            <a:chExt cx="4772" cy="3084"/>
          </a:xfrm>
        </p:grpSpPr>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 y="845"/>
              <a:ext cx="4714" cy="30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6"/>
            <p:cNvSpPr txBox="1">
              <a:spLocks noChangeArrowheads="1"/>
            </p:cNvSpPr>
            <p:nvPr/>
          </p:nvSpPr>
          <p:spPr bwMode="auto">
            <a:xfrm>
              <a:off x="3315" y="845"/>
              <a:ext cx="204"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50</a:t>
              </a:r>
              <a:endParaRPr lang="es-ES" sz="800" smtClean="0">
                <a:solidFill>
                  <a:srgbClr val="808080"/>
                </a:solidFill>
                <a:cs typeface="Times New Roman" pitchFamily="18" charset="0"/>
              </a:endParaRPr>
            </a:p>
          </p:txBody>
        </p:sp>
        <p:sp>
          <p:nvSpPr>
            <p:cNvPr id="24583" name="Text Box 7"/>
            <p:cNvSpPr txBox="1">
              <a:spLocks noChangeArrowheads="1"/>
            </p:cNvSpPr>
            <p:nvPr/>
          </p:nvSpPr>
          <p:spPr bwMode="auto">
            <a:xfrm>
              <a:off x="2522" y="845"/>
              <a:ext cx="223"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 20</a:t>
              </a:r>
              <a:endParaRPr lang="es-ES" sz="800" smtClean="0">
                <a:solidFill>
                  <a:srgbClr val="808080"/>
                </a:solidFill>
                <a:cs typeface="Times New Roman" pitchFamily="18" charset="0"/>
              </a:endParaRPr>
            </a:p>
          </p:txBody>
        </p:sp>
        <p:sp>
          <p:nvSpPr>
            <p:cNvPr id="24584" name="Text Box 8"/>
            <p:cNvSpPr txBox="1">
              <a:spLocks noChangeArrowheads="1"/>
            </p:cNvSpPr>
            <p:nvPr/>
          </p:nvSpPr>
          <p:spPr bwMode="auto">
            <a:xfrm>
              <a:off x="3458" y="924"/>
              <a:ext cx="242"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100</a:t>
              </a:r>
              <a:endParaRPr lang="es-ES" sz="800" smtClean="0">
                <a:solidFill>
                  <a:srgbClr val="808080"/>
                </a:solidFill>
                <a:cs typeface="Times New Roman" pitchFamily="18" charset="0"/>
              </a:endParaRPr>
            </a:p>
          </p:txBody>
        </p:sp>
        <p:sp>
          <p:nvSpPr>
            <p:cNvPr id="24585" name="Text Box 9"/>
            <p:cNvSpPr txBox="1">
              <a:spLocks noChangeArrowheads="1"/>
            </p:cNvSpPr>
            <p:nvPr/>
          </p:nvSpPr>
          <p:spPr bwMode="auto">
            <a:xfrm>
              <a:off x="3569" y="1004"/>
              <a:ext cx="242"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200</a:t>
              </a:r>
              <a:endParaRPr lang="es-ES" sz="800" smtClean="0">
                <a:solidFill>
                  <a:srgbClr val="808080"/>
                </a:solidFill>
                <a:cs typeface="Times New Roman" pitchFamily="18" charset="0"/>
              </a:endParaRPr>
            </a:p>
          </p:txBody>
        </p:sp>
        <p:sp>
          <p:nvSpPr>
            <p:cNvPr id="24586" name="Text Box 10"/>
            <p:cNvSpPr txBox="1">
              <a:spLocks noChangeArrowheads="1"/>
            </p:cNvSpPr>
            <p:nvPr/>
          </p:nvSpPr>
          <p:spPr bwMode="auto">
            <a:xfrm>
              <a:off x="3681" y="1084"/>
              <a:ext cx="242"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500</a:t>
              </a:r>
              <a:endParaRPr lang="es-ES" sz="800" smtClean="0">
                <a:solidFill>
                  <a:srgbClr val="808080"/>
                </a:solidFill>
                <a:cs typeface="Times New Roman" pitchFamily="18" charset="0"/>
              </a:endParaRPr>
            </a:p>
          </p:txBody>
        </p:sp>
        <p:sp>
          <p:nvSpPr>
            <p:cNvPr id="24587" name="Text Box 11"/>
            <p:cNvSpPr txBox="1">
              <a:spLocks noChangeArrowheads="1"/>
            </p:cNvSpPr>
            <p:nvPr/>
          </p:nvSpPr>
          <p:spPr bwMode="auto">
            <a:xfrm>
              <a:off x="3779" y="1164"/>
              <a:ext cx="281"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1000</a:t>
              </a:r>
              <a:endParaRPr lang="es-ES" sz="800" smtClean="0">
                <a:solidFill>
                  <a:srgbClr val="808080"/>
                </a:solidFill>
                <a:cs typeface="Times New Roman" pitchFamily="18" charset="0"/>
              </a:endParaRPr>
            </a:p>
          </p:txBody>
        </p:sp>
        <p:sp>
          <p:nvSpPr>
            <p:cNvPr id="24588" name="Text Box 12"/>
            <p:cNvSpPr txBox="1">
              <a:spLocks noChangeArrowheads="1"/>
            </p:cNvSpPr>
            <p:nvPr/>
          </p:nvSpPr>
          <p:spPr bwMode="auto">
            <a:xfrm>
              <a:off x="3912" y="1243"/>
              <a:ext cx="2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1500</a:t>
              </a:r>
              <a:endParaRPr lang="es-ES" sz="800" smtClean="0">
                <a:solidFill>
                  <a:srgbClr val="808080"/>
                </a:solidFill>
                <a:cs typeface="Times New Roman" pitchFamily="18" charset="0"/>
              </a:endParaRPr>
            </a:p>
          </p:txBody>
        </p:sp>
        <p:sp>
          <p:nvSpPr>
            <p:cNvPr id="24589" name="Text Box 13"/>
            <p:cNvSpPr txBox="1">
              <a:spLocks noChangeArrowheads="1"/>
            </p:cNvSpPr>
            <p:nvPr/>
          </p:nvSpPr>
          <p:spPr bwMode="auto">
            <a:xfrm>
              <a:off x="4046" y="1324"/>
              <a:ext cx="2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2000</a:t>
              </a:r>
              <a:endParaRPr lang="es-ES" sz="800" smtClean="0">
                <a:solidFill>
                  <a:srgbClr val="808080"/>
                </a:solidFill>
                <a:cs typeface="Times New Roman" pitchFamily="18" charset="0"/>
              </a:endParaRPr>
            </a:p>
          </p:txBody>
        </p:sp>
        <p:sp>
          <p:nvSpPr>
            <p:cNvPr id="24590" name="Text Box 14"/>
            <p:cNvSpPr txBox="1">
              <a:spLocks noChangeArrowheads="1"/>
            </p:cNvSpPr>
            <p:nvPr/>
          </p:nvSpPr>
          <p:spPr bwMode="auto">
            <a:xfrm>
              <a:off x="4224" y="1442"/>
              <a:ext cx="281"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2500</a:t>
              </a:r>
              <a:endParaRPr lang="es-ES" sz="800" smtClean="0">
                <a:solidFill>
                  <a:srgbClr val="808080"/>
                </a:solidFill>
                <a:cs typeface="Times New Roman" pitchFamily="18" charset="0"/>
              </a:endParaRPr>
            </a:p>
          </p:txBody>
        </p:sp>
        <p:sp>
          <p:nvSpPr>
            <p:cNvPr id="24591" name="Text Box 15"/>
            <p:cNvSpPr txBox="1">
              <a:spLocks noChangeArrowheads="1"/>
            </p:cNvSpPr>
            <p:nvPr/>
          </p:nvSpPr>
          <p:spPr bwMode="auto">
            <a:xfrm>
              <a:off x="4390" y="1603"/>
              <a:ext cx="319"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000000"/>
                  </a:solidFill>
                  <a:cs typeface="Times New Roman" pitchFamily="18" charset="0"/>
                </a:rPr>
                <a:t>  </a:t>
              </a:r>
              <a:r>
                <a:rPr lang="es-UY" sz="800" smtClean="0">
                  <a:solidFill>
                    <a:srgbClr val="808080"/>
                  </a:solidFill>
                  <a:cs typeface="Times New Roman" pitchFamily="18" charset="0"/>
                </a:rPr>
                <a:t>3000</a:t>
              </a:r>
              <a:endParaRPr lang="es-ES" sz="800" smtClean="0">
                <a:solidFill>
                  <a:srgbClr val="808080"/>
                </a:solidFill>
                <a:cs typeface="Times New Roman" pitchFamily="18" charset="0"/>
              </a:endParaRPr>
            </a:p>
          </p:txBody>
        </p:sp>
        <p:sp>
          <p:nvSpPr>
            <p:cNvPr id="24592" name="Text Box 16"/>
            <p:cNvSpPr txBox="1">
              <a:spLocks noChangeArrowheads="1"/>
            </p:cNvSpPr>
            <p:nvPr/>
          </p:nvSpPr>
          <p:spPr bwMode="auto">
            <a:xfrm>
              <a:off x="4713" y="1802"/>
              <a:ext cx="281"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000000"/>
                  </a:solidFill>
                  <a:cs typeface="Times New Roman" pitchFamily="18" charset="0"/>
                </a:rPr>
                <a:t>3500</a:t>
              </a:r>
              <a:endParaRPr lang="es-ES" sz="800" smtClean="0">
                <a:solidFill>
                  <a:srgbClr val="000000"/>
                </a:solidFill>
                <a:cs typeface="Times New Roman" pitchFamily="18" charset="0"/>
              </a:endParaRPr>
            </a:p>
          </p:txBody>
        </p:sp>
        <p:sp>
          <p:nvSpPr>
            <p:cNvPr id="24593" name="Text Box 17"/>
            <p:cNvSpPr txBox="1">
              <a:spLocks noChangeArrowheads="1"/>
            </p:cNvSpPr>
            <p:nvPr/>
          </p:nvSpPr>
          <p:spPr bwMode="auto">
            <a:xfrm>
              <a:off x="5012" y="2002"/>
              <a:ext cx="281" cy="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sz="800" smtClean="0">
                  <a:solidFill>
                    <a:srgbClr val="808080"/>
                  </a:solidFill>
                  <a:cs typeface="Times New Roman" pitchFamily="18" charset="0"/>
                </a:rPr>
                <a:t>4000</a:t>
              </a:r>
              <a:endParaRPr lang="es-ES" sz="800" smtClean="0">
                <a:solidFill>
                  <a:srgbClr val="808080"/>
                </a:solidFill>
                <a:cs typeface="Times New Roman" pitchFamily="18" charset="0"/>
              </a:endParaRPr>
            </a:p>
          </p:txBody>
        </p:sp>
      </p:grpSp>
      <p:sp>
        <p:nvSpPr>
          <p:cNvPr id="24595" name="Rectangle 19"/>
          <p:cNvSpPr>
            <a:spLocks noChangeArrowheads="1"/>
          </p:cNvSpPr>
          <p:nvPr/>
        </p:nvSpPr>
        <p:spPr bwMode="auto">
          <a:xfrm>
            <a:off x="1377950" y="5070475"/>
            <a:ext cx="295275" cy="177800"/>
          </a:xfrm>
          <a:prstGeom prst="rect">
            <a:avLst/>
          </a:prstGeom>
          <a:solidFill>
            <a:srgbClr val="FF66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4596" name="Rectangle 20"/>
          <p:cNvSpPr>
            <a:spLocks noChangeArrowheads="1"/>
          </p:cNvSpPr>
          <p:nvPr/>
        </p:nvSpPr>
        <p:spPr bwMode="auto">
          <a:xfrm>
            <a:off x="1377950" y="5307013"/>
            <a:ext cx="295275" cy="176212"/>
          </a:xfrm>
          <a:prstGeom prst="rect">
            <a:avLst/>
          </a:prstGeom>
          <a:solidFill>
            <a:srgbClr val="00FF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4597" name="Rectangle 21"/>
          <p:cNvSpPr>
            <a:spLocks noChangeArrowheads="1"/>
          </p:cNvSpPr>
          <p:nvPr/>
        </p:nvSpPr>
        <p:spPr bwMode="auto">
          <a:xfrm>
            <a:off x="1377950" y="5541963"/>
            <a:ext cx="295275" cy="177800"/>
          </a:xfrm>
          <a:prstGeom prst="rect">
            <a:avLst/>
          </a:prstGeom>
          <a:solidFill>
            <a:srgbClr val="00FFFF"/>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4598" name="Text Box 22"/>
          <p:cNvSpPr txBox="1">
            <a:spLocks noChangeArrowheads="1"/>
          </p:cNvSpPr>
          <p:nvPr/>
        </p:nvSpPr>
        <p:spPr bwMode="auto">
          <a:xfrm>
            <a:off x="1692275" y="5005388"/>
            <a:ext cx="2008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UY" smtClean="0">
                <a:solidFill>
                  <a:srgbClr val="000000"/>
                </a:solidFill>
                <a:latin typeface="Times New Roman" pitchFamily="18" charset="0"/>
              </a:rPr>
              <a:t>Prerift &amp; Synrift</a:t>
            </a:r>
            <a:endParaRPr lang="es-ES" smtClean="0">
              <a:solidFill>
                <a:srgbClr val="000000"/>
              </a:solidFill>
              <a:latin typeface="Times New Roman" pitchFamily="18" charset="0"/>
            </a:endParaRPr>
          </a:p>
        </p:txBody>
      </p:sp>
      <p:sp>
        <p:nvSpPr>
          <p:cNvPr id="24599" name="Text Box 23"/>
          <p:cNvSpPr txBox="1">
            <a:spLocks noChangeArrowheads="1"/>
          </p:cNvSpPr>
          <p:nvPr/>
        </p:nvSpPr>
        <p:spPr bwMode="auto">
          <a:xfrm>
            <a:off x="1673225" y="5246688"/>
            <a:ext cx="2009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UY" smtClean="0">
                <a:solidFill>
                  <a:srgbClr val="000000"/>
                </a:solidFill>
                <a:latin typeface="Times New Roman" pitchFamily="18" charset="0"/>
              </a:rPr>
              <a:t>Cretaceous Post-rift</a:t>
            </a:r>
            <a:endParaRPr lang="es-ES" smtClean="0">
              <a:solidFill>
                <a:srgbClr val="000000"/>
              </a:solidFill>
              <a:latin typeface="Times New Roman" pitchFamily="18" charset="0"/>
            </a:endParaRPr>
          </a:p>
        </p:txBody>
      </p:sp>
      <p:sp>
        <p:nvSpPr>
          <p:cNvPr id="24600" name="Text Box 24"/>
          <p:cNvSpPr txBox="1">
            <a:spLocks noChangeArrowheads="1"/>
          </p:cNvSpPr>
          <p:nvPr/>
        </p:nvSpPr>
        <p:spPr bwMode="auto">
          <a:xfrm>
            <a:off x="1673225" y="5483225"/>
            <a:ext cx="2011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UY" smtClean="0">
                <a:solidFill>
                  <a:srgbClr val="000000"/>
                </a:solidFill>
                <a:latin typeface="Times New Roman" pitchFamily="18" charset="0"/>
              </a:rPr>
              <a:t>Cenozoic Post-rift</a:t>
            </a:r>
            <a:endParaRPr lang="es-ES" smtClean="0">
              <a:solidFill>
                <a:srgbClr val="000000"/>
              </a:solidFill>
              <a:latin typeface="Times New Roman" pitchFamily="18" charset="0"/>
            </a:endParaRPr>
          </a:p>
        </p:txBody>
      </p:sp>
    </p:spTree>
    <p:extLst>
      <p:ext uri="{BB962C8B-B14F-4D97-AF65-F5344CB8AC3E}">
        <p14:creationId xmlns:p14="http://schemas.microsoft.com/office/powerpoint/2010/main" val="28252373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716338"/>
            <a:ext cx="3816350" cy="310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6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752850"/>
            <a:ext cx="4283075" cy="307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6358" name="Text Box 6"/>
          <p:cNvSpPr txBox="1">
            <a:spLocks noChangeArrowheads="1"/>
          </p:cNvSpPr>
          <p:nvPr/>
        </p:nvSpPr>
        <p:spPr bwMode="auto">
          <a:xfrm>
            <a:off x="250825" y="260350"/>
            <a:ext cx="85693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UY" sz="2400" b="1" smtClean="0">
                <a:solidFill>
                  <a:srgbClr val="000000"/>
                </a:solidFill>
                <a:latin typeface="Times New Roman" pitchFamily="18" charset="0"/>
              </a:rPr>
              <a:t>PLAY TYPE: COMPACTION SYNCLINES</a:t>
            </a:r>
            <a:r>
              <a:rPr lang="es-UY" sz="2400" smtClean="0">
                <a:solidFill>
                  <a:srgbClr val="000000"/>
                </a:solidFill>
                <a:latin typeface="Times New Roman" pitchFamily="18" charset="0"/>
              </a:rPr>
              <a:t> </a:t>
            </a:r>
          </a:p>
          <a:p>
            <a:endParaRPr lang="es-ES" smtClean="0">
              <a:solidFill>
                <a:srgbClr val="000000"/>
              </a:solidFill>
            </a:endParaRPr>
          </a:p>
        </p:txBody>
      </p:sp>
      <p:grpSp>
        <p:nvGrpSpPr>
          <p:cNvPr id="356359" name="Group 7"/>
          <p:cNvGrpSpPr>
            <a:grpSpLocks/>
          </p:cNvGrpSpPr>
          <p:nvPr/>
        </p:nvGrpSpPr>
        <p:grpSpPr bwMode="auto">
          <a:xfrm>
            <a:off x="250825" y="765175"/>
            <a:ext cx="4032250" cy="2808288"/>
            <a:chOff x="1474" y="300"/>
            <a:chExt cx="2540" cy="1769"/>
          </a:xfrm>
        </p:grpSpPr>
        <p:sp>
          <p:nvSpPr>
            <p:cNvPr id="356360" name="Rectangle 8"/>
            <p:cNvSpPr>
              <a:spLocks noChangeArrowheads="1"/>
            </p:cNvSpPr>
            <p:nvPr/>
          </p:nvSpPr>
          <p:spPr bwMode="auto">
            <a:xfrm>
              <a:off x="1474" y="346"/>
              <a:ext cx="2540" cy="172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latin typeface="Times New Roman" pitchFamily="18" charset="0"/>
              </a:endParaRPr>
            </a:p>
          </p:txBody>
        </p:sp>
        <p:pic>
          <p:nvPicPr>
            <p:cNvPr id="356361" name="Picture 9" descr="analogo falk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5" y="527"/>
              <a:ext cx="2311" cy="1451"/>
            </a:xfrm>
            <a:prstGeom prst="rect">
              <a:avLst/>
            </a:prstGeom>
            <a:noFill/>
            <a:extLst>
              <a:ext uri="{909E8E84-426E-40DD-AFC4-6F175D3DCCD1}">
                <a14:hiddenFill xmlns:a14="http://schemas.microsoft.com/office/drawing/2010/main">
                  <a:solidFill>
                    <a:srgbClr val="FFFFFF"/>
                  </a:solidFill>
                </a14:hiddenFill>
              </a:ext>
            </a:extLst>
          </p:spPr>
        </p:pic>
        <p:sp>
          <p:nvSpPr>
            <p:cNvPr id="356362" name="Rectangle 10"/>
            <p:cNvSpPr>
              <a:spLocks noChangeArrowheads="1"/>
            </p:cNvSpPr>
            <p:nvPr/>
          </p:nvSpPr>
          <p:spPr bwMode="auto">
            <a:xfrm>
              <a:off x="2064" y="300"/>
              <a:ext cx="1543" cy="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es-UY" b="1" i="1" smtClean="0">
                  <a:solidFill>
                    <a:srgbClr val="000000"/>
                  </a:solidFill>
                </a:rPr>
                <a:t>Punta del Este Basin</a:t>
              </a:r>
              <a:br>
                <a:rPr lang="es-UY" b="1" i="1" smtClean="0">
                  <a:solidFill>
                    <a:srgbClr val="000000"/>
                  </a:solidFill>
                </a:rPr>
              </a:br>
              <a:endParaRPr lang="es-ES" b="1" i="1" smtClean="0">
                <a:solidFill>
                  <a:srgbClr val="000000"/>
                </a:solidFill>
              </a:endParaRPr>
            </a:p>
          </p:txBody>
        </p:sp>
      </p:grpSp>
      <p:grpSp>
        <p:nvGrpSpPr>
          <p:cNvPr id="356370" name="Group 18"/>
          <p:cNvGrpSpPr>
            <a:grpSpLocks/>
          </p:cNvGrpSpPr>
          <p:nvPr/>
        </p:nvGrpSpPr>
        <p:grpSpPr bwMode="auto">
          <a:xfrm>
            <a:off x="4427538" y="815975"/>
            <a:ext cx="4716462" cy="2755900"/>
            <a:chOff x="2789" y="514"/>
            <a:chExt cx="2971" cy="1736"/>
          </a:xfrm>
        </p:grpSpPr>
        <p:sp>
          <p:nvSpPr>
            <p:cNvPr id="356364" name="Rectangle 12"/>
            <p:cNvSpPr>
              <a:spLocks noChangeArrowheads="1"/>
            </p:cNvSpPr>
            <p:nvPr/>
          </p:nvSpPr>
          <p:spPr bwMode="auto">
            <a:xfrm>
              <a:off x="2790" y="514"/>
              <a:ext cx="2970" cy="1736"/>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latin typeface="Times New Roman" pitchFamily="18" charset="0"/>
              </a:endParaRPr>
            </a:p>
          </p:txBody>
        </p:sp>
        <p:pic>
          <p:nvPicPr>
            <p:cNvPr id="35636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t="5136" b="23341"/>
            <a:stretch>
              <a:fillRect/>
            </a:stretch>
          </p:blipFill>
          <p:spPr bwMode="auto">
            <a:xfrm>
              <a:off x="2875" y="709"/>
              <a:ext cx="2823" cy="13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6366" name="Rectangle 14"/>
            <p:cNvSpPr>
              <a:spLocks noChangeArrowheads="1"/>
            </p:cNvSpPr>
            <p:nvPr/>
          </p:nvSpPr>
          <p:spPr bwMode="auto">
            <a:xfrm>
              <a:off x="2883" y="545"/>
              <a:ext cx="287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s-UY" b="1" i="1" smtClean="0">
                  <a:solidFill>
                    <a:srgbClr val="000000"/>
                  </a:solidFill>
                </a:rPr>
                <a:t>North Falkland Basin </a:t>
              </a:r>
              <a:br>
                <a:rPr lang="es-UY" b="1" i="1" smtClean="0">
                  <a:solidFill>
                    <a:srgbClr val="000000"/>
                  </a:solidFill>
                </a:rPr>
              </a:br>
              <a:endParaRPr lang="es-ES" b="1" i="1" smtClean="0">
                <a:solidFill>
                  <a:srgbClr val="000000"/>
                </a:solidFill>
              </a:endParaRPr>
            </a:p>
          </p:txBody>
        </p:sp>
        <p:sp>
          <p:nvSpPr>
            <p:cNvPr id="356367" name="Text Box 15"/>
            <p:cNvSpPr txBox="1">
              <a:spLocks noChangeArrowheads="1"/>
            </p:cNvSpPr>
            <p:nvPr/>
          </p:nvSpPr>
          <p:spPr bwMode="auto">
            <a:xfrm>
              <a:off x="4150" y="2024"/>
              <a:ext cx="12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600" smtClean="0">
                  <a:solidFill>
                    <a:srgbClr val="000000"/>
                  </a:solidFill>
                  <a:latin typeface="Times New Roman" pitchFamily="18" charset="0"/>
                </a:rPr>
                <a:t>Sea Lion - 5.508 bpd </a:t>
              </a:r>
            </a:p>
          </p:txBody>
        </p:sp>
        <p:sp>
          <p:nvSpPr>
            <p:cNvPr id="356368" name="Text Box 16"/>
            <p:cNvSpPr txBox="1">
              <a:spLocks noChangeArrowheads="1"/>
            </p:cNvSpPr>
            <p:nvPr/>
          </p:nvSpPr>
          <p:spPr bwMode="auto">
            <a:xfrm>
              <a:off x="2789" y="2069"/>
              <a:ext cx="1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200" smtClean="0">
                  <a:solidFill>
                    <a:srgbClr val="000000"/>
                  </a:solidFill>
                  <a:latin typeface="Times New Roman" pitchFamily="18" charset="0"/>
                </a:rPr>
                <a:t>Inversor Energético Minero</a:t>
              </a:r>
            </a:p>
          </p:txBody>
        </p:sp>
      </p:grpSp>
    </p:spTree>
    <p:extLst>
      <p:ext uri="{BB962C8B-B14F-4D97-AF65-F5344CB8AC3E}">
        <p14:creationId xmlns:p14="http://schemas.microsoft.com/office/powerpoint/2010/main" val="1491649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0" name="Rectangle 10"/>
          <p:cNvSpPr>
            <a:spLocks noChangeArrowheads="1"/>
          </p:cNvSpPr>
          <p:nvPr/>
        </p:nvSpPr>
        <p:spPr bwMode="auto">
          <a:xfrm>
            <a:off x="0" y="5805488"/>
            <a:ext cx="9144000" cy="1052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549275"/>
            <a:ext cx="4248150" cy="302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9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3670300"/>
            <a:ext cx="3386138"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9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70300"/>
            <a:ext cx="3971925" cy="3111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05" name="Text Box 5"/>
          <p:cNvSpPr txBox="1">
            <a:spLocks noChangeArrowheads="1"/>
          </p:cNvSpPr>
          <p:nvPr/>
        </p:nvSpPr>
        <p:spPr bwMode="auto">
          <a:xfrm>
            <a:off x="0" y="44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UY" sz="2400" b="1" smtClean="0">
                <a:solidFill>
                  <a:srgbClr val="000000"/>
                </a:solidFill>
                <a:latin typeface="Times New Roman" pitchFamily="18" charset="0"/>
              </a:rPr>
              <a:t>PLAY TYPE: ANTICLINE</a:t>
            </a:r>
            <a:endParaRPr lang="es-ES" sz="2400" b="1" smtClean="0">
              <a:solidFill>
                <a:srgbClr val="000000"/>
              </a:solidFill>
              <a:latin typeface="Times New Roman" pitchFamily="18" charset="0"/>
            </a:endParaRPr>
          </a:p>
        </p:txBody>
      </p:sp>
      <p:grpSp>
        <p:nvGrpSpPr>
          <p:cNvPr id="179206" name="Group 6"/>
          <p:cNvGrpSpPr>
            <a:grpSpLocks/>
          </p:cNvGrpSpPr>
          <p:nvPr/>
        </p:nvGrpSpPr>
        <p:grpSpPr bwMode="auto">
          <a:xfrm>
            <a:off x="395288" y="549275"/>
            <a:ext cx="3816350" cy="3024188"/>
            <a:chOff x="249" y="527"/>
            <a:chExt cx="2178" cy="1724"/>
          </a:xfrm>
        </p:grpSpPr>
        <p:sp>
          <p:nvSpPr>
            <p:cNvPr id="179207" name="Rectangle 7"/>
            <p:cNvSpPr>
              <a:spLocks noChangeArrowheads="1"/>
            </p:cNvSpPr>
            <p:nvPr/>
          </p:nvSpPr>
          <p:spPr bwMode="auto">
            <a:xfrm>
              <a:off x="249" y="527"/>
              <a:ext cx="2178" cy="1724"/>
            </a:xfrm>
            <a:prstGeom prst="rect">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pic>
          <p:nvPicPr>
            <p:cNvPr id="179208" name="Picture 8"/>
            <p:cNvPicPr>
              <a:picLocks noChangeAspect="1" noChangeArrowheads="1"/>
            </p:cNvPicPr>
            <p:nvPr/>
          </p:nvPicPr>
          <p:blipFill>
            <a:blip r:embed="rId6">
              <a:extLst>
                <a:ext uri="{28A0092B-C50C-407E-A947-70E740481C1C}">
                  <a14:useLocalDpi xmlns:a14="http://schemas.microsoft.com/office/drawing/2010/main" val="0"/>
                </a:ext>
              </a:extLst>
            </a:blip>
            <a:srcRect b="90623"/>
            <a:stretch>
              <a:fillRect/>
            </a:stretch>
          </p:blipFill>
          <p:spPr bwMode="auto">
            <a:xfrm>
              <a:off x="477" y="573"/>
              <a:ext cx="167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209" name="Picture 9" descr="ANALOGIA TU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754"/>
              <a:ext cx="1996" cy="14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561300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1476375" y="5986463"/>
            <a:ext cx="7667625" cy="871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pic>
        <p:nvPicPr>
          <p:cNvPr id="362554" name="Picture 58" descr="turbiditas cretacicas anomalia a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365625"/>
            <a:ext cx="5297488" cy="2054225"/>
          </a:xfrm>
          <a:prstGeom prst="rect">
            <a:avLst/>
          </a:prstGeom>
          <a:noFill/>
          <a:extLst>
            <a:ext uri="{909E8E84-426E-40DD-AFC4-6F175D3DCCD1}">
              <a14:hiddenFill xmlns:a14="http://schemas.microsoft.com/office/drawing/2010/main">
                <a:solidFill>
                  <a:srgbClr val="FFFFFF"/>
                </a:solidFill>
              </a14:hiddenFill>
            </a:ext>
          </a:extLst>
        </p:spPr>
      </p:pic>
      <p:pic>
        <p:nvPicPr>
          <p:cNvPr id="362555" name="Picture 59" descr="turbiditas cretacicas anomalia amplit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557338"/>
            <a:ext cx="5205413" cy="2419350"/>
          </a:xfrm>
          <a:prstGeom prst="rect">
            <a:avLst/>
          </a:prstGeom>
          <a:noFill/>
          <a:extLst>
            <a:ext uri="{909E8E84-426E-40DD-AFC4-6F175D3DCCD1}">
              <a14:hiddenFill xmlns:a14="http://schemas.microsoft.com/office/drawing/2010/main">
                <a:solidFill>
                  <a:srgbClr val="FFFFFF"/>
                </a:solidFill>
              </a14:hiddenFill>
            </a:ext>
          </a:extLst>
        </p:spPr>
      </p:pic>
      <p:sp>
        <p:nvSpPr>
          <p:cNvPr id="362556" name="Rectangle 60"/>
          <p:cNvSpPr>
            <a:spLocks noChangeArrowheads="1"/>
          </p:cNvSpPr>
          <p:nvPr/>
        </p:nvSpPr>
        <p:spPr bwMode="auto">
          <a:xfrm>
            <a:off x="4932363" y="476250"/>
            <a:ext cx="32400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UY" b="1" smtClean="0">
                <a:solidFill>
                  <a:srgbClr val="000000"/>
                </a:solidFill>
                <a:latin typeface="Times New Roman" pitchFamily="18" charset="0"/>
              </a:rPr>
              <a:t>Cretaceous Basin Floor Fans with Amplitude and AVO Anomalies. </a:t>
            </a:r>
          </a:p>
        </p:txBody>
      </p:sp>
      <p:sp>
        <p:nvSpPr>
          <p:cNvPr id="362558" name="Text Box 62"/>
          <p:cNvSpPr txBox="1">
            <a:spLocks noChangeArrowheads="1"/>
          </p:cNvSpPr>
          <p:nvPr/>
        </p:nvSpPr>
        <p:spPr bwMode="auto">
          <a:xfrm>
            <a:off x="179388" y="5551488"/>
            <a:ext cx="29527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UY" b="1" smtClean="0">
                <a:solidFill>
                  <a:srgbClr val="000000"/>
                </a:solidFill>
                <a:latin typeface="Times New Roman" pitchFamily="18" charset="0"/>
                <a:cs typeface="Times New Roman" pitchFamily="18" charset="0"/>
              </a:rPr>
              <a:t>PLAY TYPE: </a:t>
            </a:r>
          </a:p>
          <a:p>
            <a:r>
              <a:rPr lang="es-UY" b="1" smtClean="0">
                <a:solidFill>
                  <a:srgbClr val="000000"/>
                </a:solidFill>
                <a:latin typeface="Times New Roman" pitchFamily="18" charset="0"/>
                <a:cs typeface="Times New Roman" pitchFamily="18" charset="0"/>
              </a:rPr>
              <a:t>Cretaceous Basin floor fans</a:t>
            </a:r>
          </a:p>
          <a:p>
            <a:r>
              <a:rPr lang="es-UY" b="1" smtClean="0">
                <a:solidFill>
                  <a:srgbClr val="000000"/>
                </a:solidFill>
                <a:latin typeface="Times New Roman" pitchFamily="18" charset="0"/>
                <a:cs typeface="Times New Roman" pitchFamily="18" charset="0"/>
              </a:rPr>
              <a:t>(Forced Regressive Deposits)</a:t>
            </a:r>
          </a:p>
        </p:txBody>
      </p:sp>
      <p:sp>
        <p:nvSpPr>
          <p:cNvPr id="362559" name="Text Box 63"/>
          <p:cNvSpPr txBox="1">
            <a:spLocks noChangeArrowheads="1"/>
          </p:cNvSpPr>
          <p:nvPr/>
        </p:nvSpPr>
        <p:spPr bwMode="auto">
          <a:xfrm>
            <a:off x="971550" y="260350"/>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UY" b="1" smtClean="0">
                <a:solidFill>
                  <a:srgbClr val="000000"/>
                </a:solidFill>
                <a:latin typeface="Times New Roman" pitchFamily="18" charset="0"/>
                <a:cs typeface="Times New Roman" pitchFamily="18" charset="0"/>
              </a:rPr>
              <a:t>PLAY MODEL</a:t>
            </a:r>
            <a:endParaRPr lang="es-ES" b="1" smtClean="0">
              <a:solidFill>
                <a:srgbClr val="000000"/>
              </a:solidFill>
              <a:latin typeface="Times New Roman" pitchFamily="18" charset="0"/>
              <a:cs typeface="Times New Roman" pitchFamily="18" charset="0"/>
            </a:endParaRPr>
          </a:p>
        </p:txBody>
      </p:sp>
      <p:pic>
        <p:nvPicPr>
          <p:cNvPr id="362560" name="Picture 64" descr="Submarine fan"/>
          <p:cNvPicPr>
            <a:picLocks noChangeAspect="1" noChangeArrowheads="1"/>
          </p:cNvPicPr>
          <p:nvPr/>
        </p:nvPicPr>
        <p:blipFill>
          <a:blip r:embed="rId5">
            <a:extLst>
              <a:ext uri="{28A0092B-C50C-407E-A947-70E740481C1C}">
                <a14:useLocalDpi xmlns:a14="http://schemas.microsoft.com/office/drawing/2010/main" val="0"/>
              </a:ext>
            </a:extLst>
          </a:blip>
          <a:srcRect l="15219" t="50020" r="16982" b="4189"/>
          <a:stretch>
            <a:fillRect/>
          </a:stretch>
        </p:blipFill>
        <p:spPr bwMode="auto">
          <a:xfrm>
            <a:off x="323850" y="2924175"/>
            <a:ext cx="2808288" cy="1935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2561" name="Picture 65" descr="Submarine fan"/>
          <p:cNvPicPr>
            <a:picLocks noChangeAspect="1" noChangeArrowheads="1"/>
          </p:cNvPicPr>
          <p:nvPr/>
        </p:nvPicPr>
        <p:blipFill>
          <a:blip r:embed="rId6" cstate="print">
            <a:extLst>
              <a:ext uri="{28A0092B-C50C-407E-A947-70E740481C1C}">
                <a14:useLocalDpi xmlns:a14="http://schemas.microsoft.com/office/drawing/2010/main" val="0"/>
              </a:ext>
            </a:extLst>
          </a:blip>
          <a:srcRect l="8226" t="2992" r="14632" b="50020"/>
          <a:stretch>
            <a:fillRect/>
          </a:stretch>
        </p:blipFill>
        <p:spPr bwMode="auto">
          <a:xfrm>
            <a:off x="250825" y="836613"/>
            <a:ext cx="3025775" cy="180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2562" name="Text Box 66"/>
          <p:cNvSpPr txBox="1">
            <a:spLocks noChangeArrowheads="1"/>
          </p:cNvSpPr>
          <p:nvPr/>
        </p:nvSpPr>
        <p:spPr bwMode="auto">
          <a:xfrm>
            <a:off x="5003800" y="1628775"/>
            <a:ext cx="1800225"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1400" smtClean="0">
                <a:solidFill>
                  <a:srgbClr val="000000"/>
                </a:solidFill>
                <a:latin typeface="Tahoma" charset="0"/>
              </a:rPr>
              <a:t>Amplitude Anomaly in Basin Floor Fans</a:t>
            </a:r>
          </a:p>
        </p:txBody>
      </p:sp>
      <p:sp>
        <p:nvSpPr>
          <p:cNvPr id="362563" name="Text Box 67"/>
          <p:cNvSpPr txBox="1">
            <a:spLocks noChangeArrowheads="1"/>
          </p:cNvSpPr>
          <p:nvPr/>
        </p:nvSpPr>
        <p:spPr bwMode="auto">
          <a:xfrm>
            <a:off x="4859338" y="4437063"/>
            <a:ext cx="1800225"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1400" smtClean="0">
                <a:solidFill>
                  <a:srgbClr val="000000"/>
                </a:solidFill>
                <a:latin typeface="Tahoma" charset="0"/>
              </a:rPr>
              <a:t>AVO Anomaly in Basin Floor Fans</a:t>
            </a:r>
          </a:p>
        </p:txBody>
      </p:sp>
    </p:spTree>
    <p:extLst>
      <p:ext uri="{BB962C8B-B14F-4D97-AF65-F5344CB8AC3E}">
        <p14:creationId xmlns:p14="http://schemas.microsoft.com/office/powerpoint/2010/main" val="729512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80" name="Text Box 16"/>
          <p:cNvSpPr txBox="1">
            <a:spLocks noChangeArrowheads="1"/>
          </p:cNvSpPr>
          <p:nvPr/>
        </p:nvSpPr>
        <p:spPr bwMode="auto">
          <a:xfrm>
            <a:off x="0" y="115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UY" sz="2400" b="1" smtClean="0">
                <a:solidFill>
                  <a:srgbClr val="000000"/>
                </a:solidFill>
                <a:latin typeface="Times New Roman" pitchFamily="18" charset="0"/>
              </a:rPr>
              <a:t>BASIN FLOOR FANS</a:t>
            </a:r>
            <a:endParaRPr lang="es-ES" smtClean="0">
              <a:solidFill>
                <a:srgbClr val="000000"/>
              </a:solidFill>
            </a:endParaRPr>
          </a:p>
        </p:txBody>
      </p:sp>
      <p:grpSp>
        <p:nvGrpSpPr>
          <p:cNvPr id="369681" name="Group 17"/>
          <p:cNvGrpSpPr>
            <a:grpSpLocks/>
          </p:cNvGrpSpPr>
          <p:nvPr/>
        </p:nvGrpSpPr>
        <p:grpSpPr bwMode="auto">
          <a:xfrm>
            <a:off x="179388" y="476250"/>
            <a:ext cx="8785225" cy="6192838"/>
            <a:chOff x="113" y="300"/>
            <a:chExt cx="5534" cy="3901"/>
          </a:xfrm>
        </p:grpSpPr>
        <p:pic>
          <p:nvPicPr>
            <p:cNvPr id="36968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346"/>
              <a:ext cx="2721" cy="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68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326"/>
              <a:ext cx="2676" cy="1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968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 y="2316"/>
              <a:ext cx="2721" cy="18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69685" name="Group 21"/>
            <p:cNvGrpSpPr>
              <a:grpSpLocks/>
            </p:cNvGrpSpPr>
            <p:nvPr/>
          </p:nvGrpSpPr>
          <p:grpSpPr bwMode="auto">
            <a:xfrm>
              <a:off x="2925" y="300"/>
              <a:ext cx="2722" cy="1916"/>
              <a:chOff x="2925" y="300"/>
              <a:chExt cx="2722" cy="1916"/>
            </a:xfrm>
          </p:grpSpPr>
          <p:sp>
            <p:nvSpPr>
              <p:cNvPr id="369686" name="Rectangle 22"/>
              <p:cNvSpPr>
                <a:spLocks noChangeArrowheads="1"/>
              </p:cNvSpPr>
              <p:nvPr/>
            </p:nvSpPr>
            <p:spPr bwMode="auto">
              <a:xfrm>
                <a:off x="2925" y="346"/>
                <a:ext cx="2722" cy="1859"/>
              </a:xfrm>
              <a:prstGeom prst="rect">
                <a:avLst/>
              </a:prstGeom>
              <a:solidFill>
                <a:srgbClr val="EAEAEA"/>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latin typeface="Times New Roman" pitchFamily="18" charset="0"/>
                </a:endParaRPr>
              </a:p>
            </p:txBody>
          </p:sp>
          <p:pic>
            <p:nvPicPr>
              <p:cNvPr id="369687" name="Picture 23" descr="turbidita eoce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 y="572"/>
                <a:ext cx="2540" cy="1497"/>
              </a:xfrm>
              <a:prstGeom prst="rect">
                <a:avLst/>
              </a:prstGeom>
              <a:noFill/>
              <a:extLst>
                <a:ext uri="{909E8E84-426E-40DD-AFC4-6F175D3DCCD1}">
                  <a14:hiddenFill xmlns:a14="http://schemas.microsoft.com/office/drawing/2010/main">
                    <a:solidFill>
                      <a:srgbClr val="FFFFFF"/>
                    </a:solidFill>
                  </a14:hiddenFill>
                </a:ext>
              </a:extLst>
            </p:spPr>
          </p:pic>
          <p:sp>
            <p:nvSpPr>
              <p:cNvPr id="369688" name="Text Box 24"/>
              <p:cNvSpPr txBox="1">
                <a:spLocks noChangeArrowheads="1"/>
              </p:cNvSpPr>
              <p:nvPr/>
            </p:nvSpPr>
            <p:spPr bwMode="auto">
              <a:xfrm>
                <a:off x="3334" y="300"/>
                <a:ext cx="1876"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2200" i="1" smtClean="0">
                    <a:solidFill>
                      <a:srgbClr val="000000"/>
                    </a:solidFill>
                    <a:latin typeface="Times New Roman" pitchFamily="18" charset="0"/>
                  </a:rPr>
                  <a:t>Pelotas Basin (Uruguay)</a:t>
                </a:r>
              </a:p>
            </p:txBody>
          </p:sp>
          <p:sp>
            <p:nvSpPr>
              <p:cNvPr id="369689" name="Text Box 25"/>
              <p:cNvSpPr txBox="1">
                <a:spLocks noChangeArrowheads="1"/>
              </p:cNvSpPr>
              <p:nvPr/>
            </p:nvSpPr>
            <p:spPr bwMode="auto">
              <a:xfrm>
                <a:off x="4649" y="2024"/>
                <a:ext cx="8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400" smtClean="0">
                    <a:solidFill>
                      <a:srgbClr val="000000"/>
                    </a:solidFill>
                    <a:latin typeface="Times New Roman" pitchFamily="18" charset="0"/>
                  </a:rPr>
                  <a:t>PSTMIG BSTK</a:t>
                </a:r>
              </a:p>
            </p:txBody>
          </p:sp>
        </p:grpSp>
      </p:grpSp>
    </p:spTree>
    <p:extLst>
      <p:ext uri="{BB962C8B-B14F-4D97-AF65-F5344CB8AC3E}">
        <p14:creationId xmlns:p14="http://schemas.microsoft.com/office/powerpoint/2010/main" val="2676632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PURPOSE</a:t>
            </a:r>
          </a:p>
        </p:txBody>
      </p:sp>
      <p:sp>
        <p:nvSpPr>
          <p:cNvPr id="5123" name="Rectangle 3"/>
          <p:cNvSpPr>
            <a:spLocks noGrp="1" noChangeArrowheads="1"/>
          </p:cNvSpPr>
          <p:nvPr>
            <p:ph type="body" idx="1"/>
          </p:nvPr>
        </p:nvSpPr>
        <p:spPr/>
        <p:txBody>
          <a:bodyPr/>
          <a:lstStyle/>
          <a:p>
            <a:pPr eaLnBrk="1" hangingPunct="1"/>
            <a:r>
              <a:rPr lang="en-US" dirty="0" smtClean="0"/>
              <a:t>ANCAP is calling Oil Companies interested in carrying out exploration and exploitation of Hydrocarbon activities in the </a:t>
            </a:r>
            <a:r>
              <a:rPr lang="en-US" i="1" dirty="0" err="1" smtClean="0"/>
              <a:t>República</a:t>
            </a:r>
            <a:r>
              <a:rPr lang="en-US" i="1" dirty="0" smtClean="0"/>
              <a:t> Oriental del Uruguay</a:t>
            </a:r>
            <a:r>
              <a:rPr lang="en-US" dirty="0" smtClean="0"/>
              <a:t> continental shelf, under Production Sharing Agreements. </a:t>
            </a:r>
          </a:p>
        </p:txBody>
      </p:sp>
      <p:pic>
        <p:nvPicPr>
          <p:cNvPr id="5124" name="Picture 4" descr="IMG_66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2175"/>
            <a:ext cx="3816350" cy="2862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SCHEDULE</a:t>
            </a:r>
          </a:p>
        </p:txBody>
      </p:sp>
      <p:graphicFrame>
        <p:nvGraphicFramePr>
          <p:cNvPr id="240802" name="Group 162"/>
          <p:cNvGraphicFramePr>
            <a:graphicFrameLocks noGrp="1"/>
          </p:cNvGraphicFramePr>
          <p:nvPr>
            <p:ph idx="1"/>
            <p:extLst>
              <p:ext uri="{D42A27DB-BD31-4B8C-83A1-F6EECF244321}">
                <p14:modId xmlns:p14="http://schemas.microsoft.com/office/powerpoint/2010/main" val="1910927356"/>
              </p:ext>
            </p:extLst>
          </p:nvPr>
        </p:nvGraphicFramePr>
        <p:xfrm>
          <a:off x="239713" y="981075"/>
          <a:ext cx="8653462" cy="2565400"/>
        </p:xfrm>
        <a:graphic>
          <a:graphicData uri="http://schemas.openxmlformats.org/drawingml/2006/table">
            <a:tbl>
              <a:tblPr/>
              <a:tblGrid>
                <a:gridCol w="4873625"/>
                <a:gridCol w="3779837"/>
              </a:tblGrid>
              <a:tr h="4984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100" b="1" i="0" u="none" strike="noStrike" cap="none" normalizeH="0" baseline="0" dirty="0" smtClean="0">
                          <a:ln>
                            <a:noFill/>
                          </a:ln>
                          <a:solidFill>
                            <a:srgbClr val="000000"/>
                          </a:solidFill>
                          <a:effectLst/>
                          <a:latin typeface="Arial" charset="0"/>
                          <a:ea typeface="Times New Roman" pitchFamily="18" charset="0"/>
                          <a:cs typeface="Arial" charset="0"/>
                        </a:rPr>
                        <a:t>ACTIVITY</a:t>
                      </a:r>
                      <a:endParaRPr kumimoji="0" lang="en-GB" sz="36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2100" b="1" i="0" u="none" strike="noStrike" cap="none" normalizeH="0" baseline="0" smtClean="0">
                          <a:ln>
                            <a:noFill/>
                          </a:ln>
                          <a:solidFill>
                            <a:srgbClr val="000000"/>
                          </a:solidFill>
                          <a:effectLst/>
                          <a:latin typeface="Arial" charset="0"/>
                          <a:ea typeface="Times New Roman" pitchFamily="18" charset="0"/>
                          <a:cs typeface="Arial" charset="0"/>
                        </a:rPr>
                        <a:t>DATE</a:t>
                      </a:r>
                      <a:endParaRPr kumimoji="0" lang="en-GB" sz="36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4667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Official Announcement</a:t>
                      </a:r>
                      <a:endParaRPr kumimoji="0" lang="en-GB" sz="2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ea typeface="Times New Roman" pitchFamily="18" charset="0"/>
                          <a:cs typeface="Arial" charset="0"/>
                        </a:rPr>
                        <a:t>September, 8</a:t>
                      </a:r>
                      <a:r>
                        <a:rPr kumimoji="0" lang="en-GB" sz="1600" b="0" i="0" u="none" strike="noStrike" cap="none" normalizeH="0" baseline="30000" smtClean="0">
                          <a:ln>
                            <a:noFill/>
                          </a:ln>
                          <a:solidFill>
                            <a:schemeClr val="tx1"/>
                          </a:solidFill>
                          <a:effectLst/>
                          <a:latin typeface="Arial" charset="0"/>
                          <a:ea typeface="Times New Roman" pitchFamily="18" charset="0"/>
                          <a:cs typeface="Arial" charset="0"/>
                        </a:rPr>
                        <a:t>th</a:t>
                      </a:r>
                      <a:r>
                        <a:rPr kumimoji="0" lang="en-GB" sz="1600" b="0" i="0" u="none" strike="noStrike" cap="none" normalizeH="0" baseline="0" smtClean="0">
                          <a:ln>
                            <a:noFill/>
                          </a:ln>
                          <a:solidFill>
                            <a:schemeClr val="tx1"/>
                          </a:solidFill>
                          <a:effectLst/>
                          <a:latin typeface="Arial" charset="0"/>
                          <a:ea typeface="Times New Roman" pitchFamily="18" charset="0"/>
                          <a:cs typeface="Arial" charset="0"/>
                        </a:rPr>
                        <a:t> 2011</a:t>
                      </a:r>
                      <a:endParaRPr kumimoji="0" lang="en-GB" sz="28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0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Submission of Intention Letter and documents for the Qualification of Oil Companies.</a:t>
                      </a:r>
                      <a:endParaRPr kumimoji="0" lang="en-GB" sz="2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ea typeface="Times New Roman" pitchFamily="18" charset="0"/>
                          <a:cs typeface="Arial" charset="0"/>
                        </a:rPr>
                        <a:t>September, 8</a:t>
                      </a:r>
                      <a:r>
                        <a:rPr kumimoji="0" lang="en-GB" sz="1600" b="0" i="0" u="none" strike="noStrike" cap="none" normalizeH="0" baseline="30000" smtClean="0">
                          <a:ln>
                            <a:noFill/>
                          </a:ln>
                          <a:solidFill>
                            <a:schemeClr val="tx1"/>
                          </a:solidFill>
                          <a:effectLst/>
                          <a:latin typeface="Arial" charset="0"/>
                          <a:ea typeface="Times New Roman" pitchFamily="18" charset="0"/>
                          <a:cs typeface="Arial" charset="0"/>
                        </a:rPr>
                        <a:t>th</a:t>
                      </a:r>
                      <a:r>
                        <a:rPr kumimoji="0" lang="en-GB" sz="1600" b="0" i="0" u="none" strike="noStrike" cap="none" normalizeH="0" baseline="0" smtClean="0">
                          <a:ln>
                            <a:noFill/>
                          </a:ln>
                          <a:solidFill>
                            <a:schemeClr val="tx1"/>
                          </a:solidFill>
                          <a:effectLst/>
                          <a:latin typeface="Arial" charset="0"/>
                          <a:ea typeface="Times New Roman" pitchFamily="18" charset="0"/>
                          <a:cs typeface="Arial" charset="0"/>
                        </a:rPr>
                        <a:t> 2011 to </a:t>
                      </a:r>
                      <a:r>
                        <a:rPr kumimoji="0" lang="en-GB" sz="1600" b="1" i="0" u="none" strike="noStrike" cap="none" normalizeH="0" baseline="0" smtClean="0">
                          <a:ln>
                            <a:noFill/>
                          </a:ln>
                          <a:solidFill>
                            <a:schemeClr val="tx1"/>
                          </a:solidFill>
                          <a:effectLst/>
                          <a:latin typeface="Arial" charset="0"/>
                          <a:ea typeface="Times New Roman" pitchFamily="18" charset="0"/>
                          <a:cs typeface="Arial" charset="0"/>
                        </a:rPr>
                        <a:t>March, 1</a:t>
                      </a:r>
                      <a:r>
                        <a:rPr kumimoji="0" lang="en-GB" sz="1600" b="1" i="0" u="none" strike="noStrike" cap="none" normalizeH="0" baseline="30000" smtClean="0">
                          <a:ln>
                            <a:noFill/>
                          </a:ln>
                          <a:solidFill>
                            <a:schemeClr val="tx1"/>
                          </a:solidFill>
                          <a:effectLst/>
                          <a:latin typeface="Arial" charset="0"/>
                          <a:ea typeface="Times New Roman" pitchFamily="18" charset="0"/>
                          <a:cs typeface="Arial" charset="0"/>
                        </a:rPr>
                        <a:t>st</a:t>
                      </a:r>
                      <a:r>
                        <a:rPr kumimoji="0" lang="en-GB" sz="1600" b="1" i="0" u="none" strike="noStrike" cap="none" normalizeH="0" baseline="0" smtClean="0">
                          <a:ln>
                            <a:noFill/>
                          </a:ln>
                          <a:solidFill>
                            <a:schemeClr val="tx1"/>
                          </a:solidFill>
                          <a:effectLst/>
                          <a:latin typeface="Arial" charset="0"/>
                          <a:ea typeface="Times New Roman" pitchFamily="18" charset="0"/>
                          <a:cs typeface="Arial" charset="0"/>
                        </a:rPr>
                        <a:t> 2012</a:t>
                      </a:r>
                      <a:endParaRPr kumimoji="0" lang="en-GB" sz="2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0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Submission of proposals.</a:t>
                      </a:r>
                      <a:endParaRPr kumimoji="0" lang="en-GB" sz="2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From March 22</a:t>
                      </a:r>
                      <a:r>
                        <a:rPr kumimoji="0" lang="en-GB" sz="1600" b="0" i="0" u="none" strike="noStrike" cap="none" normalizeH="0" baseline="30000" dirty="0" smtClean="0">
                          <a:ln>
                            <a:noFill/>
                          </a:ln>
                          <a:solidFill>
                            <a:schemeClr val="tx1"/>
                          </a:solidFill>
                          <a:effectLst/>
                          <a:latin typeface="Arial" charset="0"/>
                          <a:ea typeface="Times New Roman" pitchFamily="18" charset="0"/>
                          <a:cs typeface="Arial" charset="0"/>
                        </a:rPr>
                        <a:t>nd</a:t>
                      </a: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 until </a:t>
                      </a:r>
                      <a:r>
                        <a:rPr kumimoji="0" lang="en-GB" sz="1600" b="1" i="0" u="none" strike="noStrike" cap="none" normalizeH="0" baseline="0" dirty="0" smtClean="0">
                          <a:ln>
                            <a:noFill/>
                          </a:ln>
                          <a:solidFill>
                            <a:schemeClr val="tx1"/>
                          </a:solidFill>
                          <a:effectLst/>
                          <a:latin typeface="Arial" charset="0"/>
                          <a:ea typeface="Times New Roman" pitchFamily="18" charset="0"/>
                          <a:cs typeface="Arial" charset="0"/>
                        </a:rPr>
                        <a:t>March 29</a:t>
                      </a:r>
                      <a:r>
                        <a:rPr kumimoji="0" lang="en-GB" sz="1600" b="1" i="0" u="none" strike="noStrike" cap="none" normalizeH="0" baseline="30000" dirty="0" smtClean="0">
                          <a:ln>
                            <a:noFill/>
                          </a:ln>
                          <a:solidFill>
                            <a:schemeClr val="tx1"/>
                          </a:solidFill>
                          <a:effectLst/>
                          <a:latin typeface="Arial" charset="0"/>
                          <a:ea typeface="Times New Roman" pitchFamily="18" charset="0"/>
                          <a:cs typeface="Arial" charset="0"/>
                        </a:rPr>
                        <a:t>th</a:t>
                      </a:r>
                      <a:r>
                        <a:rPr kumimoji="0" lang="en-GB" sz="1600" b="1" i="0" u="none" strike="noStrike" cap="none" normalizeH="0" baseline="0" dirty="0" smtClean="0">
                          <a:ln>
                            <a:noFill/>
                          </a:ln>
                          <a:solidFill>
                            <a:schemeClr val="tx1"/>
                          </a:solidFill>
                          <a:effectLst/>
                          <a:latin typeface="Arial" charset="0"/>
                          <a:ea typeface="Times New Roman" pitchFamily="18" charset="0"/>
                          <a:cs typeface="Arial" charset="0"/>
                        </a:rPr>
                        <a:t>, 2012</a:t>
                      </a:r>
                      <a:r>
                        <a:rPr kumimoji="0" lang="en-GB" sz="1600" b="0" i="0" u="none" strike="noStrike" cap="none" normalizeH="0" baseline="0" dirty="0" smtClean="0">
                          <a:ln>
                            <a:noFill/>
                          </a:ln>
                          <a:solidFill>
                            <a:schemeClr val="tx1"/>
                          </a:solidFill>
                          <a:effectLst/>
                          <a:latin typeface="Arial" charset="0"/>
                          <a:ea typeface="Times New Roman" pitchFamily="18" charset="0"/>
                          <a:cs typeface="Arial" charset="0"/>
                        </a:rPr>
                        <a:t> at 14:00, Local time.  </a:t>
                      </a:r>
                      <a:endParaRPr kumimoji="0" lang="en-GB" sz="2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4" name="3 Grupo"/>
          <p:cNvGrpSpPr>
            <a:grpSpLocks/>
          </p:cNvGrpSpPr>
          <p:nvPr/>
        </p:nvGrpSpPr>
        <p:grpSpPr bwMode="auto">
          <a:xfrm>
            <a:off x="181770" y="4171940"/>
            <a:ext cx="4537674" cy="1457484"/>
            <a:chOff x="251520" y="3716188"/>
            <a:chExt cx="4227513" cy="1296989"/>
          </a:xfrm>
        </p:grpSpPr>
        <p:pic>
          <p:nvPicPr>
            <p:cNvPr id="5" name="2 Imagen"/>
            <p:cNvPicPr>
              <a:picLocks noChangeAspect="1"/>
            </p:cNvPicPr>
            <p:nvPr/>
          </p:nvPicPr>
          <p:blipFill>
            <a:blip r:embed="rId3">
              <a:extLst>
                <a:ext uri="{28A0092B-C50C-407E-A947-70E740481C1C}">
                  <a14:useLocalDpi xmlns:a14="http://schemas.microsoft.com/office/drawing/2010/main" val="0"/>
                </a:ext>
              </a:extLst>
            </a:blip>
            <a:srcRect t="7184" b="27740"/>
            <a:stretch>
              <a:fillRect/>
            </a:stretch>
          </p:blipFill>
          <p:spPr bwMode="auto">
            <a:xfrm>
              <a:off x="257231" y="3716189"/>
              <a:ext cx="2657419"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0"/>
            <p:cNvGrpSpPr>
              <a:grpSpLocks/>
            </p:cNvGrpSpPr>
            <p:nvPr/>
          </p:nvGrpSpPr>
          <p:grpSpPr bwMode="auto">
            <a:xfrm>
              <a:off x="251520" y="3716188"/>
              <a:ext cx="4227513" cy="1296988"/>
              <a:chOff x="3016" y="1661"/>
              <a:chExt cx="2663" cy="817"/>
            </a:xfrm>
          </p:grpSpPr>
          <p:sp>
            <p:nvSpPr>
              <p:cNvPr id="7" name="Text Box 42"/>
              <p:cNvSpPr txBox="1">
                <a:spLocks noChangeArrowheads="1"/>
              </p:cNvSpPr>
              <p:nvPr/>
            </p:nvSpPr>
            <p:spPr bwMode="auto">
              <a:xfrm>
                <a:off x="4613" y="1741"/>
                <a:ext cx="1066" cy="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Road Show London</a:t>
                </a:r>
              </a:p>
              <a:p>
                <a:pPr eaLnBrk="1" hangingPunct="1">
                  <a:spcBef>
                    <a:spcPct val="50000"/>
                  </a:spcBef>
                </a:pPr>
                <a:r>
                  <a:rPr lang="en-US" sz="1400"/>
                  <a:t>7</a:t>
                </a:r>
                <a:r>
                  <a:rPr lang="en-US" sz="1400" baseline="30000"/>
                  <a:t>th</a:t>
                </a:r>
                <a:r>
                  <a:rPr lang="en-US" sz="1400"/>
                  <a:t> – 8</a:t>
                </a:r>
                <a:r>
                  <a:rPr lang="en-US" sz="1400" baseline="30000"/>
                  <a:t>th</a:t>
                </a:r>
                <a:r>
                  <a:rPr lang="en-US" sz="1400"/>
                  <a:t> </a:t>
                </a:r>
              </a:p>
              <a:p>
                <a:pPr eaLnBrk="1" hangingPunct="1">
                  <a:spcBef>
                    <a:spcPct val="50000"/>
                  </a:spcBef>
                </a:pPr>
                <a:r>
                  <a:rPr lang="en-US" sz="1400"/>
                  <a:t>November 2011</a:t>
                </a:r>
              </a:p>
            </p:txBody>
          </p:sp>
          <p:sp>
            <p:nvSpPr>
              <p:cNvPr id="8" name="Rectangle 43"/>
              <p:cNvSpPr>
                <a:spLocks noChangeArrowheads="1"/>
              </p:cNvSpPr>
              <p:nvPr/>
            </p:nvSpPr>
            <p:spPr bwMode="auto">
              <a:xfrm>
                <a:off x="3016" y="1661"/>
                <a:ext cx="2631" cy="81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a:p>
            </p:txBody>
          </p:sp>
        </p:grpSp>
      </p:grpSp>
      <p:grpSp>
        <p:nvGrpSpPr>
          <p:cNvPr id="9" name="Group 44"/>
          <p:cNvGrpSpPr>
            <a:grpSpLocks/>
          </p:cNvGrpSpPr>
          <p:nvPr/>
        </p:nvGrpSpPr>
        <p:grpSpPr bwMode="auto">
          <a:xfrm>
            <a:off x="4823841" y="4152414"/>
            <a:ext cx="4284663" cy="1454150"/>
            <a:chOff x="3016" y="2518"/>
            <a:chExt cx="2699" cy="916"/>
          </a:xfrm>
        </p:grpSpPr>
        <p:pic>
          <p:nvPicPr>
            <p:cNvPr id="10" name="Picture 45" descr="11553_370x0"/>
            <p:cNvPicPr>
              <a:picLocks noChangeAspect="1" noChangeArrowheads="1"/>
            </p:cNvPicPr>
            <p:nvPr/>
          </p:nvPicPr>
          <p:blipFill>
            <a:blip r:embed="rId4">
              <a:extLst>
                <a:ext uri="{28A0092B-C50C-407E-A947-70E740481C1C}">
                  <a14:useLocalDpi xmlns:a14="http://schemas.microsoft.com/office/drawing/2010/main" val="0"/>
                </a:ext>
              </a:extLst>
            </a:blip>
            <a:srcRect t="17963" b="12604"/>
            <a:stretch>
              <a:fillRect/>
            </a:stretch>
          </p:blipFill>
          <p:spPr bwMode="auto">
            <a:xfrm>
              <a:off x="3016" y="2518"/>
              <a:ext cx="1724"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6"/>
            <p:cNvSpPr txBox="1">
              <a:spLocks noChangeArrowheads="1"/>
            </p:cNvSpPr>
            <p:nvPr/>
          </p:nvSpPr>
          <p:spPr bwMode="auto">
            <a:xfrm>
              <a:off x="4649" y="2568"/>
              <a:ext cx="1066" cy="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a:t>Road Show </a:t>
              </a:r>
            </a:p>
            <a:p>
              <a:pPr eaLnBrk="1" hangingPunct="1">
                <a:spcBef>
                  <a:spcPct val="50000"/>
                </a:spcBef>
              </a:pPr>
              <a:r>
                <a:rPr lang="en-US" sz="1400" b="1"/>
                <a:t>Rio de Janeiro</a:t>
              </a:r>
            </a:p>
            <a:p>
              <a:pPr eaLnBrk="1" hangingPunct="1">
                <a:spcBef>
                  <a:spcPct val="50000"/>
                </a:spcBef>
              </a:pPr>
              <a:r>
                <a:rPr lang="en-US" sz="1400"/>
                <a:t>22</a:t>
              </a:r>
              <a:r>
                <a:rPr lang="en-US" sz="1400" baseline="30000"/>
                <a:t>nd</a:t>
              </a:r>
              <a:r>
                <a:rPr lang="en-US" sz="1400"/>
                <a:t>  – 23</a:t>
              </a:r>
              <a:r>
                <a:rPr lang="en-US" sz="1400" baseline="30000"/>
                <a:t>rd</a:t>
              </a:r>
              <a:endParaRPr lang="en-US" sz="1400"/>
            </a:p>
            <a:p>
              <a:pPr eaLnBrk="1" hangingPunct="1">
                <a:spcBef>
                  <a:spcPct val="50000"/>
                </a:spcBef>
              </a:pPr>
              <a:r>
                <a:rPr lang="en-US" sz="1400"/>
                <a:t>November 2011</a:t>
              </a:r>
            </a:p>
          </p:txBody>
        </p:sp>
        <p:sp>
          <p:nvSpPr>
            <p:cNvPr id="12" name="Rectangle 47"/>
            <p:cNvSpPr>
              <a:spLocks noChangeArrowheads="1"/>
            </p:cNvSpPr>
            <p:nvPr/>
          </p:nvSpPr>
          <p:spPr bwMode="auto">
            <a:xfrm>
              <a:off x="3016" y="2523"/>
              <a:ext cx="2631" cy="90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t>OFFERED AREAS</a:t>
            </a:r>
          </a:p>
        </p:txBody>
      </p:sp>
      <p:grpSp>
        <p:nvGrpSpPr>
          <p:cNvPr id="8195" name="Group 6"/>
          <p:cNvGrpSpPr>
            <a:grpSpLocks/>
          </p:cNvGrpSpPr>
          <p:nvPr/>
        </p:nvGrpSpPr>
        <p:grpSpPr bwMode="auto">
          <a:xfrm>
            <a:off x="107950" y="936625"/>
            <a:ext cx="8893175" cy="5843588"/>
            <a:chOff x="68" y="590"/>
            <a:chExt cx="5602" cy="3681"/>
          </a:xfrm>
        </p:grpSpPr>
        <p:pic>
          <p:nvPicPr>
            <p:cNvPr id="8196" name="Picture 4" descr="Ronda II bloques copia"/>
            <p:cNvPicPr>
              <a:picLocks noChangeAspect="1" noChangeArrowheads="1"/>
            </p:cNvPicPr>
            <p:nvPr/>
          </p:nvPicPr>
          <p:blipFill>
            <a:blip r:embed="rId3">
              <a:extLst>
                <a:ext uri="{28A0092B-C50C-407E-A947-70E740481C1C}">
                  <a14:useLocalDpi xmlns:a14="http://schemas.microsoft.com/office/drawing/2010/main" val="0"/>
                </a:ext>
              </a:extLst>
            </a:blip>
            <a:srcRect l="1408" t="2139" r="2228" b="2579"/>
            <a:stretch>
              <a:fillRect/>
            </a:stretch>
          </p:blipFill>
          <p:spPr bwMode="auto">
            <a:xfrm>
              <a:off x="68" y="590"/>
              <a:ext cx="5602" cy="368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descr="logo ronda 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 y="3521"/>
              <a:ext cx="907"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90550" y="44450"/>
            <a:ext cx="8229600" cy="792163"/>
          </a:xfrm>
        </p:spPr>
        <p:txBody>
          <a:bodyPr/>
          <a:lstStyle/>
          <a:p>
            <a:r>
              <a:rPr lang="en-US" sz="2800" b="1">
                <a:latin typeface="Times New Roman" pitchFamily="18" charset="0"/>
              </a:rPr>
              <a:t>SEDIMENTARY BASINS OF URUGUAY</a:t>
            </a:r>
          </a:p>
        </p:txBody>
      </p:sp>
      <p:pic>
        <p:nvPicPr>
          <p:cNvPr id="4123" name="Picture 27" descr="Cuencas y RPTS 3Jun BUENO"/>
          <p:cNvPicPr>
            <a:picLocks noChangeAspect="1" noChangeArrowheads="1"/>
          </p:cNvPicPr>
          <p:nvPr/>
        </p:nvPicPr>
        <p:blipFill>
          <a:blip r:embed="rId3" cstate="print">
            <a:extLst>
              <a:ext uri="{28A0092B-C50C-407E-A947-70E740481C1C}">
                <a14:useLocalDpi xmlns:a14="http://schemas.microsoft.com/office/drawing/2010/main" val="0"/>
              </a:ext>
            </a:extLst>
          </a:blip>
          <a:srcRect l="74596" t="17709" r="4155" b="52844"/>
          <a:stretch>
            <a:fillRect/>
          </a:stretch>
        </p:blipFill>
        <p:spPr bwMode="auto">
          <a:xfrm>
            <a:off x="7077075" y="806450"/>
            <a:ext cx="1858963" cy="181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130" name="Group 34"/>
          <p:cNvGrpSpPr>
            <a:grpSpLocks/>
          </p:cNvGrpSpPr>
          <p:nvPr/>
        </p:nvGrpSpPr>
        <p:grpSpPr bwMode="auto">
          <a:xfrm>
            <a:off x="179388" y="809625"/>
            <a:ext cx="6769100" cy="6040438"/>
            <a:chOff x="113" y="510"/>
            <a:chExt cx="4264" cy="3805"/>
          </a:xfrm>
        </p:grpSpPr>
        <p:pic>
          <p:nvPicPr>
            <p:cNvPr id="4124" name="Picture 28" descr="Cuencas y RPTS 3Jun BUENO"/>
            <p:cNvPicPr>
              <a:picLocks noChangeAspect="1" noChangeArrowheads="1"/>
            </p:cNvPicPr>
            <p:nvPr/>
          </p:nvPicPr>
          <p:blipFill>
            <a:blip r:embed="rId4" cstate="print">
              <a:extLst>
                <a:ext uri="{28A0092B-C50C-407E-A947-70E740481C1C}">
                  <a14:useLocalDpi xmlns:a14="http://schemas.microsoft.com/office/drawing/2010/main" val="0"/>
                </a:ext>
              </a:extLst>
            </a:blip>
            <a:srcRect t="7152" r="26648"/>
            <a:stretch>
              <a:fillRect/>
            </a:stretch>
          </p:blipFill>
          <p:spPr bwMode="auto">
            <a:xfrm>
              <a:off x="113" y="510"/>
              <a:ext cx="4264" cy="38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26" name="Freeform 30"/>
            <p:cNvSpPr>
              <a:spLocks/>
            </p:cNvSpPr>
            <p:nvPr/>
          </p:nvSpPr>
          <p:spPr bwMode="auto">
            <a:xfrm>
              <a:off x="1519" y="1525"/>
              <a:ext cx="1361" cy="726"/>
            </a:xfrm>
            <a:custGeom>
              <a:avLst/>
              <a:gdLst>
                <a:gd name="T0" fmla="*/ 0 w 1361"/>
                <a:gd name="T1" fmla="*/ 726 h 726"/>
                <a:gd name="T2" fmla="*/ 318 w 1361"/>
                <a:gd name="T3" fmla="*/ 635 h 726"/>
                <a:gd name="T4" fmla="*/ 590 w 1361"/>
                <a:gd name="T5" fmla="*/ 635 h 726"/>
                <a:gd name="T6" fmla="*/ 771 w 1361"/>
                <a:gd name="T7" fmla="*/ 544 h 726"/>
                <a:gd name="T8" fmla="*/ 953 w 1361"/>
                <a:gd name="T9" fmla="*/ 408 h 726"/>
                <a:gd name="T10" fmla="*/ 1180 w 1361"/>
                <a:gd name="T11" fmla="*/ 136 h 726"/>
                <a:gd name="T12" fmla="*/ 1361 w 1361"/>
                <a:gd name="T13" fmla="*/ 0 h 726"/>
              </a:gdLst>
              <a:ahLst/>
              <a:cxnLst>
                <a:cxn ang="0">
                  <a:pos x="T0" y="T1"/>
                </a:cxn>
                <a:cxn ang="0">
                  <a:pos x="T2" y="T3"/>
                </a:cxn>
                <a:cxn ang="0">
                  <a:pos x="T4" y="T5"/>
                </a:cxn>
                <a:cxn ang="0">
                  <a:pos x="T6" y="T7"/>
                </a:cxn>
                <a:cxn ang="0">
                  <a:pos x="T8" y="T9"/>
                </a:cxn>
                <a:cxn ang="0">
                  <a:pos x="T10" y="T11"/>
                </a:cxn>
                <a:cxn ang="0">
                  <a:pos x="T12" y="T13"/>
                </a:cxn>
              </a:cxnLst>
              <a:rect l="0" t="0" r="r" b="b"/>
              <a:pathLst>
                <a:path w="1361" h="726">
                  <a:moveTo>
                    <a:pt x="0" y="726"/>
                  </a:moveTo>
                  <a:cubicBezTo>
                    <a:pt x="110" y="688"/>
                    <a:pt x="220" y="650"/>
                    <a:pt x="318" y="635"/>
                  </a:cubicBezTo>
                  <a:cubicBezTo>
                    <a:pt x="416" y="620"/>
                    <a:pt x="515" y="650"/>
                    <a:pt x="590" y="635"/>
                  </a:cubicBezTo>
                  <a:cubicBezTo>
                    <a:pt x="665" y="620"/>
                    <a:pt x="711" y="582"/>
                    <a:pt x="771" y="544"/>
                  </a:cubicBezTo>
                  <a:cubicBezTo>
                    <a:pt x="831" y="506"/>
                    <a:pt x="885" y="476"/>
                    <a:pt x="953" y="408"/>
                  </a:cubicBezTo>
                  <a:cubicBezTo>
                    <a:pt x="1021" y="340"/>
                    <a:pt x="1112" y="204"/>
                    <a:pt x="1180" y="136"/>
                  </a:cubicBezTo>
                  <a:cubicBezTo>
                    <a:pt x="1248" y="68"/>
                    <a:pt x="1304" y="34"/>
                    <a:pt x="1361" y="0"/>
                  </a:cubicBezTo>
                </a:path>
              </a:pathLst>
            </a:custGeom>
            <a:noFill/>
            <a:ln w="19050" cap="flat"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4127" name="Freeform 31"/>
            <p:cNvSpPr>
              <a:spLocks/>
            </p:cNvSpPr>
            <p:nvPr/>
          </p:nvSpPr>
          <p:spPr bwMode="auto">
            <a:xfrm>
              <a:off x="1791" y="2024"/>
              <a:ext cx="1134" cy="363"/>
            </a:xfrm>
            <a:custGeom>
              <a:avLst/>
              <a:gdLst>
                <a:gd name="T0" fmla="*/ 0 w 1225"/>
                <a:gd name="T1" fmla="*/ 408 h 408"/>
                <a:gd name="T2" fmla="*/ 363 w 1225"/>
                <a:gd name="T3" fmla="*/ 317 h 408"/>
                <a:gd name="T4" fmla="*/ 726 w 1225"/>
                <a:gd name="T5" fmla="*/ 136 h 408"/>
                <a:gd name="T6" fmla="*/ 998 w 1225"/>
                <a:gd name="T7" fmla="*/ 90 h 408"/>
                <a:gd name="T8" fmla="*/ 1225 w 1225"/>
                <a:gd name="T9" fmla="*/ 0 h 408"/>
              </a:gdLst>
              <a:ahLst/>
              <a:cxnLst>
                <a:cxn ang="0">
                  <a:pos x="T0" y="T1"/>
                </a:cxn>
                <a:cxn ang="0">
                  <a:pos x="T2" y="T3"/>
                </a:cxn>
                <a:cxn ang="0">
                  <a:pos x="T4" y="T5"/>
                </a:cxn>
                <a:cxn ang="0">
                  <a:pos x="T6" y="T7"/>
                </a:cxn>
                <a:cxn ang="0">
                  <a:pos x="T8" y="T9"/>
                </a:cxn>
              </a:cxnLst>
              <a:rect l="0" t="0" r="r" b="b"/>
              <a:pathLst>
                <a:path w="1225" h="408">
                  <a:moveTo>
                    <a:pt x="0" y="408"/>
                  </a:moveTo>
                  <a:cubicBezTo>
                    <a:pt x="121" y="385"/>
                    <a:pt x="242" y="362"/>
                    <a:pt x="363" y="317"/>
                  </a:cubicBezTo>
                  <a:cubicBezTo>
                    <a:pt x="484" y="272"/>
                    <a:pt x="620" y="174"/>
                    <a:pt x="726" y="136"/>
                  </a:cubicBezTo>
                  <a:cubicBezTo>
                    <a:pt x="832" y="98"/>
                    <a:pt x="915" y="113"/>
                    <a:pt x="998" y="90"/>
                  </a:cubicBezTo>
                  <a:cubicBezTo>
                    <a:pt x="1081" y="67"/>
                    <a:pt x="1153" y="33"/>
                    <a:pt x="1225" y="0"/>
                  </a:cubicBezTo>
                </a:path>
              </a:pathLst>
            </a:custGeom>
            <a:noFill/>
            <a:ln w="19050" cap="flat"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4128" name="Text Box 32"/>
            <p:cNvSpPr txBox="1">
              <a:spLocks noChangeArrowheads="1"/>
            </p:cNvSpPr>
            <p:nvPr/>
          </p:nvSpPr>
          <p:spPr bwMode="auto">
            <a:xfrm>
              <a:off x="2737" y="3934"/>
              <a:ext cx="6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200" b="1" smtClean="0">
                  <a:solidFill>
                    <a:srgbClr val="000000"/>
                  </a:solidFill>
                  <a:latin typeface="Candara" pitchFamily="34" charset="0"/>
                </a:rPr>
                <a:t>ARGENTINA </a:t>
              </a:r>
            </a:p>
            <a:p>
              <a:r>
                <a:rPr lang="es-ES" sz="1200" b="1" smtClean="0">
                  <a:solidFill>
                    <a:srgbClr val="000000"/>
                  </a:solidFill>
                  <a:latin typeface="Candara" pitchFamily="34" charset="0"/>
                </a:rPr>
                <a:t>BASIN</a:t>
              </a:r>
            </a:p>
          </p:txBody>
        </p:sp>
      </p:grpSp>
      <p:sp>
        <p:nvSpPr>
          <p:cNvPr id="4129" name="Text Box 33"/>
          <p:cNvSpPr txBox="1">
            <a:spLocks noChangeArrowheads="1"/>
          </p:cNvSpPr>
          <p:nvPr/>
        </p:nvSpPr>
        <p:spPr bwMode="auto">
          <a:xfrm>
            <a:off x="7092950" y="6491288"/>
            <a:ext cx="20510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sz="1400" smtClean="0">
                <a:solidFill>
                  <a:srgbClr val="000000"/>
                </a:solidFill>
                <a:latin typeface="Times New Roman" pitchFamily="18" charset="0"/>
              </a:rPr>
              <a:t>Soto </a:t>
            </a:r>
            <a:r>
              <a:rPr lang="es-ES" sz="1400" i="1" smtClean="0">
                <a:solidFill>
                  <a:srgbClr val="000000"/>
                </a:solidFill>
                <a:latin typeface="Times New Roman" pitchFamily="18" charset="0"/>
              </a:rPr>
              <a:t>et al.</a:t>
            </a:r>
            <a:r>
              <a:rPr lang="es-ES" sz="1400" smtClean="0">
                <a:solidFill>
                  <a:srgbClr val="000000"/>
                </a:solidFill>
                <a:latin typeface="Times New Roman" pitchFamily="18" charset="0"/>
              </a:rPr>
              <a:t> 2011</a:t>
            </a:r>
          </a:p>
        </p:txBody>
      </p:sp>
    </p:spTree>
    <p:extLst>
      <p:ext uri="{BB962C8B-B14F-4D97-AF65-F5344CB8AC3E}">
        <p14:creationId xmlns:p14="http://schemas.microsoft.com/office/powerpoint/2010/main" val="3658495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sz="2800"/>
              <a:t>QUALIFICATION OF INTERESTED OIL COMPANIES</a:t>
            </a:r>
          </a:p>
        </p:txBody>
      </p:sp>
      <p:sp>
        <p:nvSpPr>
          <p:cNvPr id="220163" name="Rectangle 3"/>
          <p:cNvSpPr>
            <a:spLocks noGrp="1" noChangeArrowheads="1"/>
          </p:cNvSpPr>
          <p:nvPr>
            <p:ph type="body" idx="1"/>
          </p:nvPr>
        </p:nvSpPr>
        <p:spPr>
          <a:xfrm>
            <a:off x="468313" y="908050"/>
            <a:ext cx="3970337" cy="576263"/>
          </a:xfrm>
          <a:solidFill>
            <a:srgbClr val="FFFF00"/>
          </a:solidFill>
        </p:spPr>
        <p:txBody>
          <a:bodyPr/>
          <a:lstStyle/>
          <a:p>
            <a:r>
              <a:rPr lang="en-US" sz="2800"/>
              <a:t>LEGAL DOCUMENTS</a:t>
            </a:r>
          </a:p>
        </p:txBody>
      </p:sp>
      <p:sp>
        <p:nvSpPr>
          <p:cNvPr id="220164" name="Rectangle 4"/>
          <p:cNvSpPr>
            <a:spLocks noChangeArrowheads="1"/>
          </p:cNvSpPr>
          <p:nvPr/>
        </p:nvSpPr>
        <p:spPr bwMode="auto">
          <a:xfrm>
            <a:off x="468313" y="1628775"/>
            <a:ext cx="3959225" cy="143986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2800">
                <a:latin typeface="Arial Narrow" pitchFamily="34" charset="0"/>
              </a:rPr>
              <a:t>TECHNICAL INFO</a:t>
            </a:r>
          </a:p>
          <a:p>
            <a:pPr marL="742950" lvl="1" indent="-285750" algn="l">
              <a:spcBef>
                <a:spcPct val="20000"/>
              </a:spcBef>
              <a:buFontTx/>
              <a:buChar char="–"/>
            </a:pPr>
            <a:r>
              <a:rPr lang="en-US" sz="2400">
                <a:latin typeface="Arial Narrow" pitchFamily="34" charset="0"/>
              </a:rPr>
              <a:t>Operations offshore</a:t>
            </a:r>
          </a:p>
          <a:p>
            <a:pPr marL="742950" lvl="1" indent="-285750" algn="l">
              <a:spcBef>
                <a:spcPct val="20000"/>
              </a:spcBef>
              <a:buFontTx/>
              <a:buChar char="–"/>
            </a:pPr>
            <a:r>
              <a:rPr lang="en-US" sz="2400">
                <a:latin typeface="Arial Narrow" pitchFamily="34" charset="0"/>
              </a:rPr>
              <a:t>Daily Production</a:t>
            </a:r>
          </a:p>
        </p:txBody>
      </p:sp>
      <p:sp>
        <p:nvSpPr>
          <p:cNvPr id="220165" name="Rectangle 5"/>
          <p:cNvSpPr>
            <a:spLocks noChangeArrowheads="1"/>
          </p:cNvSpPr>
          <p:nvPr/>
        </p:nvSpPr>
        <p:spPr bwMode="auto">
          <a:xfrm>
            <a:off x="468313" y="3213100"/>
            <a:ext cx="3959225" cy="136842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2800">
                <a:latin typeface="Arial Narrow" pitchFamily="34" charset="0"/>
              </a:rPr>
              <a:t>FINANCIAL INFO</a:t>
            </a:r>
          </a:p>
          <a:p>
            <a:pPr marL="742950" lvl="1" indent="-285750" algn="l">
              <a:spcBef>
                <a:spcPct val="20000"/>
              </a:spcBef>
              <a:buFontTx/>
              <a:buChar char="–"/>
            </a:pPr>
            <a:r>
              <a:rPr lang="en-US" sz="2400">
                <a:latin typeface="Arial Narrow" pitchFamily="34" charset="0"/>
              </a:rPr>
              <a:t>Equity &gt; 600MMUS$ + 200MMUS$ per block</a:t>
            </a:r>
          </a:p>
        </p:txBody>
      </p:sp>
      <p:sp>
        <p:nvSpPr>
          <p:cNvPr id="220166" name="AutoShape 6"/>
          <p:cNvSpPr>
            <a:spLocks/>
          </p:cNvSpPr>
          <p:nvPr/>
        </p:nvSpPr>
        <p:spPr bwMode="auto">
          <a:xfrm>
            <a:off x="4572000" y="908050"/>
            <a:ext cx="358775" cy="3673475"/>
          </a:xfrm>
          <a:prstGeom prst="rightBrace">
            <a:avLst>
              <a:gd name="adj1" fmla="val 85324"/>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s-UY"/>
          </a:p>
        </p:txBody>
      </p:sp>
      <p:sp>
        <p:nvSpPr>
          <p:cNvPr id="220168" name="Rectangle 8"/>
          <p:cNvSpPr>
            <a:spLocks noChangeArrowheads="1"/>
          </p:cNvSpPr>
          <p:nvPr/>
        </p:nvSpPr>
        <p:spPr bwMode="auto">
          <a:xfrm>
            <a:off x="5076825" y="1628775"/>
            <a:ext cx="3994150" cy="2232025"/>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2800">
                <a:latin typeface="Arial Narrow" pitchFamily="34" charset="0"/>
              </a:rPr>
              <a:t>Operator for all areas</a:t>
            </a:r>
          </a:p>
          <a:p>
            <a:pPr marL="342900" indent="-342900" algn="l">
              <a:spcBef>
                <a:spcPct val="20000"/>
              </a:spcBef>
              <a:buFontTx/>
              <a:buChar char="•"/>
            </a:pPr>
            <a:r>
              <a:rPr lang="en-US" sz="2800">
                <a:latin typeface="Arial Narrow" pitchFamily="34" charset="0"/>
              </a:rPr>
              <a:t>Operator for shallow areas</a:t>
            </a:r>
          </a:p>
          <a:p>
            <a:pPr marL="342900" indent="-342900" algn="l">
              <a:spcBef>
                <a:spcPct val="20000"/>
              </a:spcBef>
              <a:buFontTx/>
              <a:buChar char="•"/>
            </a:pPr>
            <a:r>
              <a:rPr lang="en-US" sz="2800">
                <a:latin typeface="Arial Narrow" pitchFamily="34" charset="0"/>
              </a:rPr>
              <a:t>Non operator</a:t>
            </a:r>
          </a:p>
          <a:p>
            <a:pPr marL="342900" indent="-342900" algn="l">
              <a:spcBef>
                <a:spcPct val="20000"/>
              </a:spcBef>
              <a:buFontTx/>
              <a:buChar char="•"/>
            </a:pPr>
            <a:r>
              <a:rPr lang="en-US" sz="2800">
                <a:latin typeface="Arial Narrow" pitchFamily="34" charset="0"/>
              </a:rPr>
              <a:t>Not qualify</a:t>
            </a:r>
          </a:p>
        </p:txBody>
      </p:sp>
      <p:sp>
        <p:nvSpPr>
          <p:cNvPr id="220169" name="Rectangle 9"/>
          <p:cNvSpPr>
            <a:spLocks noChangeArrowheads="1"/>
          </p:cNvSpPr>
          <p:nvPr/>
        </p:nvSpPr>
        <p:spPr bwMode="auto">
          <a:xfrm>
            <a:off x="468313" y="4724400"/>
            <a:ext cx="8496300" cy="136842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US" sz="2800">
                <a:latin typeface="Arial Narrow" pitchFamily="34" charset="0"/>
              </a:rPr>
              <a:t>Top 100 companies would only have to submit the legal documents and they have the qualification as operator for all areas granted.  </a:t>
            </a:r>
          </a:p>
        </p:txBody>
      </p:sp>
    </p:spTree>
    <p:extLst>
      <p:ext uri="{BB962C8B-B14F-4D97-AF65-F5344CB8AC3E}">
        <p14:creationId xmlns:p14="http://schemas.microsoft.com/office/powerpoint/2010/main" val="161980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DATABASE: ANCAP’s “OLD” DATA</a:t>
            </a:r>
          </a:p>
        </p:txBody>
      </p:sp>
      <p:pic>
        <p:nvPicPr>
          <p:cNvPr id="15363" name="Picture 3" descr="ANC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52513"/>
            <a:ext cx="8101012" cy="57292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4" name="Text Box 4"/>
          <p:cNvSpPr txBox="1">
            <a:spLocks noChangeArrowheads="1"/>
          </p:cNvSpPr>
          <p:nvPr/>
        </p:nvSpPr>
        <p:spPr bwMode="auto">
          <a:xfrm>
            <a:off x="6229350" y="4419600"/>
            <a:ext cx="2879725" cy="2033588"/>
          </a:xfrm>
          <a:prstGeom prst="rect">
            <a:avLst/>
          </a:prstGeom>
          <a:gradFill rotWithShape="1">
            <a:gsLst>
              <a:gs pos="0">
                <a:srgbClr val="759CC3"/>
              </a:gs>
              <a:gs pos="50000">
                <a:srgbClr val="99CCFF"/>
              </a:gs>
              <a:gs pos="100000">
                <a:srgbClr val="759CC3"/>
              </a:gs>
            </a:gsLst>
            <a:lin ang="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s-UY" b="1">
                <a:cs typeface="Times New Roman" pitchFamily="18" charset="0"/>
              </a:rPr>
              <a:t>ANCAP’S VINTAGE DATA</a:t>
            </a:r>
          </a:p>
          <a:p>
            <a:r>
              <a:rPr lang="es-UY">
                <a:cs typeface="Times New Roman" pitchFamily="18" charset="0"/>
              </a:rPr>
              <a:t>From 1970 to 1982</a:t>
            </a:r>
          </a:p>
          <a:p>
            <a:pPr algn="l">
              <a:buFontTx/>
              <a:buChar char="•"/>
            </a:pPr>
            <a:r>
              <a:rPr lang="es-UY">
                <a:cs typeface="Times New Roman" pitchFamily="18" charset="0"/>
              </a:rPr>
              <a:t>2D SEISMIC: 12.123Km, </a:t>
            </a:r>
          </a:p>
          <a:p>
            <a:pPr algn="l">
              <a:buFontTx/>
              <a:buChar char="•"/>
            </a:pPr>
            <a:r>
              <a:rPr lang="es-UY">
                <a:cs typeface="Times New Roman" pitchFamily="18" charset="0"/>
              </a:rPr>
              <a:t>Well logs </a:t>
            </a:r>
          </a:p>
          <a:p>
            <a:pPr algn="l">
              <a:buFontTx/>
              <a:buChar char="•"/>
            </a:pPr>
            <a:r>
              <a:rPr lang="es-UY">
                <a:cs typeface="Times New Roman" pitchFamily="18" charset="0"/>
              </a:rPr>
              <a:t>Well reports</a:t>
            </a:r>
          </a:p>
          <a:p>
            <a:pPr algn="l">
              <a:buFontTx/>
              <a:buChar char="•"/>
            </a:pPr>
            <a:r>
              <a:rPr lang="es-UY" b="1">
                <a:cs typeface="Times New Roman" pitchFamily="18" charset="0"/>
              </a:rPr>
              <a:t>25.000US$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R20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49275"/>
            <a:ext cx="8856662" cy="62642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title"/>
          </p:nvPr>
        </p:nvSpPr>
        <p:spPr>
          <a:xfrm>
            <a:off x="87313" y="-100013"/>
            <a:ext cx="8229600" cy="706438"/>
          </a:xfrm>
        </p:spPr>
        <p:txBody>
          <a:bodyPr/>
          <a:lstStyle/>
          <a:p>
            <a:pPr eaLnBrk="1" hangingPunct="1"/>
            <a:r>
              <a:rPr lang="en-US" smtClean="0"/>
              <a:t>DATABASE: ANCAP’s PROPRIETARY DATA</a:t>
            </a: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5240338"/>
            <a:ext cx="7239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87313" y="-100013"/>
            <a:ext cx="8229600" cy="706438"/>
          </a:xfrm>
        </p:spPr>
        <p:txBody>
          <a:bodyPr/>
          <a:lstStyle/>
          <a:p>
            <a:pPr eaLnBrk="1" hangingPunct="1"/>
            <a:r>
              <a:rPr lang="en-US" smtClean="0"/>
              <a:t>GEOPHYSICAL MULTICLIENT DATA</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 y="1"/>
            <a:ext cx="81321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124" y="764704"/>
            <a:ext cx="271462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OFFERS COMPARISON</a:t>
            </a:r>
          </a:p>
        </p:txBody>
      </p:sp>
      <p:sp>
        <p:nvSpPr>
          <p:cNvPr id="20483" name="Rectangle 5"/>
          <p:cNvSpPr>
            <a:spLocks noChangeArrowheads="1"/>
          </p:cNvSpPr>
          <p:nvPr/>
        </p:nvSpPr>
        <p:spPr bwMode="auto">
          <a:xfrm>
            <a:off x="0" y="325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UY"/>
          </a:p>
        </p:txBody>
      </p:sp>
      <p:graphicFrame>
        <p:nvGraphicFramePr>
          <p:cNvPr id="20484" name="Object 4"/>
          <p:cNvGraphicFramePr>
            <a:graphicFrameLocks noChangeAspect="1"/>
          </p:cNvGraphicFramePr>
          <p:nvPr/>
        </p:nvGraphicFramePr>
        <p:xfrm>
          <a:off x="1668463" y="1063625"/>
          <a:ext cx="5805487" cy="565150"/>
        </p:xfrm>
        <a:graphic>
          <a:graphicData uri="http://schemas.openxmlformats.org/presentationml/2006/ole">
            <mc:AlternateContent xmlns:mc="http://schemas.openxmlformats.org/markup-compatibility/2006">
              <mc:Choice xmlns:v="urn:schemas-microsoft-com:vml" Requires="v">
                <p:oleObj spid="_x0000_s20621" name="Ecuación" r:id="rId4" imgW="2324100" imgH="228600" progId="Equation.3">
                  <p:embed/>
                </p:oleObj>
              </mc:Choice>
              <mc:Fallback>
                <p:oleObj name="Ecuación" r:id="rId4" imgW="23241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3" y="1063625"/>
                        <a:ext cx="5805487" cy="565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5" name="Rectangle 7"/>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UY"/>
          </a:p>
        </p:txBody>
      </p:sp>
      <p:graphicFrame>
        <p:nvGraphicFramePr>
          <p:cNvPr id="20486" name="Object 6"/>
          <p:cNvGraphicFramePr>
            <a:graphicFrameLocks noChangeAspect="1"/>
          </p:cNvGraphicFramePr>
          <p:nvPr/>
        </p:nvGraphicFramePr>
        <p:xfrm>
          <a:off x="1365250" y="1773238"/>
          <a:ext cx="4687888" cy="744537"/>
        </p:xfrm>
        <a:graphic>
          <a:graphicData uri="http://schemas.openxmlformats.org/presentationml/2006/ole">
            <mc:AlternateContent xmlns:mc="http://schemas.openxmlformats.org/markup-compatibility/2006">
              <mc:Choice xmlns:v="urn:schemas-microsoft-com:vml" Requires="v">
                <p:oleObj spid="_x0000_s20622" name="Ecuación" r:id="rId6" imgW="3060700" imgH="482600" progId="Equation.3">
                  <p:embed/>
                </p:oleObj>
              </mc:Choice>
              <mc:Fallback>
                <p:oleObj name="Ecuación" r:id="rId6" imgW="3060700" imgH="4826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0" y="1773238"/>
                        <a:ext cx="4687888" cy="7445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7" name="Rectangle 9"/>
          <p:cNvSpPr>
            <a:spLocks noChangeArrowheads="1"/>
          </p:cNvSpPr>
          <p:nvPr/>
        </p:nvSpPr>
        <p:spPr bwMode="auto">
          <a:xfrm>
            <a:off x="0" y="3186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UY"/>
          </a:p>
        </p:txBody>
      </p:sp>
      <p:graphicFrame>
        <p:nvGraphicFramePr>
          <p:cNvPr id="20488" name="Object 8"/>
          <p:cNvGraphicFramePr>
            <a:graphicFrameLocks noChangeAspect="1"/>
          </p:cNvGraphicFramePr>
          <p:nvPr/>
        </p:nvGraphicFramePr>
        <p:xfrm>
          <a:off x="1365250" y="2617788"/>
          <a:ext cx="4687888" cy="739775"/>
        </p:xfrm>
        <a:graphic>
          <a:graphicData uri="http://schemas.openxmlformats.org/presentationml/2006/ole">
            <mc:AlternateContent xmlns:mc="http://schemas.openxmlformats.org/markup-compatibility/2006">
              <mc:Choice xmlns:v="urn:schemas-microsoft-com:vml" Requires="v">
                <p:oleObj spid="_x0000_s20623" name="Ecuación" r:id="rId8" imgW="3073400" imgH="482600" progId="Equation.3">
                  <p:embed/>
                </p:oleObj>
              </mc:Choice>
              <mc:Fallback>
                <p:oleObj name="Ecuación" r:id="rId8" imgW="3073400" imgH="4826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5250" y="2617788"/>
                        <a:ext cx="4687888" cy="7397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9" name="Rectangle 11"/>
          <p:cNvSpPr>
            <a:spLocks noChangeArrowheads="1"/>
          </p:cNvSpPr>
          <p:nvPr/>
        </p:nvSpPr>
        <p:spPr bwMode="auto">
          <a:xfrm>
            <a:off x="0" y="3176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UY"/>
          </a:p>
        </p:txBody>
      </p:sp>
      <p:graphicFrame>
        <p:nvGraphicFramePr>
          <p:cNvPr id="20490" name="Object 10"/>
          <p:cNvGraphicFramePr>
            <a:graphicFrameLocks noChangeAspect="1"/>
          </p:cNvGraphicFramePr>
          <p:nvPr/>
        </p:nvGraphicFramePr>
        <p:xfrm>
          <a:off x="1368425" y="3468688"/>
          <a:ext cx="4678363" cy="752475"/>
        </p:xfrm>
        <a:graphic>
          <a:graphicData uri="http://schemas.openxmlformats.org/presentationml/2006/ole">
            <mc:AlternateContent xmlns:mc="http://schemas.openxmlformats.org/markup-compatibility/2006">
              <mc:Choice xmlns:v="urn:schemas-microsoft-com:vml" Requires="v">
                <p:oleObj spid="_x0000_s20624" name="Ecuación" r:id="rId10" imgW="3136900" imgH="508000" progId="Equation.3">
                  <p:embed/>
                </p:oleObj>
              </mc:Choice>
              <mc:Fallback>
                <p:oleObj name="Ecuación" r:id="rId10" imgW="3136900" imgH="50800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8425" y="3468688"/>
                        <a:ext cx="4678363" cy="7524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91" name="Text Box 13"/>
          <p:cNvSpPr txBox="1">
            <a:spLocks noChangeArrowheads="1"/>
          </p:cNvSpPr>
          <p:nvPr/>
        </p:nvSpPr>
        <p:spPr bwMode="auto">
          <a:xfrm>
            <a:off x="6372225" y="1916113"/>
            <a:ext cx="277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GB">
                <a:latin typeface="Arial Narrow" pitchFamily="34" charset="0"/>
              </a:rPr>
              <a:t>For Oil ºAPI &gt;25</a:t>
            </a:r>
          </a:p>
        </p:txBody>
      </p:sp>
      <p:sp>
        <p:nvSpPr>
          <p:cNvPr id="20492" name="Text Box 14"/>
          <p:cNvSpPr txBox="1">
            <a:spLocks noChangeArrowheads="1"/>
          </p:cNvSpPr>
          <p:nvPr/>
        </p:nvSpPr>
        <p:spPr bwMode="auto">
          <a:xfrm>
            <a:off x="6372225" y="2781300"/>
            <a:ext cx="2771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GB">
                <a:latin typeface="Arial Narrow" pitchFamily="34" charset="0"/>
              </a:rPr>
              <a:t>For Oil ºAPI &lt; 25</a:t>
            </a:r>
          </a:p>
        </p:txBody>
      </p:sp>
      <p:sp>
        <p:nvSpPr>
          <p:cNvPr id="20493" name="Text Box 15"/>
          <p:cNvSpPr txBox="1">
            <a:spLocks noChangeArrowheads="1"/>
          </p:cNvSpPr>
          <p:nvPr/>
        </p:nvSpPr>
        <p:spPr bwMode="auto">
          <a:xfrm>
            <a:off x="6343650" y="3638550"/>
            <a:ext cx="2771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GB">
                <a:latin typeface="Arial Narrow" pitchFamily="34" charset="0"/>
              </a:rPr>
              <a:t>For Natural Gas</a:t>
            </a:r>
          </a:p>
        </p:txBody>
      </p:sp>
      <p:graphicFrame>
        <p:nvGraphicFramePr>
          <p:cNvPr id="265391" name="Group 175"/>
          <p:cNvGraphicFramePr>
            <a:graphicFrameLocks noGrp="1"/>
          </p:cNvGraphicFramePr>
          <p:nvPr>
            <p:ph idx="1"/>
          </p:nvPr>
        </p:nvGraphicFramePr>
        <p:xfrm>
          <a:off x="539750" y="4437063"/>
          <a:ext cx="8031163" cy="1524000"/>
        </p:xfrm>
        <a:graphic>
          <a:graphicData uri="http://schemas.openxmlformats.org/drawingml/2006/table">
            <a:tbl>
              <a:tblPr/>
              <a:tblGrid>
                <a:gridCol w="4862513"/>
                <a:gridCol w="3168650"/>
              </a:tblGrid>
              <a:tr h="249238">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WEIGHING FACTOR OF OFFERS TERMS</a:t>
                      </a:r>
                      <a:endPar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UY"/>
                    </a:p>
                  </a:txBody>
                  <a:tcPr/>
                </a:tc>
              </a:tr>
              <a:tr h="288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TERM</a:t>
                      </a:r>
                      <a:endPar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Arial Narrow" pitchFamily="34" charset="0"/>
                          <a:ea typeface="Times New Roman" pitchFamily="18" charset="0"/>
                          <a:cs typeface="Arial" charset="0"/>
                        </a:rPr>
                        <a:t>WEIGHING FACTOR</a:t>
                      </a:r>
                      <a:endPar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r h="249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Maximum Percentage of Association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Committed Exploratory Program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76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Increase of Profit Oil for the Uruguayan State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Arial Narrow" pitchFamily="34" charset="0"/>
                          <a:ea typeface="Times New Roman" pitchFamily="18" charset="0"/>
                          <a:cs typeface="Arial"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OFFERS COMPARISON</a:t>
            </a:r>
          </a:p>
        </p:txBody>
      </p:sp>
      <p:sp>
        <p:nvSpPr>
          <p:cNvPr id="4" name="3 Marcador de contenido"/>
          <p:cNvSpPr>
            <a:spLocks noGrp="1"/>
          </p:cNvSpPr>
          <p:nvPr>
            <p:ph idx="1"/>
          </p:nvPr>
        </p:nvSpPr>
        <p:spPr/>
        <p:txBody>
          <a:bodyPr/>
          <a:lstStyle/>
          <a:p>
            <a:r>
              <a:rPr lang="en-US" dirty="0" smtClean="0"/>
              <a:t>ANCAP’s Association: 20% - 40%</a:t>
            </a:r>
          </a:p>
          <a:p>
            <a:r>
              <a:rPr lang="en-US" dirty="0" smtClean="0"/>
              <a:t>Exploratory Work: wells, 2D and 3D seismic, 2D and 3D electromagnetism, seabed sampling, processing ANCAP’s 2011 survey, licensing data.</a:t>
            </a:r>
          </a:p>
          <a:p>
            <a:pPr lvl="1"/>
            <a:r>
              <a:rPr lang="en-US" dirty="0" smtClean="0"/>
              <a:t>Minimum  Exploratory Work requirement is different for each block.</a:t>
            </a:r>
          </a:p>
          <a:p>
            <a:r>
              <a:rPr lang="en-US" dirty="0" smtClean="0"/>
              <a:t>X: increase of profit oil for the Uruguayan State, increasing according an R factor. R defined as ratio of total income over cost oil. </a:t>
            </a:r>
            <a:endParaRPr lang="en-US" dirty="0"/>
          </a:p>
        </p:txBody>
      </p:sp>
    </p:spTree>
    <p:extLst>
      <p:ext uri="{BB962C8B-B14F-4D97-AF65-F5344CB8AC3E}">
        <p14:creationId xmlns:p14="http://schemas.microsoft.com/office/powerpoint/2010/main" val="2076698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smtClean="0"/>
              <a:t>SOME </a:t>
            </a:r>
            <a:r>
              <a:rPr lang="en-US" dirty="0" smtClean="0"/>
              <a:t>REMARKS </a:t>
            </a:r>
            <a:r>
              <a:rPr lang="en-US" dirty="0" smtClean="0"/>
              <a:t>ABOUT THE BIDDING PROCESS</a:t>
            </a:r>
          </a:p>
        </p:txBody>
      </p:sp>
      <p:sp>
        <p:nvSpPr>
          <p:cNvPr id="27651" name="Rectangle 3"/>
          <p:cNvSpPr>
            <a:spLocks noGrp="1" noChangeArrowheads="1"/>
          </p:cNvSpPr>
          <p:nvPr>
            <p:ph type="body" idx="1"/>
          </p:nvPr>
        </p:nvSpPr>
        <p:spPr/>
        <p:txBody>
          <a:bodyPr/>
          <a:lstStyle/>
          <a:p>
            <a:pPr eaLnBrk="1" hangingPunct="1">
              <a:lnSpc>
                <a:spcPct val="90000"/>
              </a:lnSpc>
            </a:pPr>
            <a:r>
              <a:rPr lang="en-US" dirty="0"/>
              <a:t>Only qualified companies may submit </a:t>
            </a:r>
            <a:r>
              <a:rPr lang="en-US" dirty="0" smtClean="0"/>
              <a:t>offers, with a maximum </a:t>
            </a:r>
            <a:r>
              <a:rPr lang="en-US" dirty="0"/>
              <a:t>of 4 areas as operators.</a:t>
            </a:r>
          </a:p>
          <a:p>
            <a:pPr eaLnBrk="1" hangingPunct="1">
              <a:lnSpc>
                <a:spcPct val="90000"/>
              </a:lnSpc>
            </a:pPr>
            <a:r>
              <a:rPr lang="en-US" dirty="0"/>
              <a:t>The proposals are independent for each area</a:t>
            </a:r>
          </a:p>
          <a:p>
            <a:pPr eaLnBrk="1" hangingPunct="1">
              <a:lnSpc>
                <a:spcPct val="90000"/>
              </a:lnSpc>
            </a:pPr>
            <a:r>
              <a:rPr lang="en-US" dirty="0"/>
              <a:t>Offers in Spanish (except for technical documents and/or annual reports)</a:t>
            </a:r>
          </a:p>
          <a:p>
            <a:pPr eaLnBrk="1" hangingPunct="1"/>
            <a:r>
              <a:rPr lang="en-US" dirty="0" smtClean="0"/>
              <a:t>The </a:t>
            </a:r>
            <a:r>
              <a:rPr lang="en-US" dirty="0" smtClean="0"/>
              <a:t>Executive Branch has to authorize by Decree the signature of the Contract.</a:t>
            </a:r>
          </a:p>
          <a:p>
            <a:pPr eaLnBrk="1" hangingPunct="1"/>
            <a:r>
              <a:rPr lang="en-US" dirty="0" smtClean="0"/>
              <a:t>The awarding company has to register an Uruguayan company.</a:t>
            </a:r>
          </a:p>
          <a:p>
            <a:pPr eaLnBrk="1" hangingPunct="1"/>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4000" smtClean="0">
                <a:solidFill>
                  <a:schemeClr val="tx1"/>
                </a:solidFill>
              </a:rPr>
              <a:t>CONTRACT</a:t>
            </a:r>
            <a:endParaRPr lang="es-ES" sz="4000" smtClean="0">
              <a:solidFill>
                <a:schemeClr val="tx1"/>
              </a:solidFill>
            </a:endParaRPr>
          </a:p>
        </p:txBody>
      </p:sp>
      <p:sp>
        <p:nvSpPr>
          <p:cNvPr id="101379" name="Rectangle 3"/>
          <p:cNvSpPr>
            <a:spLocks noGrp="1" noChangeArrowheads="1"/>
          </p:cNvSpPr>
          <p:nvPr>
            <p:ph type="body" idx="1"/>
          </p:nvPr>
        </p:nvSpPr>
        <p:spPr>
          <a:xfrm>
            <a:off x="457200" y="1052513"/>
            <a:ext cx="8435975" cy="5073650"/>
          </a:xfrm>
        </p:spPr>
        <p:txBody>
          <a:bodyPr>
            <a:normAutofit fontScale="92500" lnSpcReduction="10000"/>
          </a:bodyPr>
          <a:lstStyle/>
          <a:p>
            <a:pPr>
              <a:lnSpc>
                <a:spcPct val="90000"/>
              </a:lnSpc>
              <a:defRPr/>
            </a:pPr>
            <a:r>
              <a:rPr lang="en-GB" sz="3000" b="1" dirty="0"/>
              <a:t>PSA:</a:t>
            </a:r>
            <a:r>
              <a:rPr lang="en-GB" sz="3000" dirty="0"/>
              <a:t> </a:t>
            </a:r>
            <a:r>
              <a:rPr lang="en-GB" sz="3000" b="1" dirty="0"/>
              <a:t>Production Sharing Agreements</a:t>
            </a:r>
            <a:r>
              <a:rPr lang="en-GB" sz="3000" dirty="0"/>
              <a:t> for which Contractor assumes all risks, costs and responsibilities of the activity.</a:t>
            </a:r>
            <a:endParaRPr lang="en-US" sz="3000" dirty="0"/>
          </a:p>
          <a:p>
            <a:pPr lvl="1">
              <a:lnSpc>
                <a:spcPct val="90000"/>
              </a:lnSpc>
              <a:defRPr/>
            </a:pPr>
            <a:r>
              <a:rPr lang="en-GB" sz="2600" b="1" u="sng" dirty="0"/>
              <a:t>No</a:t>
            </a:r>
            <a:r>
              <a:rPr lang="en-GB" sz="2600" dirty="0"/>
              <a:t> </a:t>
            </a:r>
            <a:r>
              <a:rPr lang="en-GB" sz="2600" dirty="0" smtClean="0"/>
              <a:t>royalties are </a:t>
            </a:r>
            <a:r>
              <a:rPr lang="en-GB" sz="2600" dirty="0"/>
              <a:t>applied</a:t>
            </a:r>
          </a:p>
          <a:p>
            <a:pPr lvl="1">
              <a:lnSpc>
                <a:spcPct val="90000"/>
              </a:lnSpc>
              <a:defRPr/>
            </a:pPr>
            <a:r>
              <a:rPr lang="en-GB" sz="2600" b="1" u="sng" dirty="0"/>
              <a:t>No</a:t>
            </a:r>
            <a:r>
              <a:rPr lang="en-GB" sz="2600" dirty="0"/>
              <a:t> signature or production bonuses.</a:t>
            </a:r>
          </a:p>
          <a:p>
            <a:pPr lvl="1">
              <a:lnSpc>
                <a:spcPct val="90000"/>
              </a:lnSpc>
              <a:defRPr/>
            </a:pPr>
            <a:r>
              <a:rPr lang="en-GB" sz="2600" b="1" u="sng" dirty="0"/>
              <a:t>No</a:t>
            </a:r>
            <a:r>
              <a:rPr lang="en-GB" sz="2600" dirty="0"/>
              <a:t> surface rentals</a:t>
            </a:r>
          </a:p>
          <a:p>
            <a:pPr lvl="1">
              <a:lnSpc>
                <a:spcPct val="90000"/>
              </a:lnSpc>
              <a:defRPr/>
            </a:pPr>
            <a:r>
              <a:rPr lang="en-GB" sz="2600" b="1" u="sng" dirty="0"/>
              <a:t>No</a:t>
            </a:r>
            <a:r>
              <a:rPr lang="en-GB" sz="2600" dirty="0"/>
              <a:t> taxes paid to provinces or municipalities</a:t>
            </a:r>
          </a:p>
          <a:p>
            <a:pPr lvl="1">
              <a:lnSpc>
                <a:spcPct val="90000"/>
              </a:lnSpc>
              <a:defRPr/>
            </a:pPr>
            <a:r>
              <a:rPr lang="en-GB" sz="2600" b="1" u="sng" dirty="0"/>
              <a:t>No</a:t>
            </a:r>
            <a:r>
              <a:rPr lang="en-GB" sz="2600" dirty="0"/>
              <a:t> Ring fencing inside the contract area</a:t>
            </a:r>
          </a:p>
          <a:p>
            <a:pPr>
              <a:defRPr/>
            </a:pPr>
            <a:endParaRPr lang="en-US" sz="3100" dirty="0" smtClean="0"/>
          </a:p>
          <a:p>
            <a:pPr>
              <a:defRPr/>
            </a:pPr>
            <a:r>
              <a:rPr lang="en-US" sz="3000" b="1" dirty="0" smtClean="0"/>
              <a:t>CONTRACT TERM</a:t>
            </a:r>
          </a:p>
          <a:p>
            <a:pPr>
              <a:defRPr/>
            </a:pPr>
            <a:r>
              <a:rPr lang="es-UY" sz="2800" dirty="0"/>
              <a:t>30 </a:t>
            </a:r>
            <a:r>
              <a:rPr lang="es-UY" sz="2800" dirty="0" err="1"/>
              <a:t>years</a:t>
            </a:r>
            <a:r>
              <a:rPr lang="es-UY" sz="2800" dirty="0"/>
              <a:t> </a:t>
            </a:r>
            <a:r>
              <a:rPr lang="es-UY" sz="2800" dirty="0" err="1"/>
              <a:t>which</a:t>
            </a:r>
            <a:r>
              <a:rPr lang="es-UY" sz="2800" dirty="0"/>
              <a:t> can be extended </a:t>
            </a:r>
            <a:r>
              <a:rPr lang="es-UY" sz="2800" dirty="0" err="1"/>
              <a:t>to</a:t>
            </a:r>
            <a:r>
              <a:rPr lang="es-UY" sz="2800" dirty="0"/>
              <a:t> 40 </a:t>
            </a:r>
            <a:r>
              <a:rPr lang="es-UY" sz="2800" dirty="0" err="1"/>
              <a:t>years</a:t>
            </a:r>
            <a:endParaRPr lang="es-UY" sz="2800" dirty="0"/>
          </a:p>
          <a:p>
            <a:pPr lvl="1">
              <a:defRPr/>
            </a:pPr>
            <a:r>
              <a:rPr lang="es-UY" sz="2400" dirty="0" smtClean="0"/>
              <a:t>EXPLORATION</a:t>
            </a:r>
            <a:r>
              <a:rPr lang="es-UY" sz="2400" dirty="0"/>
              <a:t>: </a:t>
            </a:r>
            <a:r>
              <a:rPr lang="es-UY" sz="2400" dirty="0" err="1"/>
              <a:t>maximum</a:t>
            </a:r>
            <a:r>
              <a:rPr lang="es-UY" sz="2400" dirty="0"/>
              <a:t> 9 </a:t>
            </a:r>
            <a:r>
              <a:rPr lang="es-UY" sz="2400" dirty="0" err="1"/>
              <a:t>years</a:t>
            </a:r>
            <a:r>
              <a:rPr lang="es-UY" sz="2400" dirty="0"/>
              <a:t> (3 + 2 + 2 + 1) </a:t>
            </a:r>
            <a:endParaRPr lang="es-UY" sz="2400" dirty="0" smtClean="0"/>
          </a:p>
          <a:p>
            <a:pPr lvl="1">
              <a:defRPr/>
            </a:pPr>
            <a:r>
              <a:rPr lang="es-UY" sz="2400" dirty="0"/>
              <a:t>EXPLOITATION: </a:t>
            </a:r>
            <a:r>
              <a:rPr lang="es-UY" sz="2400" dirty="0"/>
              <a:t>25 </a:t>
            </a:r>
            <a:r>
              <a:rPr lang="es-UY" sz="2400" dirty="0" err="1"/>
              <a:t>years</a:t>
            </a:r>
            <a:r>
              <a:rPr lang="es-UY" sz="2400" dirty="0"/>
              <a:t> </a:t>
            </a:r>
            <a:r>
              <a:rPr lang="es-UY" sz="2400" dirty="0" err="1"/>
              <a:t>subject</a:t>
            </a:r>
            <a:r>
              <a:rPr lang="es-UY" sz="2400" dirty="0"/>
              <a:t> </a:t>
            </a:r>
            <a:r>
              <a:rPr lang="es-UY" sz="2400" dirty="0" err="1"/>
              <a:t>to</a:t>
            </a:r>
            <a:r>
              <a:rPr lang="es-UY" sz="2400" dirty="0"/>
              <a:t> </a:t>
            </a:r>
            <a:r>
              <a:rPr lang="es-UY" sz="2400" dirty="0" err="1"/>
              <a:t>maximum</a:t>
            </a:r>
            <a:r>
              <a:rPr lang="es-UY" sz="2400" dirty="0"/>
              <a:t> </a:t>
            </a:r>
            <a:r>
              <a:rPr lang="es-UY" sz="2400" dirty="0" err="1"/>
              <a:t>contract</a:t>
            </a:r>
            <a:r>
              <a:rPr lang="es-UY" sz="2400" dirty="0"/>
              <a:t> </a:t>
            </a:r>
            <a:r>
              <a:rPr lang="es-UY" sz="2400" dirty="0" err="1"/>
              <a:t>term</a:t>
            </a:r>
            <a:r>
              <a:rPr lang="es-UY" sz="2400" dirty="0"/>
              <a:t>.</a:t>
            </a:r>
            <a:endParaRPr lang="en-US" sz="2600" dirty="0"/>
          </a:p>
        </p:txBody>
      </p:sp>
      <p:sp>
        <p:nvSpPr>
          <p:cNvPr id="30724" name="AutoShape 2" descr="data:image/jpg;base64,/9j/4AAQSkZJRgABAQAAAQABAAD/2wCEAAkGBhIRERQREhQVFBQSFRQUFBASEhAUFRAVFBAVFBQUFRQXHCYeFxklGRQUHy8gIycrLCwtFR4xNTAqNSYrLCkBCQoKDgwOFA8PFykcHBgpLCwpKSkpKSkpKSkpKSkpKSkpKSwpKSkpKSkpKSkpKSkpKSw1KSkpKSwpKSwsKSkpKf/AABEIAOQA3QMBIgACEQEDEQH/xAAcAAEAAQUBAQAAAAAAAAAAAAAABQIDBAYHAQj/xAA7EAACAQICBgcHAwMEAwAAAAAAAQIDEQQhBQYSMUFRBxMiYXGBkRQjMkJSobFictGCkuFDosHwM1Px/8QAGAEBAQEBAQAAAAAAAAAAAAAAAAECAwT/xAAeEQEBAQACAwEBAQAAAAAAAAAAARECEgMhMUFRE//aAAwDAQACEQMRAD8A7iDCwWmKVX4JZ/S8n6cfIzQAAAAAAAAAAAAAAAAAAAAAAAAAAAAAAAAAAA5FHHW4kthNcK8MtvaXKav995pnthUsWdcZda0PrbRrWjJqnP6ZPKXg3+CdTOFLGkno3WytQ+Cbt9Le1H0Znqa7GDStFdJFOVo1o7P64ZrzjvX3NtwePp1Y7VOcZrnFp+q4GcaZAFwQAAAAAAAAAAAAAAAAAAAAPLgeggdNa4UMPeN+sqL5INZfulwNN0jrziKl0pdXH6YZest5ZNTXQ9IaYpUFecs+EVnJ+Rq+L12qOXu0ox77Sb8TSKmkG3du7fN5vzKfbDXVNa0sUerGEQsQe+0Ho6ufZL+1FSxZDLElSxA6mplYsysJpecGnCTjJbmm1nw3GvLEE3qhhPaMZRp71tqcv2w7T/CXmSz0sr6Bw+IvFbW+yv42zL6ZixWR7HI8rqygYc9J04SUZyUW1dXyuk7MrWkaW7rIf3RAyQW4V4vdJPwaZcAAFM5pK7dkt7b3AVAjamsNBO2034RbMnC6Qp1Pgkn3bn6PMDJAAAAAARumNYKGFjetNRb3QWc5eEf+TnOsHSdVqXhQ91DdtXvUl5/L5epZxtTXQdN600MKveSvPhTjZyfjyXeznGnNfa9dtRfVw+iDtdfqlvf2RqFbHOTbbbb3tvNmP7QdZwZtSssZctvFEa8SU+0o3iakvaTx4ojfaCn2kYag9s860oPT0OCvrD1VC3Y9AvRqnUOhjRN5VsVJbrUoP0lNr/YvU5XCLbss28klvbeSR9HanaFWEwlKj80Y3m+c5Zzfq2cfLcmf108c9p9BHly1jcWqVOdWW6EXJ99le3m8vM8ju0rWTGbeKkluppQ81nL7y+xjRxLRH0JufvJX2pOUpPm5Zv73Mg6Msn2ll2lj57lJrza/BhXKMPJt+ZBNQ0rVX+pP+5lNfHznlOcpdzeXoY1Z2VyIqaR7+NmuQxU3tlKnndZNcVw8yDhpTtbzOw+K2vD8lxGyYPWWrDJvbX6t/qiZwus9KWUrwffmvVGlxqHnWExXSYYmMldSTXNNMtYiptRcU2rpraTs1dWunzOdUMXKLUouzTumb3o7GqtTjUXHeuUlk16mcHJukDV6rhaiq7cqlKo7Kc25SjK19iUuOW5mmSrn0PpnRUMTRnQqfDNWvxi+El3p5nz3pfRtTDVqlCou1TlZ8nxUl3NWfmd/HdY5ell1il1i1IpkzrjGrrrFLqlpyDkXE1X1p46pRc8ZRiA8PTbm9TAseoitr6NtC+0Y2MmuxQ95Lk5bqa9c/wCk73SZzvoz0WqGHjJq06vvJc1ddlen5N+hM8fk5byejhMjLUjVNf8AS6hGlhr51pbUu6EHl6yt/abNCZyXTmkfa8XUqp9lPYp/shkmvF3fmZ4z21Ulh42y4cLf8mWrWInCYlx7LzXMkKc1JZFRVVskVYLBSS2nJd0bGPXrJWu8rq/kZFfS0VHegLeksXZWNX6mc5NqVk3dWWZfxOMdadl8N1d8+4kcNhbIvxEUtHzhZ320vle/fvvxJHAVrreZk45EVi6ck9uG/ivq/wA94+iXWIsevEcOZBYbSSlvdmsmnk14mZSr3GDPdTgie1K0narOg/hmtuH7o5T9Vsv+lmswf3Pfb+oqUqy/05xducXlNf2tkxXVrnPOlfVzrKaxlNduktmovqp3yf8AS36PuN9626TW5q6fNcC3VipRcZK6kmmnuaas0Zly6tmvmtlLZN636vvB4mVL5H2qT5wb3X5rd6EIz2S64VSzyQZSyo82hcpbPGVFs9seRKkVl4kSOhMB11aMXuT2pftjm155LzMKMDs3R50c0pYNVq6kqtftxcZOLp07dhW3Z/FmuKOfPl1jpx47V7RONSNiw2KvmRGK1Gr0nelJVY/S7Rn/AAy1SxM6b2JqUJLLZad/JcTyO7J1y091OFkllOr7uPNXXal5Rv6o53o6Ozl6HUtM6lRxdCO09mtG8oz3pX+SS5ZLPec5r4CVCbo1ouEk+O58mnxXeb42YlXVJIyKTazT8jFdK+48p1WsmEZ0+2rPfyMKroe/F+F2ZlKav4F+PbIMLDaPUNxnJ5Fuo9jLgUPEcgPK02W4/ngV053yZbpVe04vh90wIrTOh5P3tP4l8UfqXPxKcDinbOL9LmxXMX2bZltRdk+HI1otUJyl8r800XcThG4u/EkKL7zyvJW/6jOq2fVHH9ZhYJvtU/dS53hkv9uyTDmjRtSsbsVa9Jv4lGol3p7MvzE2mpibIzZ7WIXX/QUcVhm1/wCSlecHzss4+DRxKTO74rG3TRxnWHCdXXmlubclyV3mvW528V/HPnP1GNlLEilnochs8B5YorVIq6s7lrB0OYWteWHbw8/pV50m/wBrd4+T8jm+nOjzG4S7nTc4f+2jecPOy2o+aRynklbvCxb1A1XeNxcKbXu4duq/0J/D4ydl68j6LhBJJJWSVkluSW5GqdG2rPseEW3G1at26l98V8kH4L7yZtp5/Jy7V14zIFE6MXa6TtmrpOz5orBzaDWdfsLCWFd4xcrqMJtZ0297T8jZjC0vo9V6TpvK+afKSzQg4lWpzo/E+y/m/nkUvFvJvNGw6e0TiIqUZ0pWWW3bsZuy7W6xHaM0XGjaPxNb5Sz9OR21hYp46Mst1uBnU6ya7+480vhYuDlHKcU3GX89xD6PrTqQU9iWzztl325omCVkpN2vcsToST5lzDVk+/vMuUHLcwMam3xK6mDb7UcpLdykuKZTSxDUtiqrP5ZfUu7+DNVSK3O4GLTxN1yayae9Pky4p3KcbhVPtRajNeku5kfPGWunlJb0+H+AMyVdRz4fgx62NT3MtUK21v3M2HUfQ+HqYhxqxc7LbhG/YVt6kuP4HxUNomhVp16VdxlGnPbiptWU+zmlzzsbLV0glx+92b7j9GU60OrmsuFstl2smuRrdTUTPszVuck7/Yz21cati9Kq2803WfD7SUsrp38U96/DOvUuj+k3epNy/TFbN/PM0npa1EVKEcVhk1TglGrTTbUc+zUz9H5G+Fmxnl8cwcClxLvC/P8A6ylnpcVvZPNkrJnRWpmNxMOso4ec4fXlFP8Aa5NbXkLcMfTIAPA9IAAAAAAACM1jwTq4epGKvKyklzcXe32OW1K9t/8A8OykdX1ew057c6MHLfdre+9bmalxLHHlCdZuzeysm+d+C/kladSNOOzwWRP64aIlTqurGPu52zisoNJRs7blkabiazcopL4nbatuV1tO+7JGvqMLF1JRrt081k5Q5vjbvJnBYhNKS848UW8dh6UYXj8SzvxujDp1LrbjlzXP/Jr6ibr0IVI2flzT4NGCouPZlv4NbpLu7+4t0MXdXiy9Wqxcc/Xk+ZFUy7vUxtI4OMkm/iW6XE8wVac5bGy5SbstlX2uVlzMqOhsTOaj1NTw2Jfe6HxGHozR1eo9mFKcmnZ7MJNX8dx03U3VqWGjKpVt1k0lsp32IrO1+bf4M3VfREsPR2Z/HJ3kl8uVkr8SZMXlrUgADKhaxOHjUhKE0pRknGUXmpJqzTLoA+edd9TJ4HESik3RnedKfdxg39S++TMbVvUbFY5+6hanfOvO6gvB/M+5H0NpDRtKvB060I1IP5ZK6L1KjGKUYpRilZRSSSS4JLcdv9bjHSNO1a6K8HhbTqR9oqqz26qWzF/pp7l53ZucY2yR6Dlbb9akwABFAAAAAAAAAAB5Yg9adAPE0koWU4NuK3J3Vmu7h6E6AOULUnFzbj1bSe9ylFR9bkpQ6KrUrOtapyUex4N7/P7HQwa7VMctp9G2Lg+y6bX7367idpdGsHFdZVk5cVBRUV4XzN1A7UxD6H1XoYbOEW5fXJ3flwRMAGVAAAAAAAAAAAAAAAAAAAAAAAAAAAAAAAAAAAAAAAAAAAAAAAAAAAAAAAAAAAAAAAAAAAAAAAAAAAAAAAAAAAAAAAAAAAAAAAAAAAAAAAAAAAAAAAAAAAAAAAAAAAAAAAAAAAAAAAAAAAAAAAAAAAAAAAAAAAAAAAAAAAAAAAAAAAAAAAAAAAAAAAAAAAAAAAAAAAAAAAAAAAAAAAAAAAAAAAAAAAAAAAAAAAAAAAAAAAAAH//Z"/>
          <p:cNvSpPr>
            <a:spLocks noChangeAspect="1" noChangeArrowheads="1"/>
          </p:cNvSpPr>
          <p:nvPr/>
        </p:nvSpPr>
        <p:spPr bwMode="auto">
          <a:xfrm>
            <a:off x="4329113" y="-1049338"/>
            <a:ext cx="2105025" cy="21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UY"/>
          </a:p>
        </p:txBody>
      </p:sp>
      <p:pic>
        <p:nvPicPr>
          <p:cNvPr id="30725" name="Picture 4" descr="http://www.esigmasoft.com/News/PublishingImages/contract_logistics.jpg"/>
          <p:cNvPicPr>
            <a:picLocks noChangeAspect="1" noChangeArrowheads="1"/>
          </p:cNvPicPr>
          <p:nvPr/>
        </p:nvPicPr>
        <p:blipFill>
          <a:blip r:embed="rId3">
            <a:extLst>
              <a:ext uri="{28A0092B-C50C-407E-A947-70E740481C1C}">
                <a14:useLocalDpi xmlns:a14="http://schemas.microsoft.com/office/drawing/2010/main" val="0"/>
              </a:ext>
            </a:extLst>
          </a:blip>
          <a:srcRect b="35043"/>
          <a:stretch>
            <a:fillRect/>
          </a:stretch>
        </p:blipFill>
        <p:spPr bwMode="auto">
          <a:xfrm>
            <a:off x="6525578" y="3244694"/>
            <a:ext cx="2530350" cy="169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p:txBody>
          <a:bodyPr/>
          <a:lstStyle/>
          <a:p>
            <a:r>
              <a:rPr lang="es-UY" smtClean="0"/>
              <a:t>CONTRACTOR’S ECONOMY</a:t>
            </a:r>
          </a:p>
        </p:txBody>
      </p:sp>
      <p:sp>
        <p:nvSpPr>
          <p:cNvPr id="3" name="2 Marcador de contenido"/>
          <p:cNvSpPr>
            <a:spLocks noGrp="1"/>
          </p:cNvSpPr>
          <p:nvPr>
            <p:ph idx="1"/>
          </p:nvPr>
        </p:nvSpPr>
        <p:spPr/>
        <p:txBody>
          <a:bodyPr>
            <a:normAutofit fontScale="85000" lnSpcReduction="20000"/>
          </a:bodyPr>
          <a:lstStyle/>
          <a:p>
            <a:pPr>
              <a:defRPr/>
            </a:pPr>
            <a:r>
              <a:rPr lang="es-UY" dirty="0" err="1" smtClean="0"/>
              <a:t>Contractor’s</a:t>
            </a:r>
            <a:r>
              <a:rPr lang="es-UY" dirty="0" smtClean="0"/>
              <a:t> </a:t>
            </a:r>
            <a:r>
              <a:rPr lang="es-UY" dirty="0" err="1" smtClean="0"/>
              <a:t>compensation</a:t>
            </a:r>
            <a:endParaRPr lang="es-UY" dirty="0" smtClean="0"/>
          </a:p>
          <a:p>
            <a:pPr lvl="1">
              <a:defRPr/>
            </a:pPr>
            <a:r>
              <a:rPr lang="es-UY" sz="3300" dirty="0" err="1" smtClean="0"/>
              <a:t>Cost</a:t>
            </a:r>
            <a:r>
              <a:rPr lang="es-UY" sz="3300" dirty="0" smtClean="0"/>
              <a:t> </a:t>
            </a:r>
            <a:r>
              <a:rPr lang="es-UY" sz="3300" dirty="0" err="1" smtClean="0"/>
              <a:t>oil</a:t>
            </a:r>
            <a:endParaRPr lang="es-UY" sz="3300" dirty="0" smtClean="0"/>
          </a:p>
          <a:p>
            <a:pPr lvl="2">
              <a:defRPr/>
            </a:pPr>
            <a:r>
              <a:rPr lang="es-UY" sz="2800" dirty="0" err="1" smtClean="0"/>
              <a:t>Recovery</a:t>
            </a:r>
            <a:r>
              <a:rPr lang="es-UY" sz="2800" dirty="0" smtClean="0"/>
              <a:t> </a:t>
            </a:r>
            <a:r>
              <a:rPr lang="es-UY" sz="2800" dirty="0" err="1" smtClean="0"/>
              <a:t>limit</a:t>
            </a:r>
            <a:r>
              <a:rPr lang="es-UY" sz="2800" dirty="0" smtClean="0"/>
              <a:t> 60% in case of </a:t>
            </a:r>
            <a:r>
              <a:rPr lang="es-UY" sz="2800" dirty="0" err="1" smtClean="0"/>
              <a:t>oil</a:t>
            </a:r>
            <a:r>
              <a:rPr lang="es-UY" sz="2800" dirty="0" smtClean="0"/>
              <a:t> </a:t>
            </a:r>
            <a:r>
              <a:rPr lang="es-UY" sz="2800" dirty="0" err="1" smtClean="0"/>
              <a:t>production</a:t>
            </a:r>
            <a:r>
              <a:rPr lang="es-UY" sz="2800" dirty="0" smtClean="0"/>
              <a:t> and 80% in case of natural gas </a:t>
            </a:r>
            <a:r>
              <a:rPr lang="es-UY" sz="2800" dirty="0" err="1" smtClean="0"/>
              <a:t>production</a:t>
            </a:r>
            <a:r>
              <a:rPr lang="es-UY" sz="2800" dirty="0" smtClean="0"/>
              <a:t>.</a:t>
            </a:r>
          </a:p>
          <a:p>
            <a:pPr lvl="1">
              <a:defRPr/>
            </a:pPr>
            <a:r>
              <a:rPr lang="es-UY" sz="3300" dirty="0" err="1" smtClean="0"/>
              <a:t>Profit</a:t>
            </a:r>
            <a:r>
              <a:rPr lang="es-UY" sz="3300" dirty="0" smtClean="0"/>
              <a:t> </a:t>
            </a:r>
            <a:r>
              <a:rPr lang="es-UY" sz="3300" dirty="0" err="1" smtClean="0"/>
              <a:t>oil</a:t>
            </a:r>
            <a:endParaRPr lang="es-UY" sz="3300" dirty="0" smtClean="0"/>
          </a:p>
          <a:p>
            <a:pPr lvl="2">
              <a:defRPr/>
            </a:pPr>
            <a:r>
              <a:rPr lang="es-UY" sz="2800" dirty="0" smtClean="0"/>
              <a:t>Variable </a:t>
            </a:r>
            <a:r>
              <a:rPr lang="es-UY" sz="2800" dirty="0" err="1" smtClean="0"/>
              <a:t>according</a:t>
            </a:r>
            <a:r>
              <a:rPr lang="es-UY" sz="2800" dirty="0" smtClean="0"/>
              <a:t> R factor. </a:t>
            </a:r>
            <a:r>
              <a:rPr lang="es-UY" sz="2800" b="1" u="sng" dirty="0" err="1" smtClean="0">
                <a:solidFill>
                  <a:schemeClr val="accent6"/>
                </a:solidFill>
              </a:rPr>
              <a:t>Profit</a:t>
            </a:r>
            <a:r>
              <a:rPr lang="es-UY" sz="2800" b="1" u="sng" dirty="0" smtClean="0">
                <a:solidFill>
                  <a:schemeClr val="accent6"/>
                </a:solidFill>
              </a:rPr>
              <a:t> </a:t>
            </a:r>
            <a:r>
              <a:rPr lang="es-UY" sz="2800" b="1" u="sng" dirty="0" err="1" smtClean="0">
                <a:solidFill>
                  <a:schemeClr val="accent6"/>
                </a:solidFill>
              </a:rPr>
              <a:t>oil</a:t>
            </a:r>
            <a:r>
              <a:rPr lang="es-UY" sz="2800" b="1" u="sng" dirty="0" smtClean="0">
                <a:solidFill>
                  <a:schemeClr val="accent6"/>
                </a:solidFill>
              </a:rPr>
              <a:t> </a:t>
            </a:r>
            <a:r>
              <a:rPr lang="es-UY" sz="2800" b="1" u="sng" dirty="0" err="1" smtClean="0">
                <a:solidFill>
                  <a:schemeClr val="accent6"/>
                </a:solidFill>
              </a:rPr>
              <a:t>split</a:t>
            </a:r>
            <a:r>
              <a:rPr lang="es-UY" sz="2800" b="1" u="sng" dirty="0" smtClean="0">
                <a:solidFill>
                  <a:schemeClr val="accent6"/>
                </a:solidFill>
              </a:rPr>
              <a:t> </a:t>
            </a:r>
            <a:r>
              <a:rPr lang="es-UY" sz="2800" b="1" u="sng" dirty="0" err="1" smtClean="0">
                <a:solidFill>
                  <a:schemeClr val="accent6"/>
                </a:solidFill>
              </a:rPr>
              <a:t>is</a:t>
            </a:r>
            <a:r>
              <a:rPr lang="es-UY" sz="2800" b="1" u="sng" dirty="0" smtClean="0">
                <a:solidFill>
                  <a:schemeClr val="accent6"/>
                </a:solidFill>
              </a:rPr>
              <a:t> </a:t>
            </a:r>
            <a:r>
              <a:rPr lang="es-UY" sz="2800" b="1" u="sng" dirty="0" err="1" smtClean="0">
                <a:solidFill>
                  <a:schemeClr val="accent6"/>
                </a:solidFill>
              </a:rPr>
              <a:t>biddable</a:t>
            </a:r>
            <a:r>
              <a:rPr lang="es-UY" sz="2800" dirty="0" smtClean="0">
                <a:solidFill>
                  <a:schemeClr val="accent6"/>
                </a:solidFill>
              </a:rPr>
              <a:t>. </a:t>
            </a:r>
          </a:p>
          <a:p>
            <a:pPr>
              <a:defRPr/>
            </a:pPr>
            <a:endParaRPr lang="es-UY" dirty="0" smtClean="0"/>
          </a:p>
          <a:p>
            <a:pPr>
              <a:defRPr/>
            </a:pPr>
            <a:r>
              <a:rPr lang="es-UY" dirty="0" err="1" smtClean="0"/>
              <a:t>Contractor</a:t>
            </a:r>
            <a:r>
              <a:rPr lang="es-UY" dirty="0" smtClean="0"/>
              <a:t> has </a:t>
            </a:r>
            <a:r>
              <a:rPr lang="es-UY" dirty="0" err="1" smtClean="0"/>
              <a:t>the</a:t>
            </a:r>
            <a:r>
              <a:rPr lang="es-UY" dirty="0" smtClean="0"/>
              <a:t> </a:t>
            </a:r>
            <a:r>
              <a:rPr lang="es-UY" dirty="0" err="1" smtClean="0"/>
              <a:t>right</a:t>
            </a:r>
            <a:r>
              <a:rPr lang="es-UY" dirty="0" smtClean="0"/>
              <a:t> </a:t>
            </a:r>
            <a:r>
              <a:rPr lang="es-UY" dirty="0" err="1" smtClean="0"/>
              <a:t>to</a:t>
            </a:r>
            <a:r>
              <a:rPr lang="es-UY" dirty="0" smtClean="0"/>
              <a:t> </a:t>
            </a:r>
            <a:r>
              <a:rPr lang="es-UY" dirty="0" err="1" smtClean="0"/>
              <a:t>freely</a:t>
            </a:r>
            <a:r>
              <a:rPr lang="es-UY" dirty="0" smtClean="0"/>
              <a:t> </a:t>
            </a:r>
            <a:r>
              <a:rPr lang="es-UY" dirty="0" err="1" smtClean="0"/>
              <a:t>dispose</a:t>
            </a:r>
            <a:r>
              <a:rPr lang="es-UY" dirty="0" smtClean="0"/>
              <a:t> </a:t>
            </a:r>
            <a:r>
              <a:rPr lang="es-UY" dirty="0" err="1" smtClean="0"/>
              <a:t>hydrocarbons</a:t>
            </a:r>
            <a:r>
              <a:rPr lang="es-UY" dirty="0" smtClean="0"/>
              <a:t> </a:t>
            </a:r>
            <a:r>
              <a:rPr lang="es-UY" dirty="0" err="1" smtClean="0"/>
              <a:t>warranted</a:t>
            </a:r>
            <a:r>
              <a:rPr lang="es-UY" dirty="0" smtClean="0"/>
              <a:t> </a:t>
            </a:r>
            <a:r>
              <a:rPr lang="es-UY" dirty="0" err="1" smtClean="0"/>
              <a:t>from</a:t>
            </a:r>
            <a:r>
              <a:rPr lang="es-UY" dirty="0" smtClean="0"/>
              <a:t> </a:t>
            </a:r>
            <a:r>
              <a:rPr lang="es-UY" dirty="0" err="1" smtClean="0"/>
              <a:t>its</a:t>
            </a:r>
            <a:r>
              <a:rPr lang="es-UY" dirty="0" smtClean="0"/>
              <a:t> </a:t>
            </a:r>
            <a:r>
              <a:rPr lang="es-UY" dirty="0" err="1" smtClean="0"/>
              <a:t>compensations</a:t>
            </a:r>
            <a:r>
              <a:rPr lang="es-UY" dirty="0" smtClean="0"/>
              <a:t>.</a:t>
            </a:r>
          </a:p>
          <a:p>
            <a:pPr>
              <a:defRPr/>
            </a:pPr>
            <a:r>
              <a:rPr lang="es-UY" dirty="0" smtClean="0"/>
              <a:t>ANCAP has </a:t>
            </a:r>
            <a:r>
              <a:rPr lang="es-UY" dirty="0" err="1" smtClean="0"/>
              <a:t>the</a:t>
            </a:r>
            <a:r>
              <a:rPr lang="es-UY" dirty="0" smtClean="0"/>
              <a:t> </a:t>
            </a:r>
            <a:r>
              <a:rPr lang="es-UY" dirty="0" err="1" smtClean="0"/>
              <a:t>preferential</a:t>
            </a:r>
            <a:r>
              <a:rPr lang="es-UY" dirty="0" smtClean="0"/>
              <a:t> </a:t>
            </a:r>
            <a:r>
              <a:rPr lang="es-UY" dirty="0" err="1" smtClean="0"/>
              <a:t>right</a:t>
            </a:r>
            <a:r>
              <a:rPr lang="es-UY" dirty="0" smtClean="0"/>
              <a:t> </a:t>
            </a:r>
            <a:r>
              <a:rPr lang="es-UY" dirty="0" err="1" smtClean="0"/>
              <a:t>to</a:t>
            </a:r>
            <a:r>
              <a:rPr lang="es-UY" dirty="0" smtClean="0"/>
              <a:t> </a:t>
            </a:r>
            <a:r>
              <a:rPr lang="es-UY" dirty="0" err="1" smtClean="0"/>
              <a:t>purchase</a:t>
            </a:r>
            <a:r>
              <a:rPr lang="es-UY" dirty="0" smtClean="0"/>
              <a:t> </a:t>
            </a:r>
            <a:r>
              <a:rPr lang="es-UY" dirty="0" err="1" smtClean="0"/>
              <a:t>such</a:t>
            </a:r>
            <a:r>
              <a:rPr lang="es-UY" dirty="0" smtClean="0"/>
              <a:t> </a:t>
            </a:r>
            <a:r>
              <a:rPr lang="es-UY" dirty="0" err="1" smtClean="0"/>
              <a:t>hydrocarbons</a:t>
            </a:r>
            <a:r>
              <a:rPr lang="es-UY" dirty="0" smtClean="0"/>
              <a:t> </a:t>
            </a:r>
            <a:r>
              <a:rPr lang="es-UY" dirty="0" err="1" smtClean="0"/>
              <a:t>for</a:t>
            </a:r>
            <a:r>
              <a:rPr lang="es-UY" dirty="0" smtClean="0"/>
              <a:t> </a:t>
            </a:r>
            <a:r>
              <a:rPr lang="es-UY" dirty="0" err="1" smtClean="0"/>
              <a:t>domestic</a:t>
            </a:r>
            <a:r>
              <a:rPr lang="es-UY" dirty="0" smtClean="0"/>
              <a:t> </a:t>
            </a:r>
            <a:r>
              <a:rPr lang="es-UY" dirty="0" err="1" smtClean="0"/>
              <a:t>demand</a:t>
            </a:r>
            <a:r>
              <a:rPr lang="es-UY" dirty="0" smtClean="0"/>
              <a:t> </a:t>
            </a:r>
            <a:r>
              <a:rPr lang="es-UY" dirty="0" err="1" smtClean="0"/>
              <a:t>only</a:t>
            </a:r>
            <a:r>
              <a:rPr lang="es-UY" dirty="0" smtClean="0"/>
              <a:t>.</a:t>
            </a:r>
          </a:p>
          <a:p>
            <a:pPr>
              <a:defRPr/>
            </a:pPr>
            <a:r>
              <a:rPr lang="es-UY" dirty="0" err="1" smtClean="0"/>
              <a:t>Hydrocarbons</a:t>
            </a:r>
            <a:r>
              <a:rPr lang="es-UY" dirty="0" smtClean="0"/>
              <a:t> </a:t>
            </a:r>
            <a:r>
              <a:rPr lang="es-UY" dirty="0" err="1" smtClean="0"/>
              <a:t>valued</a:t>
            </a:r>
            <a:r>
              <a:rPr lang="es-UY" dirty="0" smtClean="0"/>
              <a:t> at </a:t>
            </a:r>
            <a:r>
              <a:rPr lang="es-UY" dirty="0" err="1" smtClean="0"/>
              <a:t>international</a:t>
            </a:r>
            <a:r>
              <a:rPr lang="es-UY" dirty="0" smtClean="0"/>
              <a:t> </a:t>
            </a:r>
            <a:r>
              <a:rPr lang="es-UY" dirty="0" err="1" smtClean="0"/>
              <a:t>prices</a:t>
            </a:r>
            <a:r>
              <a:rPr lang="es-UY" dirty="0" smtClean="0"/>
              <a:t>. </a:t>
            </a:r>
            <a:endParaRPr lang="es-UY" dirty="0"/>
          </a:p>
          <a:p>
            <a:pPr>
              <a:defRPr/>
            </a:pPr>
            <a:endParaRPr lang="es-UY"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772" y="4149080"/>
            <a:ext cx="1146716" cy="19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panish tax pressures are increas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060575"/>
            <a:ext cx="27463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p:txBody>
          <a:bodyPr/>
          <a:lstStyle/>
          <a:p>
            <a:pPr>
              <a:defRPr/>
            </a:pPr>
            <a:r>
              <a:rPr lang="en-GB" sz="2800" dirty="0" smtClean="0">
                <a:solidFill>
                  <a:schemeClr val="tx1"/>
                </a:solidFill>
                <a:effectLst>
                  <a:outerShdw blurRad="38100" dist="38100" dir="2700000" algn="tl">
                    <a:srgbClr val="C0C0C0"/>
                  </a:outerShdw>
                </a:effectLst>
              </a:rPr>
              <a:t>TAXATION</a:t>
            </a:r>
            <a:endParaRPr lang="en-GB" sz="2800" dirty="0">
              <a:solidFill>
                <a:schemeClr val="tx1"/>
              </a:solidFill>
              <a:effectLst>
                <a:outerShdw blurRad="38100" dist="38100" dir="2700000" algn="tl">
                  <a:srgbClr val="C0C0C0"/>
                </a:outerShdw>
              </a:effectLst>
            </a:endParaRPr>
          </a:p>
        </p:txBody>
      </p:sp>
      <p:sp>
        <p:nvSpPr>
          <p:cNvPr id="33796" name="Rectangle 3"/>
          <p:cNvSpPr>
            <a:spLocks noGrp="1" noChangeArrowheads="1"/>
          </p:cNvSpPr>
          <p:nvPr>
            <p:ph type="body" idx="1"/>
          </p:nvPr>
        </p:nvSpPr>
        <p:spPr>
          <a:xfrm>
            <a:off x="457200" y="1052513"/>
            <a:ext cx="8147050" cy="5073650"/>
          </a:xfrm>
        </p:spPr>
        <p:txBody>
          <a:bodyPr/>
          <a:lstStyle/>
          <a:p>
            <a:r>
              <a:rPr lang="en-GB" sz="2800" b="1" smtClean="0"/>
              <a:t>Income Tax</a:t>
            </a:r>
          </a:p>
          <a:p>
            <a:pPr lvl="1"/>
            <a:r>
              <a:rPr lang="en-GB" sz="2400" b="1" smtClean="0"/>
              <a:t>Corporate Income Tax (IRAE)</a:t>
            </a:r>
          </a:p>
          <a:p>
            <a:pPr lvl="1"/>
            <a:r>
              <a:rPr lang="en-GB" sz="2400" b="1" smtClean="0"/>
              <a:t>Income Tax on Non Residents (IRNR)</a:t>
            </a:r>
          </a:p>
          <a:p>
            <a:r>
              <a:rPr lang="en-GB" sz="2800" b="1" smtClean="0"/>
              <a:t>Tax on Net Worth (IPAT)</a:t>
            </a:r>
          </a:p>
          <a:p>
            <a:r>
              <a:rPr lang="en-GB" sz="2800" b="1" smtClean="0"/>
              <a:t>Consumption Taxes</a:t>
            </a:r>
          </a:p>
          <a:p>
            <a:pPr lvl="1"/>
            <a:r>
              <a:rPr lang="en-GB" sz="2400" b="1" smtClean="0"/>
              <a:t>Value Added Tax (IVA)</a:t>
            </a:r>
          </a:p>
          <a:p>
            <a:pPr lvl="1"/>
            <a:r>
              <a:rPr lang="en-GB" sz="2400" b="1" smtClean="0"/>
              <a:t>Specific Consumption Tax (IMESI)</a:t>
            </a:r>
          </a:p>
          <a:p>
            <a:r>
              <a:rPr lang="en-GB" sz="2800" b="1" smtClean="0"/>
              <a:t>Custom Taxes</a:t>
            </a:r>
          </a:p>
          <a:p>
            <a:r>
              <a:rPr lang="en-GB" sz="2800" b="1" smtClean="0"/>
              <a:t>Social Security Contributions (CESS)</a:t>
            </a:r>
          </a:p>
        </p:txBody>
      </p:sp>
      <p:grpSp>
        <p:nvGrpSpPr>
          <p:cNvPr id="71684" name="Group 4"/>
          <p:cNvGrpSpPr>
            <a:grpSpLocks/>
          </p:cNvGrpSpPr>
          <p:nvPr/>
        </p:nvGrpSpPr>
        <p:grpSpPr bwMode="auto">
          <a:xfrm>
            <a:off x="468313" y="2420938"/>
            <a:ext cx="7607300" cy="2447925"/>
            <a:chOff x="295" y="1879"/>
            <a:chExt cx="4792" cy="1497"/>
          </a:xfrm>
        </p:grpSpPr>
        <p:sp>
          <p:nvSpPr>
            <p:cNvPr id="33802" name="Rectangle 5"/>
            <p:cNvSpPr>
              <a:spLocks noChangeArrowheads="1"/>
            </p:cNvSpPr>
            <p:nvPr/>
          </p:nvSpPr>
          <p:spPr bwMode="auto">
            <a:xfrm>
              <a:off x="295" y="1888"/>
              <a:ext cx="4218" cy="148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a:p>
          </p:txBody>
        </p:sp>
        <p:sp>
          <p:nvSpPr>
            <p:cNvPr id="33803" name="Text Box 6"/>
            <p:cNvSpPr txBox="1">
              <a:spLocks noChangeArrowheads="1"/>
            </p:cNvSpPr>
            <p:nvPr/>
          </p:nvSpPr>
          <p:spPr bwMode="auto">
            <a:xfrm rot="-5400000">
              <a:off x="4052" y="2342"/>
              <a:ext cx="1497" cy="572"/>
            </a:xfrm>
            <a:prstGeom prst="rect">
              <a:avLst/>
            </a:prstGeom>
            <a:solidFill>
              <a:schemeClr val="accent2"/>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s-UY" sz="2400" b="1">
                  <a:solidFill>
                    <a:schemeClr val="bg1"/>
                  </a:solidFill>
                  <a:cs typeface="Times New Roman" pitchFamily="18" charset="0"/>
                </a:rPr>
                <a:t>EXEMPTED</a:t>
              </a:r>
            </a:p>
            <a:p>
              <a:pPr>
                <a:spcBef>
                  <a:spcPct val="50000"/>
                </a:spcBef>
              </a:pPr>
              <a:r>
                <a:rPr lang="es-UY">
                  <a:solidFill>
                    <a:schemeClr val="bg1"/>
                  </a:solidFill>
                  <a:cs typeface="Times New Roman" pitchFamily="18" charset="0"/>
                </a:rPr>
                <a:t>(Hydrocarbons Law)</a:t>
              </a:r>
              <a:endParaRPr lang="es-ES">
                <a:solidFill>
                  <a:schemeClr val="bg1"/>
                </a:solidFill>
                <a:cs typeface="Times New Roman" pitchFamily="18" charset="0"/>
              </a:endParaRPr>
            </a:p>
          </p:txBody>
        </p:sp>
      </p:grpSp>
      <p:grpSp>
        <p:nvGrpSpPr>
          <p:cNvPr id="71687" name="Group 7"/>
          <p:cNvGrpSpPr>
            <a:grpSpLocks/>
          </p:cNvGrpSpPr>
          <p:nvPr/>
        </p:nvGrpSpPr>
        <p:grpSpPr bwMode="auto">
          <a:xfrm>
            <a:off x="468313" y="1052513"/>
            <a:ext cx="7464425" cy="1389062"/>
            <a:chOff x="295" y="1013"/>
            <a:chExt cx="4702" cy="875"/>
          </a:xfrm>
        </p:grpSpPr>
        <p:sp>
          <p:nvSpPr>
            <p:cNvPr id="33800" name="Rectangle 8"/>
            <p:cNvSpPr>
              <a:spLocks noChangeArrowheads="1"/>
            </p:cNvSpPr>
            <p:nvPr/>
          </p:nvSpPr>
          <p:spPr bwMode="auto">
            <a:xfrm>
              <a:off x="295" y="1017"/>
              <a:ext cx="4218" cy="871"/>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a:p>
          </p:txBody>
        </p:sp>
        <p:sp>
          <p:nvSpPr>
            <p:cNvPr id="33801" name="Text Box 9"/>
            <p:cNvSpPr txBox="1">
              <a:spLocks noChangeArrowheads="1"/>
            </p:cNvSpPr>
            <p:nvPr/>
          </p:nvSpPr>
          <p:spPr bwMode="auto">
            <a:xfrm rot="-5400000">
              <a:off x="4323" y="1203"/>
              <a:ext cx="863" cy="484"/>
            </a:xfrm>
            <a:prstGeom prst="rect">
              <a:avLst/>
            </a:prstGeom>
            <a:solidFill>
              <a:schemeClr val="accent2"/>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s-UY" sz="1400" b="1">
                  <a:solidFill>
                    <a:schemeClr val="bg1"/>
                  </a:solidFill>
                  <a:cs typeface="Times New Roman" pitchFamily="18" charset="0"/>
                </a:rPr>
                <a:t>INVESTMENT PROMOTION REGIME</a:t>
              </a:r>
              <a:endParaRPr lang="es-ES" sz="1400">
                <a:solidFill>
                  <a:schemeClr val="bg1"/>
                </a:solidFill>
                <a:cs typeface="Times New Roman" pitchFamily="18" charset="0"/>
              </a:endParaRPr>
            </a:p>
          </p:txBody>
        </p:sp>
      </p:grpSp>
      <p:sp>
        <p:nvSpPr>
          <p:cNvPr id="71690" name="Text Box 10"/>
          <p:cNvSpPr txBox="1">
            <a:spLocks noChangeArrowheads="1"/>
          </p:cNvSpPr>
          <p:nvPr/>
        </p:nvSpPr>
        <p:spPr bwMode="auto">
          <a:xfrm>
            <a:off x="468313" y="5445125"/>
            <a:ext cx="7607300" cy="457200"/>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spcBef>
                <a:spcPct val="50000"/>
              </a:spcBef>
            </a:pPr>
            <a:r>
              <a:rPr lang="en-US" sz="2400" b="1">
                <a:solidFill>
                  <a:schemeClr val="bg1"/>
                </a:solidFill>
                <a:latin typeface="Arial Narrow" pitchFamily="34" charset="0"/>
                <a:cs typeface="Times New Roman" pitchFamily="18" charset="0"/>
              </a:rPr>
              <a:t>Exemption from IRAE: Law 16.906 and Decree 455/2007.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ppt_x"/>
                                          </p:val>
                                        </p:tav>
                                        <p:tav tm="100000">
                                          <p:val>
                                            <p:strVal val="#ppt_x"/>
                                          </p:val>
                                        </p:tav>
                                      </p:tavLst>
                                    </p:anim>
                                    <p:anim calcmode="lin" valueType="num">
                                      <p:cBhvr additive="base">
                                        <p:cTn id="8" dur="500" fill="hold"/>
                                        <p:tgtEl>
                                          <p:spTgt spid="716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71687"/>
                                        </p:tgtEl>
                                        <p:attrNameLst>
                                          <p:attrName>style.visibility</p:attrName>
                                        </p:attrNameLst>
                                      </p:cBhvr>
                                      <p:to>
                                        <p:strVal val="visible"/>
                                      </p:to>
                                    </p:set>
                                    <p:anim calcmode="lin" valueType="num">
                                      <p:cBhvr additive="base">
                                        <p:cTn id="13" dur="500" fill="hold"/>
                                        <p:tgtEl>
                                          <p:spTgt spid="71687"/>
                                        </p:tgtEl>
                                        <p:attrNameLst>
                                          <p:attrName>ppt_x</p:attrName>
                                        </p:attrNameLst>
                                      </p:cBhvr>
                                      <p:tavLst>
                                        <p:tav tm="0">
                                          <p:val>
                                            <p:strVal val="#ppt_x"/>
                                          </p:val>
                                        </p:tav>
                                        <p:tav tm="100000">
                                          <p:val>
                                            <p:strVal val="#ppt_x"/>
                                          </p:val>
                                        </p:tav>
                                      </p:tavLst>
                                    </p:anim>
                                    <p:anim calcmode="lin" valueType="num">
                                      <p:cBhvr additive="base">
                                        <p:cTn id="14" dur="500" fill="hold"/>
                                        <p:tgtEl>
                                          <p:spTgt spid="7168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1690"/>
                                        </p:tgtEl>
                                        <p:attrNameLst>
                                          <p:attrName>style.visibility</p:attrName>
                                        </p:attrNameLst>
                                      </p:cBhvr>
                                      <p:to>
                                        <p:strVal val="visible"/>
                                      </p:to>
                                    </p:set>
                                    <p:anim calcmode="lin" valueType="num">
                                      <p:cBhvr additive="base">
                                        <p:cTn id="19" dur="500" fill="hold"/>
                                        <p:tgtEl>
                                          <p:spTgt spid="71690"/>
                                        </p:tgtEl>
                                        <p:attrNameLst>
                                          <p:attrName>ppt_x</p:attrName>
                                        </p:attrNameLst>
                                      </p:cBhvr>
                                      <p:tavLst>
                                        <p:tav tm="0">
                                          <p:val>
                                            <p:strVal val="#ppt_x"/>
                                          </p:val>
                                        </p:tav>
                                        <p:tav tm="100000">
                                          <p:val>
                                            <p:strVal val="#ppt_x"/>
                                          </p:val>
                                        </p:tav>
                                      </p:tavLst>
                                    </p:anim>
                                    <p:anim calcmode="lin" valueType="num">
                                      <p:cBhvr additive="base">
                                        <p:cTn id="20" dur="500" fill="hold"/>
                                        <p:tgtEl>
                                          <p:spTgt spid="71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98" name="Rectangle 30"/>
          <p:cNvSpPr>
            <a:spLocks noChangeArrowheads="1"/>
          </p:cNvSpPr>
          <p:nvPr/>
        </p:nvSpPr>
        <p:spPr bwMode="auto">
          <a:xfrm>
            <a:off x="7956550" y="6381750"/>
            <a:ext cx="1187450" cy="476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pic>
        <p:nvPicPr>
          <p:cNvPr id="288783" name="Picture 15" descr="Structural offsh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 y="1025525"/>
            <a:ext cx="6553200" cy="5816600"/>
          </a:xfrm>
          <a:prstGeom prst="rect">
            <a:avLst/>
          </a:prstGeom>
          <a:noFill/>
          <a:extLst>
            <a:ext uri="{909E8E84-426E-40DD-AFC4-6F175D3DCCD1}">
              <a14:hiddenFill xmlns:a14="http://schemas.microsoft.com/office/drawing/2010/main">
                <a:solidFill>
                  <a:srgbClr val="FFFFFF"/>
                </a:solidFill>
              </a14:hiddenFill>
            </a:ext>
          </a:extLst>
        </p:spPr>
      </p:pic>
      <p:grpSp>
        <p:nvGrpSpPr>
          <p:cNvPr id="288788" name="Group 20"/>
          <p:cNvGrpSpPr>
            <a:grpSpLocks/>
          </p:cNvGrpSpPr>
          <p:nvPr/>
        </p:nvGrpSpPr>
        <p:grpSpPr bwMode="auto">
          <a:xfrm>
            <a:off x="6227763" y="2565400"/>
            <a:ext cx="2663825" cy="1989138"/>
            <a:chOff x="3969" y="300"/>
            <a:chExt cx="1678" cy="1253"/>
          </a:xfrm>
        </p:grpSpPr>
        <p:pic>
          <p:nvPicPr>
            <p:cNvPr id="288778" name="Picture 10" descr="Late Jurassic_150Ma"/>
            <p:cNvPicPr>
              <a:picLocks noChangeAspect="1" noChangeArrowheads="1"/>
            </p:cNvPicPr>
            <p:nvPr/>
          </p:nvPicPr>
          <p:blipFill>
            <a:blip r:embed="rId4" cstate="print">
              <a:extLst>
                <a:ext uri="{28A0092B-C50C-407E-A947-70E740481C1C}">
                  <a14:useLocalDpi xmlns:a14="http://schemas.microsoft.com/office/drawing/2010/main" val="0"/>
                </a:ext>
              </a:extLst>
            </a:blip>
            <a:srcRect l="28816" t="25676" r="26112"/>
            <a:stretch>
              <a:fillRect/>
            </a:stretch>
          </p:blipFill>
          <p:spPr bwMode="auto">
            <a:xfrm>
              <a:off x="4286" y="618"/>
              <a:ext cx="1134" cy="935"/>
            </a:xfrm>
            <a:prstGeom prst="rect">
              <a:avLst/>
            </a:prstGeom>
            <a:noFill/>
            <a:extLst>
              <a:ext uri="{909E8E84-426E-40DD-AFC4-6F175D3DCCD1}">
                <a14:hiddenFill xmlns:a14="http://schemas.microsoft.com/office/drawing/2010/main">
                  <a:solidFill>
                    <a:srgbClr val="FFFFFF"/>
                  </a:solidFill>
                </a14:hiddenFill>
              </a:ext>
            </a:extLst>
          </p:spPr>
        </p:pic>
        <p:sp>
          <p:nvSpPr>
            <p:cNvPr id="288780" name="Text Box 12"/>
            <p:cNvSpPr txBox="1">
              <a:spLocks noChangeArrowheads="1"/>
            </p:cNvSpPr>
            <p:nvPr/>
          </p:nvSpPr>
          <p:spPr bwMode="auto">
            <a:xfrm>
              <a:off x="3969" y="300"/>
              <a:ext cx="167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    Late Jurassic (150 Ma)</a:t>
              </a:r>
            </a:p>
          </p:txBody>
        </p:sp>
        <p:sp>
          <p:nvSpPr>
            <p:cNvPr id="288786" name="Line 18"/>
            <p:cNvSpPr>
              <a:spLocks noChangeShapeType="1"/>
            </p:cNvSpPr>
            <p:nvPr/>
          </p:nvSpPr>
          <p:spPr bwMode="auto">
            <a:xfrm flipH="1">
              <a:off x="4649" y="1207"/>
              <a:ext cx="45" cy="1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288787" name="Line 19"/>
            <p:cNvSpPr>
              <a:spLocks noChangeShapeType="1"/>
            </p:cNvSpPr>
            <p:nvPr/>
          </p:nvSpPr>
          <p:spPr bwMode="auto">
            <a:xfrm flipV="1">
              <a:off x="4712" y="1026"/>
              <a:ext cx="46" cy="1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sp>
        <p:nvSpPr>
          <p:cNvPr id="288784" name="Text Box 16"/>
          <p:cNvSpPr txBox="1">
            <a:spLocks noChangeArrowheads="1"/>
          </p:cNvSpPr>
          <p:nvPr/>
        </p:nvSpPr>
        <p:spPr bwMode="auto">
          <a:xfrm>
            <a:off x="6300788" y="4724400"/>
            <a:ext cx="2843212"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Early Cretaceous (120 Ma)</a:t>
            </a:r>
          </a:p>
        </p:txBody>
      </p:sp>
      <p:pic>
        <p:nvPicPr>
          <p:cNvPr id="288785" name="Picture 17" descr="Early Cretaceous_120Ma"/>
          <p:cNvPicPr>
            <a:picLocks noChangeAspect="1" noChangeArrowheads="1"/>
          </p:cNvPicPr>
          <p:nvPr/>
        </p:nvPicPr>
        <p:blipFill>
          <a:blip r:embed="rId5" cstate="print">
            <a:extLst>
              <a:ext uri="{28A0092B-C50C-407E-A947-70E740481C1C}">
                <a14:useLocalDpi xmlns:a14="http://schemas.microsoft.com/office/drawing/2010/main" val="0"/>
              </a:ext>
            </a:extLst>
          </a:blip>
          <a:srcRect l="27341" t="21037" r="28545" b="5507"/>
          <a:stretch>
            <a:fillRect/>
          </a:stretch>
        </p:blipFill>
        <p:spPr bwMode="auto">
          <a:xfrm>
            <a:off x="6804025" y="5229225"/>
            <a:ext cx="1728788" cy="1439863"/>
          </a:xfrm>
          <a:prstGeom prst="rect">
            <a:avLst/>
          </a:prstGeom>
          <a:noFill/>
          <a:extLst>
            <a:ext uri="{909E8E84-426E-40DD-AFC4-6F175D3DCCD1}">
              <a14:hiddenFill xmlns:a14="http://schemas.microsoft.com/office/drawing/2010/main">
                <a:solidFill>
                  <a:srgbClr val="FFFFFF"/>
                </a:solidFill>
              </a14:hiddenFill>
            </a:ext>
          </a:extLst>
        </p:spPr>
      </p:pic>
      <p:sp>
        <p:nvSpPr>
          <p:cNvPr id="288790" name="Line 22"/>
          <p:cNvSpPr>
            <a:spLocks noChangeShapeType="1"/>
          </p:cNvSpPr>
          <p:nvPr/>
        </p:nvSpPr>
        <p:spPr bwMode="auto">
          <a:xfrm flipH="1" flipV="1">
            <a:off x="7239000" y="6146800"/>
            <a:ext cx="254000" cy="19050"/>
          </a:xfrm>
          <a:prstGeom prst="line">
            <a:avLst/>
          </a:prstGeom>
          <a:noFill/>
          <a:ln w="952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288791" name="Line 23"/>
          <p:cNvSpPr>
            <a:spLocks noChangeShapeType="1"/>
          </p:cNvSpPr>
          <p:nvPr/>
        </p:nvSpPr>
        <p:spPr bwMode="auto">
          <a:xfrm>
            <a:off x="7569200" y="6165850"/>
            <a:ext cx="244475" cy="31750"/>
          </a:xfrm>
          <a:prstGeom prst="line">
            <a:avLst/>
          </a:prstGeom>
          <a:noFill/>
          <a:ln w="952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288793" name="Text Box 25"/>
          <p:cNvSpPr txBox="1">
            <a:spLocks noChangeArrowheads="1"/>
          </p:cNvSpPr>
          <p:nvPr/>
        </p:nvSpPr>
        <p:spPr bwMode="auto">
          <a:xfrm>
            <a:off x="6732588" y="692150"/>
            <a:ext cx="2305050" cy="1466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Two main depocenter trends:</a:t>
            </a:r>
          </a:p>
          <a:p>
            <a:pPr algn="l">
              <a:spcBef>
                <a:spcPct val="50000"/>
              </a:spcBef>
              <a:buFontTx/>
              <a:buChar char="•"/>
            </a:pPr>
            <a:r>
              <a:rPr lang="es-ES" smtClean="0">
                <a:solidFill>
                  <a:srgbClr val="000000"/>
                </a:solidFill>
                <a:latin typeface="Times New Roman" pitchFamily="18" charset="0"/>
              </a:rPr>
              <a:t> NW-SE</a:t>
            </a:r>
          </a:p>
          <a:p>
            <a:pPr algn="l">
              <a:spcBef>
                <a:spcPct val="50000"/>
              </a:spcBef>
              <a:buFontTx/>
              <a:buChar char="•"/>
            </a:pPr>
            <a:r>
              <a:rPr lang="es-ES" smtClean="0">
                <a:solidFill>
                  <a:srgbClr val="000000"/>
                </a:solidFill>
                <a:latin typeface="Times New Roman" pitchFamily="18" charset="0"/>
              </a:rPr>
              <a:t> NE-SW</a:t>
            </a:r>
          </a:p>
        </p:txBody>
      </p:sp>
      <p:sp>
        <p:nvSpPr>
          <p:cNvPr id="288794" name="Text Box 26"/>
          <p:cNvSpPr txBox="1">
            <a:spLocks noChangeArrowheads="1"/>
          </p:cNvSpPr>
          <p:nvPr/>
        </p:nvSpPr>
        <p:spPr bwMode="auto">
          <a:xfrm>
            <a:off x="3635375" y="6308725"/>
            <a:ext cx="218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b="1" smtClean="0">
                <a:solidFill>
                  <a:srgbClr val="000000"/>
                </a:solidFill>
                <a:latin typeface="Times New Roman" pitchFamily="18" charset="0"/>
              </a:rPr>
              <a:t>Base Rift TWT Map</a:t>
            </a:r>
          </a:p>
        </p:txBody>
      </p:sp>
      <p:sp>
        <p:nvSpPr>
          <p:cNvPr id="288795" name="Rectangle 27"/>
          <p:cNvSpPr>
            <a:spLocks noChangeArrowheads="1"/>
          </p:cNvSpPr>
          <p:nvPr/>
        </p:nvSpPr>
        <p:spPr bwMode="auto">
          <a:xfrm>
            <a:off x="34925" y="260350"/>
            <a:ext cx="604996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b="1" smtClean="0">
                <a:solidFill>
                  <a:srgbClr val="000000"/>
                </a:solidFill>
                <a:effectLst>
                  <a:outerShdw blurRad="38100" dist="38100" dir="2700000" algn="tl">
                    <a:srgbClr val="C0C0C0"/>
                  </a:outerShdw>
                </a:effectLst>
                <a:latin typeface="Times New Roman" pitchFamily="18" charset="0"/>
              </a:rPr>
              <a:t>STRUCTURAL FRAMEWORK </a:t>
            </a:r>
            <a:br>
              <a:rPr lang="en-US" sz="2800" b="1" smtClean="0">
                <a:solidFill>
                  <a:srgbClr val="000000"/>
                </a:solidFill>
                <a:effectLst>
                  <a:outerShdw blurRad="38100" dist="38100" dir="2700000" algn="tl">
                    <a:srgbClr val="C0C0C0"/>
                  </a:outerShdw>
                </a:effectLst>
                <a:latin typeface="Times New Roman" pitchFamily="18" charset="0"/>
              </a:rPr>
            </a:br>
            <a:endParaRPr lang="en-US" sz="2800" b="1" smtClean="0">
              <a:solidFill>
                <a:srgbClr val="000000"/>
              </a:solidFill>
              <a:effectLst>
                <a:outerShdw blurRad="38100" dist="38100" dir="2700000" algn="tl">
                  <a:srgbClr val="C0C0C0"/>
                </a:outerShdw>
              </a:effectLst>
              <a:latin typeface="Times New Roman" pitchFamily="18" charset="0"/>
            </a:endParaRPr>
          </a:p>
        </p:txBody>
      </p:sp>
      <p:sp>
        <p:nvSpPr>
          <p:cNvPr id="288796" name="Text Box 28"/>
          <p:cNvSpPr txBox="1">
            <a:spLocks noChangeArrowheads="1"/>
          </p:cNvSpPr>
          <p:nvPr/>
        </p:nvSpPr>
        <p:spPr bwMode="auto">
          <a:xfrm rot="1246751">
            <a:off x="755650" y="4941888"/>
            <a:ext cx="2139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b="1" smtClean="0">
                <a:solidFill>
                  <a:srgbClr val="000000"/>
                </a:solidFill>
                <a:latin typeface="Times New Roman" pitchFamily="18" charset="0"/>
              </a:rPr>
              <a:t>PUNTA DEL ESTE</a:t>
            </a:r>
          </a:p>
          <a:p>
            <a:r>
              <a:rPr lang="es-ES" b="1" smtClean="0">
                <a:solidFill>
                  <a:srgbClr val="000000"/>
                </a:solidFill>
                <a:latin typeface="Times New Roman" pitchFamily="18" charset="0"/>
              </a:rPr>
              <a:t>BASIN</a:t>
            </a:r>
          </a:p>
        </p:txBody>
      </p:sp>
      <p:sp>
        <p:nvSpPr>
          <p:cNvPr id="288797" name="Text Box 29"/>
          <p:cNvSpPr txBox="1">
            <a:spLocks noChangeArrowheads="1"/>
          </p:cNvSpPr>
          <p:nvPr/>
        </p:nvSpPr>
        <p:spPr bwMode="auto">
          <a:xfrm rot="-3673941">
            <a:off x="3967957" y="2736056"/>
            <a:ext cx="200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b="1" smtClean="0">
                <a:solidFill>
                  <a:srgbClr val="000000"/>
                </a:solidFill>
                <a:latin typeface="Times New Roman" pitchFamily="18" charset="0"/>
              </a:rPr>
              <a:t>PELOTAS BASIN</a:t>
            </a:r>
          </a:p>
        </p:txBody>
      </p:sp>
      <p:sp>
        <p:nvSpPr>
          <p:cNvPr id="288800" name="Text Box 32"/>
          <p:cNvSpPr txBox="1">
            <a:spLocks noChangeArrowheads="1"/>
          </p:cNvSpPr>
          <p:nvPr/>
        </p:nvSpPr>
        <p:spPr bwMode="auto">
          <a:xfrm>
            <a:off x="7596188" y="6610350"/>
            <a:ext cx="7953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s-ES" sz="1200" smtClean="0">
                <a:solidFill>
                  <a:srgbClr val="000000"/>
                </a:solidFill>
                <a:latin typeface="Times New Roman" pitchFamily="18" charset="0"/>
              </a:rPr>
              <a:t>R. Blakey</a:t>
            </a:r>
          </a:p>
        </p:txBody>
      </p:sp>
    </p:spTree>
    <p:extLst>
      <p:ext uri="{BB962C8B-B14F-4D97-AF65-F5344CB8AC3E}">
        <p14:creationId xmlns:p14="http://schemas.microsoft.com/office/powerpoint/2010/main" val="2805314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GB"/>
              <a:t>Concluding remarks</a:t>
            </a:r>
          </a:p>
        </p:txBody>
      </p:sp>
      <p:sp>
        <p:nvSpPr>
          <p:cNvPr id="94211" name="Rectangle 3"/>
          <p:cNvSpPr>
            <a:spLocks noGrp="1" noChangeArrowheads="1"/>
          </p:cNvSpPr>
          <p:nvPr>
            <p:ph type="body" idx="1"/>
          </p:nvPr>
        </p:nvSpPr>
        <p:spPr/>
        <p:txBody>
          <a:bodyPr/>
          <a:lstStyle/>
          <a:p>
            <a:pPr>
              <a:lnSpc>
                <a:spcPct val="80000"/>
              </a:lnSpc>
              <a:buFontTx/>
              <a:buNone/>
            </a:pPr>
            <a:r>
              <a:rPr lang="en-GB" sz="2800"/>
              <a:t>Uruguay can offer:</a:t>
            </a:r>
          </a:p>
          <a:p>
            <a:pPr>
              <a:lnSpc>
                <a:spcPct val="80000"/>
              </a:lnSpc>
            </a:pPr>
            <a:r>
              <a:rPr lang="en-GB" sz="2800"/>
              <a:t>A strong political, economic and social stability. The Energy Strategy is agreed by all political parties. There is an optimal business environment for investments, marked by history of certainties, seriousness and security.</a:t>
            </a:r>
          </a:p>
          <a:p>
            <a:pPr>
              <a:lnSpc>
                <a:spcPct val="80000"/>
              </a:lnSpc>
            </a:pPr>
            <a:endParaRPr lang="en-GB" sz="2800"/>
          </a:p>
          <a:p>
            <a:pPr>
              <a:lnSpc>
                <a:spcPct val="80000"/>
              </a:lnSpc>
            </a:pPr>
            <a:r>
              <a:rPr lang="en-GB" sz="2800"/>
              <a:t>An interesting, unexplored and intriguing geology, with many analogies and correlations with exploratory and geological features of producing basins of the Atlantic margin, showing promising alternatives.</a:t>
            </a:r>
          </a:p>
          <a:p>
            <a:pPr>
              <a:lnSpc>
                <a:spcPct val="80000"/>
              </a:lnSpc>
              <a:buFontTx/>
              <a:buNone/>
            </a:pPr>
            <a:endParaRPr lang="en-GB" sz="2800"/>
          </a:p>
          <a:p>
            <a:pPr>
              <a:lnSpc>
                <a:spcPct val="80000"/>
              </a:lnSpc>
            </a:pPr>
            <a:r>
              <a:rPr lang="en-GB" sz="2800"/>
              <a:t>Sound and fair bidding round terms and contract model.</a:t>
            </a:r>
          </a:p>
        </p:txBody>
      </p:sp>
    </p:spTree>
    <p:extLst>
      <p:ext uri="{BB962C8B-B14F-4D97-AF65-F5344CB8AC3E}">
        <p14:creationId xmlns:p14="http://schemas.microsoft.com/office/powerpoint/2010/main" val="301598435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153988"/>
            <a:ext cx="432911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2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8363" y="153988"/>
            <a:ext cx="4237037"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38" y="3573463"/>
            <a:ext cx="422433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4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0563" y="3429000"/>
            <a:ext cx="4419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2" name="Text Box 6"/>
          <p:cNvSpPr txBox="1">
            <a:spLocks noChangeArrowheads="1"/>
          </p:cNvSpPr>
          <p:nvPr/>
        </p:nvSpPr>
        <p:spPr bwMode="auto">
          <a:xfrm>
            <a:off x="250825" y="1557338"/>
            <a:ext cx="295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600" b="1" smtClean="0">
                <a:solidFill>
                  <a:srgbClr val="000000"/>
                </a:solidFill>
                <a:latin typeface="Times New Roman" pitchFamily="18" charset="0"/>
              </a:rPr>
              <a:t>CORRELATION WELL TOPS</a:t>
            </a:r>
          </a:p>
        </p:txBody>
      </p:sp>
      <p:sp>
        <p:nvSpPr>
          <p:cNvPr id="280583" name="Rectangle 7"/>
          <p:cNvSpPr>
            <a:spLocks noChangeArrowheads="1"/>
          </p:cNvSpPr>
          <p:nvPr/>
        </p:nvSpPr>
        <p:spPr bwMode="auto">
          <a:xfrm>
            <a:off x="34925" y="-147638"/>
            <a:ext cx="9145588" cy="72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b="1" smtClean="0">
                <a:solidFill>
                  <a:srgbClr val="000000"/>
                </a:solidFill>
                <a:effectLst>
                  <a:outerShdw blurRad="38100" dist="38100" dir="2700000" algn="tl">
                    <a:srgbClr val="C0C0C0"/>
                  </a:outerShdw>
                </a:effectLst>
                <a:latin typeface="Times New Roman" pitchFamily="18" charset="0"/>
              </a:rPr>
              <a:t>STRATIGRAPHIC FRAMEWORK </a:t>
            </a:r>
          </a:p>
        </p:txBody>
      </p:sp>
      <p:grpSp>
        <p:nvGrpSpPr>
          <p:cNvPr id="280595" name="Group 19"/>
          <p:cNvGrpSpPr>
            <a:grpSpLocks/>
          </p:cNvGrpSpPr>
          <p:nvPr/>
        </p:nvGrpSpPr>
        <p:grpSpPr bwMode="auto">
          <a:xfrm>
            <a:off x="179388" y="2492375"/>
            <a:ext cx="2879725" cy="2867025"/>
            <a:chOff x="113" y="1570"/>
            <a:chExt cx="1814" cy="1806"/>
          </a:xfrm>
        </p:grpSpPr>
        <p:pic>
          <p:nvPicPr>
            <p:cNvPr id="280584" name="Picture 8" descr="Mapa Sismica NO Propiedad de An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 y="1570"/>
              <a:ext cx="1814" cy="1283"/>
            </a:xfrm>
            <a:prstGeom prst="rect">
              <a:avLst/>
            </a:prstGeom>
            <a:noFill/>
            <a:extLst>
              <a:ext uri="{909E8E84-426E-40DD-AFC4-6F175D3DCCD1}">
                <a14:hiddenFill xmlns:a14="http://schemas.microsoft.com/office/drawing/2010/main">
                  <a:solidFill>
                    <a:srgbClr val="FFFFFF"/>
                  </a:solidFill>
                </a14:hiddenFill>
              </a:ext>
            </a:extLst>
          </p:spPr>
        </p:pic>
        <p:sp>
          <p:nvSpPr>
            <p:cNvPr id="280585" name="Oval 9"/>
            <p:cNvSpPr>
              <a:spLocks noChangeArrowheads="1"/>
            </p:cNvSpPr>
            <p:nvPr/>
          </p:nvSpPr>
          <p:spPr bwMode="auto">
            <a:xfrm>
              <a:off x="684" y="2293"/>
              <a:ext cx="46" cy="4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586" name="Oval 10"/>
            <p:cNvSpPr>
              <a:spLocks noChangeArrowheads="1"/>
            </p:cNvSpPr>
            <p:nvPr/>
          </p:nvSpPr>
          <p:spPr bwMode="auto">
            <a:xfrm>
              <a:off x="766" y="2323"/>
              <a:ext cx="46" cy="4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591" name="Oval 15"/>
            <p:cNvSpPr>
              <a:spLocks noChangeArrowheads="1"/>
            </p:cNvSpPr>
            <p:nvPr/>
          </p:nvSpPr>
          <p:spPr bwMode="auto">
            <a:xfrm>
              <a:off x="303" y="3037"/>
              <a:ext cx="46" cy="4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592" name="Oval 16"/>
            <p:cNvSpPr>
              <a:spLocks noChangeArrowheads="1"/>
            </p:cNvSpPr>
            <p:nvPr/>
          </p:nvSpPr>
          <p:spPr bwMode="auto">
            <a:xfrm>
              <a:off x="295" y="3256"/>
              <a:ext cx="46" cy="4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593" name="Text Box 17"/>
            <p:cNvSpPr txBox="1">
              <a:spLocks noChangeArrowheads="1"/>
            </p:cNvSpPr>
            <p:nvPr/>
          </p:nvSpPr>
          <p:spPr bwMode="auto">
            <a:xfrm>
              <a:off x="340" y="2976"/>
              <a:ext cx="39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200" b="1" smtClean="0">
                  <a:solidFill>
                    <a:srgbClr val="000000"/>
                  </a:solidFill>
                  <a:latin typeface="Times New Roman" pitchFamily="18" charset="0"/>
                </a:rPr>
                <a:t>LOBO</a:t>
              </a:r>
            </a:p>
          </p:txBody>
        </p:sp>
        <p:sp>
          <p:nvSpPr>
            <p:cNvPr id="280594" name="Text Box 18"/>
            <p:cNvSpPr txBox="1">
              <a:spLocks noChangeArrowheads="1"/>
            </p:cNvSpPr>
            <p:nvPr/>
          </p:nvSpPr>
          <p:spPr bwMode="auto">
            <a:xfrm>
              <a:off x="322" y="3203"/>
              <a:ext cx="61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200" b="1" smtClean="0">
                  <a:solidFill>
                    <a:srgbClr val="000000"/>
                  </a:solidFill>
                  <a:latin typeface="Times New Roman" pitchFamily="18" charset="0"/>
                </a:rPr>
                <a:t>GAVIOTÍN</a:t>
              </a:r>
            </a:p>
          </p:txBody>
        </p:sp>
      </p:grpSp>
      <p:grpSp>
        <p:nvGrpSpPr>
          <p:cNvPr id="280626" name="Group 50"/>
          <p:cNvGrpSpPr>
            <a:grpSpLocks/>
          </p:cNvGrpSpPr>
          <p:nvPr/>
        </p:nvGrpSpPr>
        <p:grpSpPr bwMode="auto">
          <a:xfrm>
            <a:off x="3724275" y="404813"/>
            <a:ext cx="5419725" cy="6453187"/>
            <a:chOff x="2346" y="255"/>
            <a:chExt cx="3414" cy="4065"/>
          </a:xfrm>
        </p:grpSpPr>
        <p:sp>
          <p:nvSpPr>
            <p:cNvPr id="280597" name="Rectangle 21"/>
            <p:cNvSpPr>
              <a:spLocks noChangeArrowheads="1"/>
            </p:cNvSpPr>
            <p:nvPr/>
          </p:nvSpPr>
          <p:spPr bwMode="auto">
            <a:xfrm>
              <a:off x="3560" y="3748"/>
              <a:ext cx="2200" cy="5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grpSp>
          <p:nvGrpSpPr>
            <p:cNvPr id="280618" name="Group 42"/>
            <p:cNvGrpSpPr>
              <a:grpSpLocks/>
            </p:cNvGrpSpPr>
            <p:nvPr/>
          </p:nvGrpSpPr>
          <p:grpSpPr bwMode="auto">
            <a:xfrm>
              <a:off x="4876" y="663"/>
              <a:ext cx="884" cy="3657"/>
              <a:chOff x="4876" y="663"/>
              <a:chExt cx="884" cy="3657"/>
            </a:xfrm>
          </p:grpSpPr>
          <p:sp>
            <p:nvSpPr>
              <p:cNvPr id="280599" name="AutoShape 23"/>
              <p:cNvSpPr>
                <a:spLocks/>
              </p:cNvSpPr>
              <p:nvPr/>
            </p:nvSpPr>
            <p:spPr bwMode="auto">
              <a:xfrm>
                <a:off x="4876" y="3203"/>
                <a:ext cx="57" cy="907"/>
              </a:xfrm>
              <a:prstGeom prst="rightBrace">
                <a:avLst>
                  <a:gd name="adj1" fmla="val 132602"/>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80600" name="AutoShape 24"/>
              <p:cNvSpPr>
                <a:spLocks/>
              </p:cNvSpPr>
              <p:nvPr/>
            </p:nvSpPr>
            <p:spPr bwMode="auto">
              <a:xfrm>
                <a:off x="4876" y="2931"/>
                <a:ext cx="57" cy="272"/>
              </a:xfrm>
              <a:prstGeom prst="rightBrace">
                <a:avLst>
                  <a:gd name="adj1" fmla="val 39766"/>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80602" name="Text Box 26"/>
              <p:cNvSpPr txBox="1">
                <a:spLocks noChangeArrowheads="1"/>
              </p:cNvSpPr>
              <p:nvPr/>
            </p:nvSpPr>
            <p:spPr bwMode="auto">
              <a:xfrm>
                <a:off x="4967" y="4119"/>
                <a:ext cx="60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400" b="1" smtClean="0">
                    <a:solidFill>
                      <a:srgbClr val="000000"/>
                    </a:solidFill>
                    <a:latin typeface="Times New Roman" pitchFamily="18" charset="0"/>
                  </a:rPr>
                  <a:t>PRERIFT</a:t>
                </a:r>
              </a:p>
            </p:txBody>
          </p:sp>
          <p:sp>
            <p:nvSpPr>
              <p:cNvPr id="280603" name="AutoShape 27"/>
              <p:cNvSpPr>
                <a:spLocks/>
              </p:cNvSpPr>
              <p:nvPr/>
            </p:nvSpPr>
            <p:spPr bwMode="auto">
              <a:xfrm>
                <a:off x="4877" y="4087"/>
                <a:ext cx="84" cy="233"/>
              </a:xfrm>
              <a:prstGeom prst="rightBrace">
                <a:avLst>
                  <a:gd name="adj1" fmla="val 23115"/>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280604" name="Text Box 28"/>
              <p:cNvSpPr txBox="1">
                <a:spLocks noChangeArrowheads="1"/>
              </p:cNvSpPr>
              <p:nvPr/>
            </p:nvSpPr>
            <p:spPr bwMode="auto">
              <a:xfrm>
                <a:off x="4945" y="3566"/>
                <a:ext cx="645"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400" b="1" smtClean="0">
                    <a:solidFill>
                      <a:srgbClr val="000000"/>
                    </a:solidFill>
                    <a:latin typeface="Times New Roman" pitchFamily="18" charset="0"/>
                  </a:rPr>
                  <a:t>SYN-RIFT</a:t>
                </a:r>
              </a:p>
            </p:txBody>
          </p:sp>
          <p:sp>
            <p:nvSpPr>
              <p:cNvPr id="280605" name="Text Box 29"/>
              <p:cNvSpPr txBox="1">
                <a:spLocks noChangeArrowheads="1"/>
              </p:cNvSpPr>
              <p:nvPr/>
            </p:nvSpPr>
            <p:spPr bwMode="auto">
              <a:xfrm>
                <a:off x="4933" y="2976"/>
                <a:ext cx="827"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400" b="1" smtClean="0">
                    <a:solidFill>
                      <a:srgbClr val="000000"/>
                    </a:solidFill>
                    <a:latin typeface="Times New Roman" pitchFamily="18" charset="0"/>
                  </a:rPr>
                  <a:t>TRANSITION</a:t>
                </a:r>
              </a:p>
            </p:txBody>
          </p:sp>
          <p:sp>
            <p:nvSpPr>
              <p:cNvPr id="280606" name="Text Box 30"/>
              <p:cNvSpPr txBox="1">
                <a:spLocks noChangeArrowheads="1"/>
              </p:cNvSpPr>
              <p:nvPr/>
            </p:nvSpPr>
            <p:spPr bwMode="auto">
              <a:xfrm>
                <a:off x="4967" y="1696"/>
                <a:ext cx="465"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400" b="1" smtClean="0">
                    <a:solidFill>
                      <a:srgbClr val="000000"/>
                    </a:solidFill>
                    <a:latin typeface="Times New Roman" pitchFamily="18" charset="0"/>
                  </a:rPr>
                  <a:t>DRIFT</a:t>
                </a:r>
              </a:p>
            </p:txBody>
          </p:sp>
          <p:sp>
            <p:nvSpPr>
              <p:cNvPr id="280609" name="AutoShape 33"/>
              <p:cNvSpPr>
                <a:spLocks/>
              </p:cNvSpPr>
              <p:nvPr/>
            </p:nvSpPr>
            <p:spPr bwMode="auto">
              <a:xfrm>
                <a:off x="4893" y="663"/>
                <a:ext cx="91" cy="2268"/>
              </a:xfrm>
              <a:prstGeom prst="rightBrace">
                <a:avLst>
                  <a:gd name="adj1" fmla="val 207692"/>
                  <a:gd name="adj2"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grpSp>
        <p:pic>
          <p:nvPicPr>
            <p:cNvPr id="280625" name="Picture 49" descr="correlacion de poz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6" y="255"/>
              <a:ext cx="2509" cy="4065"/>
            </a:xfrm>
            <a:prstGeom prst="rect">
              <a:avLst/>
            </a:prstGeom>
            <a:noFill/>
            <a:extLst>
              <a:ext uri="{909E8E84-426E-40DD-AFC4-6F175D3DCCD1}">
                <a14:hiddenFill xmlns:a14="http://schemas.microsoft.com/office/drawing/2010/main">
                  <a:solidFill>
                    <a:srgbClr val="FFFFFF"/>
                  </a:solidFill>
                </a14:hiddenFill>
              </a:ext>
            </a:extLst>
          </p:spPr>
        </p:pic>
        <p:sp>
          <p:nvSpPr>
            <p:cNvPr id="280587" name="Oval 11"/>
            <p:cNvSpPr>
              <a:spLocks noChangeArrowheads="1"/>
            </p:cNvSpPr>
            <p:nvPr/>
          </p:nvSpPr>
          <p:spPr bwMode="auto">
            <a:xfrm>
              <a:off x="2517" y="289"/>
              <a:ext cx="46" cy="4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619" name="Rectangle 43"/>
            <p:cNvSpPr>
              <a:spLocks noChangeArrowheads="1"/>
            </p:cNvSpPr>
            <p:nvPr/>
          </p:nvSpPr>
          <p:spPr bwMode="auto">
            <a:xfrm>
              <a:off x="2639" y="255"/>
              <a:ext cx="544"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s-ES" sz="1400" b="1" smtClean="0">
                  <a:solidFill>
                    <a:srgbClr val="000000"/>
                  </a:solidFill>
                  <a:latin typeface="Times New Roman" pitchFamily="18" charset="0"/>
                </a:rPr>
                <a:t>LOBO</a:t>
              </a:r>
            </a:p>
          </p:txBody>
        </p:sp>
        <p:sp>
          <p:nvSpPr>
            <p:cNvPr id="280588" name="Oval 12"/>
            <p:cNvSpPr>
              <a:spLocks noChangeArrowheads="1"/>
            </p:cNvSpPr>
            <p:nvPr/>
          </p:nvSpPr>
          <p:spPr bwMode="auto">
            <a:xfrm>
              <a:off x="3949" y="300"/>
              <a:ext cx="46" cy="46"/>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FF0000"/>
                </a:solidFill>
                <a:latin typeface="Times New Roman" pitchFamily="18" charset="0"/>
              </a:endParaRPr>
            </a:p>
          </p:txBody>
        </p:sp>
        <p:sp>
          <p:nvSpPr>
            <p:cNvPr id="280621" name="Rectangle 45"/>
            <p:cNvSpPr>
              <a:spLocks noChangeArrowheads="1"/>
            </p:cNvSpPr>
            <p:nvPr/>
          </p:nvSpPr>
          <p:spPr bwMode="auto">
            <a:xfrm>
              <a:off x="4136" y="255"/>
              <a:ext cx="544"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s-ES" sz="1400" b="1" smtClean="0">
                  <a:solidFill>
                    <a:srgbClr val="000000"/>
                  </a:solidFill>
                  <a:latin typeface="Times New Roman" pitchFamily="18" charset="0"/>
                </a:rPr>
                <a:t>GAVIOTIN</a:t>
              </a:r>
            </a:p>
          </p:txBody>
        </p:sp>
      </p:grpSp>
      <p:sp>
        <p:nvSpPr>
          <p:cNvPr id="280627" name="Text Box 51"/>
          <p:cNvSpPr txBox="1">
            <a:spLocks noChangeArrowheads="1"/>
          </p:cNvSpPr>
          <p:nvPr/>
        </p:nvSpPr>
        <p:spPr bwMode="auto">
          <a:xfrm>
            <a:off x="5003800" y="3241675"/>
            <a:ext cx="447675"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1200" b="1" smtClean="0">
                <a:solidFill>
                  <a:srgbClr val="000000"/>
                </a:solidFill>
                <a:latin typeface="Times New Roman" pitchFamily="18" charset="0"/>
              </a:rPr>
              <a:t>K/T</a:t>
            </a:r>
          </a:p>
        </p:txBody>
      </p:sp>
    </p:spTree>
    <p:extLst>
      <p:ext uri="{BB962C8B-B14F-4D97-AF65-F5344CB8AC3E}">
        <p14:creationId xmlns:p14="http://schemas.microsoft.com/office/powerpoint/2010/main" val="3711638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25" name="Group 45"/>
          <p:cNvGrpSpPr>
            <a:grpSpLocks/>
          </p:cNvGrpSpPr>
          <p:nvPr/>
        </p:nvGrpSpPr>
        <p:grpSpPr bwMode="auto">
          <a:xfrm>
            <a:off x="0" y="209550"/>
            <a:ext cx="9144000" cy="6677025"/>
            <a:chOff x="0" y="132"/>
            <a:chExt cx="5760" cy="4206"/>
          </a:xfrm>
        </p:grpSpPr>
        <p:sp>
          <p:nvSpPr>
            <p:cNvPr id="174109" name="Text Box 29"/>
            <p:cNvSpPr txBox="1">
              <a:spLocks noChangeArrowheads="1"/>
            </p:cNvSpPr>
            <p:nvPr/>
          </p:nvSpPr>
          <p:spPr bwMode="auto">
            <a:xfrm>
              <a:off x="467" y="132"/>
              <a:ext cx="486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smtClean="0">
                  <a:solidFill>
                    <a:srgbClr val="000000"/>
                  </a:solidFill>
                  <a:latin typeface="Times New Roman" pitchFamily="18" charset="0"/>
                </a:rPr>
                <a:t>PUNTA DEL ESTE BASIN – STRATIGRAPHIC FRAMEWORK</a:t>
              </a:r>
            </a:p>
          </p:txBody>
        </p:sp>
        <p:grpSp>
          <p:nvGrpSpPr>
            <p:cNvPr id="174121" name="Group 41"/>
            <p:cNvGrpSpPr>
              <a:grpSpLocks/>
            </p:cNvGrpSpPr>
            <p:nvPr/>
          </p:nvGrpSpPr>
          <p:grpSpPr bwMode="auto">
            <a:xfrm>
              <a:off x="0" y="370"/>
              <a:ext cx="5760" cy="3968"/>
              <a:chOff x="0" y="370"/>
              <a:chExt cx="5760" cy="3968"/>
            </a:xfrm>
          </p:grpSpPr>
          <p:sp>
            <p:nvSpPr>
              <p:cNvPr id="174085" name="Rectangle 5"/>
              <p:cNvSpPr>
                <a:spLocks noChangeArrowheads="1"/>
              </p:cNvSpPr>
              <p:nvPr/>
            </p:nvSpPr>
            <p:spPr bwMode="auto">
              <a:xfrm>
                <a:off x="0" y="3748"/>
                <a:ext cx="5760" cy="5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pic>
            <p:nvPicPr>
              <p:cNvPr id="174120" name="Picture 40" descr="07-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 y="370"/>
                <a:ext cx="4715" cy="3961"/>
              </a:xfrm>
              <a:prstGeom prst="rect">
                <a:avLst/>
              </a:prstGeom>
              <a:noFill/>
              <a:extLst>
                <a:ext uri="{909E8E84-426E-40DD-AFC4-6F175D3DCCD1}">
                  <a14:hiddenFill xmlns:a14="http://schemas.microsoft.com/office/drawing/2010/main">
                    <a:solidFill>
                      <a:srgbClr val="FFFFFF"/>
                    </a:solidFill>
                  </a14:hiddenFill>
                </a:ext>
              </a:extLst>
            </p:spPr>
          </p:pic>
          <p:sp>
            <p:nvSpPr>
              <p:cNvPr id="174111" name="Line 31"/>
              <p:cNvSpPr>
                <a:spLocks noChangeShapeType="1"/>
              </p:cNvSpPr>
              <p:nvPr/>
            </p:nvSpPr>
            <p:spPr bwMode="auto">
              <a:xfrm flipV="1">
                <a:off x="975" y="2432"/>
                <a:ext cx="0" cy="63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174112" name="Line 32"/>
              <p:cNvSpPr>
                <a:spLocks noChangeShapeType="1"/>
              </p:cNvSpPr>
              <p:nvPr/>
            </p:nvSpPr>
            <p:spPr bwMode="auto">
              <a:xfrm flipV="1">
                <a:off x="612" y="2432"/>
                <a:ext cx="0" cy="59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sp>
            <p:nvSpPr>
              <p:cNvPr id="174113" name="Text Box 33"/>
              <p:cNvSpPr txBox="1">
                <a:spLocks noChangeArrowheads="1"/>
              </p:cNvSpPr>
              <p:nvPr/>
            </p:nvSpPr>
            <p:spPr bwMode="auto">
              <a:xfrm>
                <a:off x="476" y="2326"/>
                <a:ext cx="28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000" smtClean="0">
                    <a:solidFill>
                      <a:srgbClr val="000000"/>
                    </a:solidFill>
                    <a:latin typeface="Times New Roman" pitchFamily="18" charset="0"/>
                  </a:rPr>
                  <a:t>Lobo</a:t>
                </a:r>
              </a:p>
            </p:txBody>
          </p:sp>
          <p:sp>
            <p:nvSpPr>
              <p:cNvPr id="174114" name="Text Box 34"/>
              <p:cNvSpPr txBox="1">
                <a:spLocks noChangeArrowheads="1"/>
              </p:cNvSpPr>
              <p:nvPr/>
            </p:nvSpPr>
            <p:spPr bwMode="auto">
              <a:xfrm>
                <a:off x="793" y="2324"/>
                <a:ext cx="3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ES" sz="1000" smtClean="0">
                    <a:solidFill>
                      <a:srgbClr val="000000"/>
                    </a:solidFill>
                    <a:latin typeface="Times New Roman" pitchFamily="18" charset="0"/>
                  </a:rPr>
                  <a:t>Gaviotín</a:t>
                </a:r>
              </a:p>
            </p:txBody>
          </p:sp>
        </p:grpSp>
        <p:grpSp>
          <p:nvGrpSpPr>
            <p:cNvPr id="174122" name="Group 42"/>
            <p:cNvGrpSpPr>
              <a:grpSpLocks/>
            </p:cNvGrpSpPr>
            <p:nvPr/>
          </p:nvGrpSpPr>
          <p:grpSpPr bwMode="auto">
            <a:xfrm>
              <a:off x="2517" y="3748"/>
              <a:ext cx="726" cy="527"/>
              <a:chOff x="4468" y="3295"/>
              <a:chExt cx="1247" cy="952"/>
            </a:xfrm>
          </p:grpSpPr>
          <p:pic>
            <p:nvPicPr>
              <p:cNvPr id="174123" name="Picture 43" descr="Uruguay kart"/>
              <p:cNvPicPr>
                <a:picLocks noChangeAspect="1" noChangeArrowheads="1"/>
              </p:cNvPicPr>
              <p:nvPr/>
            </p:nvPicPr>
            <p:blipFill>
              <a:blip r:embed="rId4" cstate="print">
                <a:lum bright="-18000" contrast="24000"/>
                <a:extLst>
                  <a:ext uri="{28A0092B-C50C-407E-A947-70E740481C1C}">
                    <a14:useLocalDpi xmlns:a14="http://schemas.microsoft.com/office/drawing/2010/main" val="0"/>
                  </a:ext>
                </a:extLst>
              </a:blip>
              <a:srcRect r="4536" b="4504"/>
              <a:stretch>
                <a:fillRect/>
              </a:stretch>
            </p:blipFill>
            <p:spPr bwMode="auto">
              <a:xfrm>
                <a:off x="4468" y="3295"/>
                <a:ext cx="1247" cy="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24" name="Line 44"/>
              <p:cNvSpPr>
                <a:spLocks noChangeShapeType="1"/>
              </p:cNvSpPr>
              <p:nvPr/>
            </p:nvSpPr>
            <p:spPr bwMode="auto">
              <a:xfrm>
                <a:off x="4809" y="3905"/>
                <a:ext cx="260" cy="1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grpSp>
    </p:spTree>
    <p:extLst>
      <p:ext uri="{BB962C8B-B14F-4D97-AF65-F5344CB8AC3E}">
        <p14:creationId xmlns:p14="http://schemas.microsoft.com/office/powerpoint/2010/main" val="2107658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89" name="Rectangle 3"/>
          <p:cNvSpPr>
            <a:spLocks noChangeArrowheads="1"/>
          </p:cNvSpPr>
          <p:nvPr/>
        </p:nvSpPr>
        <p:spPr bwMode="auto">
          <a:xfrm>
            <a:off x="180975" y="8469313"/>
            <a:ext cx="914400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GB" smtClean="0">
              <a:solidFill>
                <a:srgbClr val="000000"/>
              </a:solidFill>
            </a:endParaRPr>
          </a:p>
        </p:txBody>
      </p:sp>
      <p:grpSp>
        <p:nvGrpSpPr>
          <p:cNvPr id="96306" name="Group 50"/>
          <p:cNvGrpSpPr>
            <a:grpSpLocks/>
          </p:cNvGrpSpPr>
          <p:nvPr/>
        </p:nvGrpSpPr>
        <p:grpSpPr bwMode="auto">
          <a:xfrm>
            <a:off x="0" y="209550"/>
            <a:ext cx="9144000" cy="6677025"/>
            <a:chOff x="0" y="132"/>
            <a:chExt cx="5760" cy="4206"/>
          </a:xfrm>
        </p:grpSpPr>
        <p:sp>
          <p:nvSpPr>
            <p:cNvPr id="96286" name="Rectangle 30"/>
            <p:cNvSpPr>
              <a:spLocks noChangeArrowheads="1"/>
            </p:cNvSpPr>
            <p:nvPr/>
          </p:nvSpPr>
          <p:spPr bwMode="auto">
            <a:xfrm>
              <a:off x="0" y="3748"/>
              <a:ext cx="5760" cy="5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96285" name="Text Box 29"/>
            <p:cNvSpPr txBox="1">
              <a:spLocks noChangeArrowheads="1"/>
            </p:cNvSpPr>
            <p:nvPr/>
          </p:nvSpPr>
          <p:spPr bwMode="auto">
            <a:xfrm>
              <a:off x="703" y="132"/>
              <a:ext cx="4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sz="2000" b="1" smtClean="0">
                  <a:solidFill>
                    <a:srgbClr val="000000"/>
                  </a:solidFill>
                  <a:latin typeface="Times New Roman" pitchFamily="18" charset="0"/>
                </a:rPr>
                <a:t>PELOTAS BASIN – STRATIGRAPHIC FRAMEWORK</a:t>
              </a:r>
            </a:p>
          </p:txBody>
        </p:sp>
        <p:pic>
          <p:nvPicPr>
            <p:cNvPr id="96301" name="Picture 45" descr="07-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 y="391"/>
              <a:ext cx="4491" cy="3942"/>
            </a:xfrm>
            <a:prstGeom prst="rect">
              <a:avLst/>
            </a:prstGeom>
            <a:noFill/>
            <a:extLst>
              <a:ext uri="{909E8E84-426E-40DD-AFC4-6F175D3DCCD1}">
                <a14:hiddenFill xmlns:a14="http://schemas.microsoft.com/office/drawing/2010/main">
                  <a:solidFill>
                    <a:srgbClr val="FFFFFF"/>
                  </a:solidFill>
                </a14:hiddenFill>
              </a:ext>
            </a:extLst>
          </p:spPr>
        </p:pic>
        <p:grpSp>
          <p:nvGrpSpPr>
            <p:cNvPr id="96305" name="Group 49"/>
            <p:cNvGrpSpPr>
              <a:grpSpLocks/>
            </p:cNvGrpSpPr>
            <p:nvPr/>
          </p:nvGrpSpPr>
          <p:grpSpPr bwMode="auto">
            <a:xfrm>
              <a:off x="1746" y="3748"/>
              <a:ext cx="726" cy="527"/>
              <a:chOff x="1746" y="3748"/>
              <a:chExt cx="726" cy="527"/>
            </a:xfrm>
          </p:grpSpPr>
          <p:pic>
            <p:nvPicPr>
              <p:cNvPr id="96303" name="Picture 47" descr="Uruguay kart"/>
              <p:cNvPicPr>
                <a:picLocks noChangeAspect="1" noChangeArrowheads="1"/>
              </p:cNvPicPr>
              <p:nvPr/>
            </p:nvPicPr>
            <p:blipFill>
              <a:blip r:embed="rId4" cstate="print">
                <a:lum bright="-18000" contrast="24000"/>
                <a:extLst>
                  <a:ext uri="{28A0092B-C50C-407E-A947-70E740481C1C}">
                    <a14:useLocalDpi xmlns:a14="http://schemas.microsoft.com/office/drawing/2010/main" val="0"/>
                  </a:ext>
                </a:extLst>
              </a:blip>
              <a:srcRect r="4536" b="4504"/>
              <a:stretch>
                <a:fillRect/>
              </a:stretch>
            </p:blipFill>
            <p:spPr bwMode="auto">
              <a:xfrm>
                <a:off x="1746" y="3748"/>
                <a:ext cx="726" cy="5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6304" name="Line 48"/>
              <p:cNvSpPr>
                <a:spLocks noChangeShapeType="1"/>
              </p:cNvSpPr>
              <p:nvPr/>
            </p:nvSpPr>
            <p:spPr bwMode="auto">
              <a:xfrm>
                <a:off x="2064" y="3974"/>
                <a:ext cx="151" cy="89"/>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grpSp>
    </p:spTree>
    <p:extLst>
      <p:ext uri="{BB962C8B-B14F-4D97-AF65-F5344CB8AC3E}">
        <p14:creationId xmlns:p14="http://schemas.microsoft.com/office/powerpoint/2010/main" val="15988117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0" y="4940300"/>
            <a:ext cx="9144000" cy="191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smtClean="0">
              <a:solidFill>
                <a:srgbClr val="000000"/>
              </a:solidFill>
              <a:latin typeface="Times New Roman" pitchFamily="18" charset="0"/>
            </a:endParaRPr>
          </a:p>
        </p:txBody>
      </p:sp>
      <p:sp>
        <p:nvSpPr>
          <p:cNvPr id="468995" name="Rectangle 3"/>
          <p:cNvSpPr>
            <a:spLocks noGrp="1" noChangeArrowheads="1"/>
          </p:cNvSpPr>
          <p:nvPr>
            <p:ph type="title"/>
          </p:nvPr>
        </p:nvSpPr>
        <p:spPr>
          <a:xfrm>
            <a:off x="323850" y="117475"/>
            <a:ext cx="8640763" cy="863600"/>
          </a:xfrm>
          <a:noFill/>
          <a:ln/>
        </p:spPr>
        <p:txBody>
          <a:bodyPr/>
          <a:lstStyle/>
          <a:p>
            <a:r>
              <a:rPr lang="es-ES" sz="2800" b="1">
                <a:solidFill>
                  <a:schemeClr val="tx1"/>
                </a:solidFill>
                <a:latin typeface="Times New Roman" pitchFamily="18" charset="0"/>
              </a:rPr>
              <a:t>PETROLEUM SYSTEM MODEL</a:t>
            </a:r>
          </a:p>
        </p:txBody>
      </p:sp>
      <p:sp>
        <p:nvSpPr>
          <p:cNvPr id="468997" name="Rectangle 5"/>
          <p:cNvSpPr>
            <a:spLocks noChangeArrowheads="1"/>
          </p:cNvSpPr>
          <p:nvPr/>
        </p:nvSpPr>
        <p:spPr bwMode="auto">
          <a:xfrm>
            <a:off x="1835150" y="6092825"/>
            <a:ext cx="1512888"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mtClean="0">
              <a:solidFill>
                <a:srgbClr val="000000"/>
              </a:solidFill>
              <a:latin typeface="Times New Roman" pitchFamily="18" charset="0"/>
            </a:endParaRPr>
          </a:p>
        </p:txBody>
      </p:sp>
      <p:pic>
        <p:nvPicPr>
          <p:cNvPr id="468998" name="Picture 6" descr="modelo de sistema petrolífe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5538"/>
            <a:ext cx="9158288" cy="4960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628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69" name="Picture 45" descr="Maturity Model 65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109663"/>
            <a:ext cx="7200900" cy="4551362"/>
          </a:xfrm>
          <a:prstGeom prst="rect">
            <a:avLst/>
          </a:prstGeom>
          <a:noFill/>
          <a:extLst>
            <a:ext uri="{909E8E84-426E-40DD-AFC4-6F175D3DCCD1}">
              <a14:hiddenFill xmlns:a14="http://schemas.microsoft.com/office/drawing/2010/main">
                <a:solidFill>
                  <a:srgbClr val="FFFFFF"/>
                </a:solidFill>
              </a14:hiddenFill>
            </a:ext>
          </a:extLst>
        </p:spPr>
      </p:pic>
      <p:sp>
        <p:nvSpPr>
          <p:cNvPr id="461826" name="Rectangle 2"/>
          <p:cNvSpPr>
            <a:spLocks noGrp="1" noChangeArrowheads="1"/>
          </p:cNvSpPr>
          <p:nvPr>
            <p:ph type="title"/>
          </p:nvPr>
        </p:nvSpPr>
        <p:spPr>
          <a:xfrm>
            <a:off x="457200" y="44450"/>
            <a:ext cx="8229600" cy="1143000"/>
          </a:xfrm>
          <a:noFill/>
          <a:ln/>
        </p:spPr>
        <p:txBody>
          <a:bodyPr/>
          <a:lstStyle/>
          <a:p>
            <a:r>
              <a:rPr lang="es-ES" sz="2800" b="1">
                <a:latin typeface="Times New Roman" pitchFamily="18" charset="0"/>
              </a:rPr>
              <a:t>MATURITY MODEL 1D</a:t>
            </a:r>
          </a:p>
        </p:txBody>
      </p:sp>
      <p:sp>
        <p:nvSpPr>
          <p:cNvPr id="461828" name="Text Box 4"/>
          <p:cNvSpPr txBox="1">
            <a:spLocks noChangeArrowheads="1"/>
          </p:cNvSpPr>
          <p:nvPr/>
        </p:nvSpPr>
        <p:spPr bwMode="auto">
          <a:xfrm>
            <a:off x="1763713" y="5949950"/>
            <a:ext cx="5040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Schematic section of thermal maturity (65 Ma)</a:t>
            </a:r>
          </a:p>
        </p:txBody>
      </p:sp>
      <p:grpSp>
        <p:nvGrpSpPr>
          <p:cNvPr id="461829" name="Group 5"/>
          <p:cNvGrpSpPr>
            <a:grpSpLocks/>
          </p:cNvGrpSpPr>
          <p:nvPr/>
        </p:nvGrpSpPr>
        <p:grpSpPr bwMode="auto">
          <a:xfrm>
            <a:off x="7092950" y="5230813"/>
            <a:ext cx="1979613" cy="1511300"/>
            <a:chOff x="4468" y="3295"/>
            <a:chExt cx="1247" cy="952"/>
          </a:xfrm>
        </p:grpSpPr>
        <p:pic>
          <p:nvPicPr>
            <p:cNvPr id="461830" name="Picture 6" descr="Uruguay kart"/>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r="4536" b="4504"/>
            <a:stretch>
              <a:fillRect/>
            </a:stretch>
          </p:blipFill>
          <p:spPr bwMode="auto">
            <a:xfrm>
              <a:off x="4468" y="3295"/>
              <a:ext cx="1247" cy="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1831" name="Line 7"/>
            <p:cNvSpPr>
              <a:spLocks noChangeShapeType="1"/>
            </p:cNvSpPr>
            <p:nvPr/>
          </p:nvSpPr>
          <p:spPr bwMode="auto">
            <a:xfrm>
              <a:off x="4809" y="3905"/>
              <a:ext cx="260" cy="1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spTree>
    <p:extLst>
      <p:ext uri="{BB962C8B-B14F-4D97-AF65-F5344CB8AC3E}">
        <p14:creationId xmlns:p14="http://schemas.microsoft.com/office/powerpoint/2010/main" val="200463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62" name="Picture 14" descr="Maturity Model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1196975"/>
            <a:ext cx="7183438" cy="4540250"/>
          </a:xfrm>
          <a:prstGeom prst="rect">
            <a:avLst/>
          </a:prstGeom>
          <a:noFill/>
          <a:extLst>
            <a:ext uri="{909E8E84-426E-40DD-AFC4-6F175D3DCCD1}">
              <a14:hiddenFill xmlns:a14="http://schemas.microsoft.com/office/drawing/2010/main">
                <a:solidFill>
                  <a:srgbClr val="FFFFFF"/>
                </a:solidFill>
              </a14:hiddenFill>
            </a:ext>
          </a:extLst>
        </p:spPr>
      </p:pic>
      <p:sp>
        <p:nvSpPr>
          <p:cNvPr id="462850" name="Text Box 2"/>
          <p:cNvSpPr txBox="1">
            <a:spLocks noChangeArrowheads="1"/>
          </p:cNvSpPr>
          <p:nvPr/>
        </p:nvSpPr>
        <p:spPr bwMode="auto">
          <a:xfrm>
            <a:off x="1763713" y="5949950"/>
            <a:ext cx="5472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s-ES" smtClean="0">
                <a:solidFill>
                  <a:srgbClr val="000000"/>
                </a:solidFill>
                <a:latin typeface="Times New Roman" pitchFamily="18" charset="0"/>
              </a:rPr>
              <a:t>Schematic section of thermal maturity (37,2 Ma)</a:t>
            </a:r>
          </a:p>
        </p:txBody>
      </p:sp>
      <p:grpSp>
        <p:nvGrpSpPr>
          <p:cNvPr id="462852" name="Group 4"/>
          <p:cNvGrpSpPr>
            <a:grpSpLocks/>
          </p:cNvGrpSpPr>
          <p:nvPr/>
        </p:nvGrpSpPr>
        <p:grpSpPr bwMode="auto">
          <a:xfrm>
            <a:off x="7092950" y="5230813"/>
            <a:ext cx="1979613" cy="1511300"/>
            <a:chOff x="4468" y="3295"/>
            <a:chExt cx="1247" cy="952"/>
          </a:xfrm>
        </p:grpSpPr>
        <p:pic>
          <p:nvPicPr>
            <p:cNvPr id="462853" name="Picture 5" descr="Uruguay kart"/>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r="4536" b="4504"/>
            <a:stretch>
              <a:fillRect/>
            </a:stretch>
          </p:blipFill>
          <p:spPr bwMode="auto">
            <a:xfrm>
              <a:off x="4468" y="3295"/>
              <a:ext cx="1247" cy="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2854" name="Line 6"/>
            <p:cNvSpPr>
              <a:spLocks noChangeShapeType="1"/>
            </p:cNvSpPr>
            <p:nvPr/>
          </p:nvSpPr>
          <p:spPr bwMode="auto">
            <a:xfrm>
              <a:off x="4809" y="3905"/>
              <a:ext cx="260" cy="1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smtClean="0">
                <a:solidFill>
                  <a:srgbClr val="000000"/>
                </a:solidFill>
                <a:latin typeface="Times New Roman" pitchFamily="18" charset="0"/>
              </a:endParaRPr>
            </a:p>
          </p:txBody>
        </p:sp>
      </p:grpSp>
      <p:sp>
        <p:nvSpPr>
          <p:cNvPr id="462860" name="Rectangle 12"/>
          <p:cNvSpPr>
            <a:spLocks noGrp="1" noChangeArrowheads="1"/>
          </p:cNvSpPr>
          <p:nvPr>
            <p:ph type="title"/>
          </p:nvPr>
        </p:nvSpPr>
        <p:spPr>
          <a:xfrm>
            <a:off x="457200" y="115888"/>
            <a:ext cx="8229600" cy="1143000"/>
          </a:xfrm>
          <a:noFill/>
          <a:ln/>
        </p:spPr>
        <p:txBody>
          <a:bodyPr/>
          <a:lstStyle/>
          <a:p>
            <a:r>
              <a:rPr lang="es-ES" sz="2800" b="1">
                <a:latin typeface="Times New Roman" pitchFamily="18" charset="0"/>
              </a:rPr>
              <a:t>MATURITY MODEL 1D</a:t>
            </a:r>
          </a:p>
        </p:txBody>
      </p:sp>
    </p:spTree>
    <p:extLst>
      <p:ext uri="{BB962C8B-B14F-4D97-AF65-F5344CB8AC3E}">
        <p14:creationId xmlns:p14="http://schemas.microsoft.com/office/powerpoint/2010/main" val="746300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6025</TotalTime>
  <Words>4289</Words>
  <Application>Microsoft Office PowerPoint</Application>
  <PresentationFormat>Presentación en pantalla (4:3)</PresentationFormat>
  <Paragraphs>285</Paragraphs>
  <Slides>31</Slides>
  <Notes>31</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31</vt:i4>
      </vt:variant>
    </vt:vector>
  </HeadingPairs>
  <TitlesOfParts>
    <vt:vector size="34" baseType="lpstr">
      <vt:lpstr>Diseño predeterminado</vt:lpstr>
      <vt:lpstr>1_Diseño predeterminado</vt:lpstr>
      <vt:lpstr>Ecuación</vt:lpstr>
      <vt:lpstr>URUGUAY ROUND II</vt:lpstr>
      <vt:lpstr>SEDIMENTARY BASINS OF URUGUAY</vt:lpstr>
      <vt:lpstr>Presentación de PowerPoint</vt:lpstr>
      <vt:lpstr>Presentación de PowerPoint</vt:lpstr>
      <vt:lpstr>Presentación de PowerPoint</vt:lpstr>
      <vt:lpstr>Presentación de PowerPoint</vt:lpstr>
      <vt:lpstr>PETROLEUM SYSTEM MODEL</vt:lpstr>
      <vt:lpstr>MATURITY MODEL 1D</vt:lpstr>
      <vt:lpstr>MATURITY MODEL 1D</vt:lpstr>
      <vt:lpstr>Presentación de PowerPoint</vt:lpstr>
      <vt:lpstr>Presentación de PowerPoint</vt:lpstr>
      <vt:lpstr>LEADS &amp; PROSPECTS</vt:lpstr>
      <vt:lpstr>Presentación de PowerPoint</vt:lpstr>
      <vt:lpstr>Presentación de PowerPoint</vt:lpstr>
      <vt:lpstr>Presentación de PowerPoint</vt:lpstr>
      <vt:lpstr>Presentación de PowerPoint</vt:lpstr>
      <vt:lpstr>PURPOSE</vt:lpstr>
      <vt:lpstr>SCHEDULE</vt:lpstr>
      <vt:lpstr>OFFERED AREAS</vt:lpstr>
      <vt:lpstr>QUALIFICATION OF INTERESTED OIL COMPANIES</vt:lpstr>
      <vt:lpstr>DATABASE: ANCAP’s “OLD” DATA</vt:lpstr>
      <vt:lpstr>DATABASE: ANCAP’s PROPRIETARY DATA</vt:lpstr>
      <vt:lpstr>GEOPHYSICAL MULTICLIENT DATA</vt:lpstr>
      <vt:lpstr>OFFERS COMPARISON</vt:lpstr>
      <vt:lpstr>OFFERS COMPARISON</vt:lpstr>
      <vt:lpstr>SOME REMARKS ABOUT THE BIDDING PROCESS</vt:lpstr>
      <vt:lpstr>CONTRACT</vt:lpstr>
      <vt:lpstr>CONTRACTOR’S ECONOMY</vt:lpstr>
      <vt:lpstr>TAXATION</vt:lpstr>
      <vt:lpstr>Concluding remarks</vt:lpstr>
      <vt:lpstr>Presentación de PowerPoint</vt:lpstr>
    </vt:vector>
  </TitlesOfParts>
  <Company>ANCAP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sferro</dc:creator>
  <cp:lastModifiedBy>Ferro Santiago</cp:lastModifiedBy>
  <cp:revision>201</cp:revision>
  <dcterms:created xsi:type="dcterms:W3CDTF">2010-08-24T13:32:19Z</dcterms:created>
  <dcterms:modified xsi:type="dcterms:W3CDTF">2011-10-25T10:21:59Z</dcterms:modified>
</cp:coreProperties>
</file>