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Masters/slideMaster5.xml" ContentType="application/vnd.openxmlformats-officedocument.presentationml.slideMaster+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5" r:id="rId3"/>
    <p:sldMasterId id="2147483722" r:id="rId4"/>
    <p:sldMasterId id="2147483735" r:id="rId5"/>
    <p:sldMasterId id="2147483748" r:id="rId6"/>
    <p:sldMasterId id="2147483761" r:id="rId7"/>
  </p:sldMasterIdLst>
  <p:notesMasterIdLst>
    <p:notesMasterId r:id="rId49"/>
  </p:notesMasterIdLst>
  <p:handoutMasterIdLst>
    <p:handoutMasterId r:id="rId50"/>
  </p:handoutMasterIdLst>
  <p:sldIdLst>
    <p:sldId id="256" r:id="rId8"/>
    <p:sldId id="259" r:id="rId9"/>
    <p:sldId id="343" r:id="rId10"/>
    <p:sldId id="349" r:id="rId11"/>
    <p:sldId id="350" r:id="rId12"/>
    <p:sldId id="344" r:id="rId13"/>
    <p:sldId id="346" r:id="rId14"/>
    <p:sldId id="347" r:id="rId15"/>
    <p:sldId id="348" r:id="rId16"/>
    <p:sldId id="310" r:id="rId17"/>
    <p:sldId id="262" r:id="rId18"/>
    <p:sldId id="316" r:id="rId19"/>
    <p:sldId id="260" r:id="rId20"/>
    <p:sldId id="331" r:id="rId21"/>
    <p:sldId id="319" r:id="rId22"/>
    <p:sldId id="320" r:id="rId23"/>
    <p:sldId id="327" r:id="rId24"/>
    <p:sldId id="330" r:id="rId25"/>
    <p:sldId id="322" r:id="rId26"/>
    <p:sldId id="324" r:id="rId27"/>
    <p:sldId id="326" r:id="rId28"/>
    <p:sldId id="263" r:id="rId29"/>
    <p:sldId id="277" r:id="rId30"/>
    <p:sldId id="278" r:id="rId31"/>
    <p:sldId id="279" r:id="rId32"/>
    <p:sldId id="339" r:id="rId33"/>
    <p:sldId id="340" r:id="rId34"/>
    <p:sldId id="341" r:id="rId35"/>
    <p:sldId id="342" r:id="rId36"/>
    <p:sldId id="360" r:id="rId37"/>
    <p:sldId id="361" r:id="rId38"/>
    <p:sldId id="355" r:id="rId39"/>
    <p:sldId id="362" r:id="rId40"/>
    <p:sldId id="356" r:id="rId41"/>
    <p:sldId id="335" r:id="rId42"/>
    <p:sldId id="336" r:id="rId43"/>
    <p:sldId id="352" r:id="rId44"/>
    <p:sldId id="354" r:id="rId45"/>
    <p:sldId id="363" r:id="rId46"/>
    <p:sldId id="329" r:id="rId47"/>
    <p:sldId id="258" r:id="rId48"/>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70" autoAdjust="0"/>
    <p:restoredTop sz="94676" autoAdjust="0"/>
  </p:normalViewPr>
  <p:slideViewPr>
    <p:cSldViewPr>
      <p:cViewPr>
        <p:scale>
          <a:sx n="84" d="100"/>
          <a:sy n="84" d="100"/>
        </p:scale>
        <p:origin x="-720" y="31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8" d="100"/>
          <a:sy n="68" d="100"/>
        </p:scale>
        <p:origin x="-2856" y="-120"/>
      </p:cViewPr>
      <p:guideLst>
        <p:guide orient="horz" pos="2928"/>
        <p:guide pos="2167"/>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8" Type="http://schemas.openxmlformats.org/officeDocument/2006/relationships/slide" Target="slides/slide1.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a:lvl1pPr>
          </a:lstStyle>
          <a:p>
            <a:fld id="{A182A865-787C-434C-A085-6E294558C5A6}" type="datetimeFigureOut">
              <a:rPr lang="en-US" smtClean="0"/>
              <a:pPr/>
              <a:t>10/25/2011</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a:lvl1pPr>
          </a:lstStyle>
          <a:p>
            <a:fld id="{3B1C834F-E7D8-4ADD-AFF2-14BD78E32062}" type="slidenum">
              <a:rPr lang="en-US" smtClean="0"/>
              <a:pPr/>
              <a:t>‹#›</a:t>
            </a:fld>
            <a:endParaRPr lang="en-US"/>
          </a:p>
        </p:txBody>
      </p:sp>
    </p:spTree>
    <p:extLst>
      <p:ext uri="{BB962C8B-B14F-4D97-AF65-F5344CB8AC3E}">
        <p14:creationId xmlns="" xmlns:p14="http://schemas.microsoft.com/office/powerpoint/2010/main" val="4128162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97313" y="0"/>
            <a:ext cx="2982912" cy="465138"/>
          </a:xfrm>
          <a:prstGeom prst="rect">
            <a:avLst/>
          </a:prstGeom>
        </p:spPr>
        <p:txBody>
          <a:bodyPr vert="horz" lIns="91440" tIns="45720" rIns="91440" bIns="45720" rtlCol="0"/>
          <a:lstStyle>
            <a:lvl1pPr algn="r">
              <a:defRPr sz="1200"/>
            </a:lvl1pPr>
          </a:lstStyle>
          <a:p>
            <a:fld id="{FB15B5EF-6A0D-4F34-9065-A64A14DD2F1E}" type="datetimeFigureOut">
              <a:rPr lang="en-US" smtClean="0"/>
              <a:pPr/>
              <a:t>10/25/2011</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416425"/>
            <a:ext cx="55054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2982913"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97313" y="8829675"/>
            <a:ext cx="2982912" cy="465138"/>
          </a:xfrm>
          <a:prstGeom prst="rect">
            <a:avLst/>
          </a:prstGeom>
        </p:spPr>
        <p:txBody>
          <a:bodyPr vert="horz" lIns="91440" tIns="45720" rIns="91440" bIns="45720" rtlCol="0" anchor="b"/>
          <a:lstStyle>
            <a:lvl1pPr algn="r">
              <a:defRPr sz="1200"/>
            </a:lvl1pPr>
          </a:lstStyle>
          <a:p>
            <a:fld id="{E10A4B94-FAB7-4B57-9CBE-F36C32581524}" type="slidenum">
              <a:rPr lang="en-US" smtClean="0"/>
              <a:pPr/>
              <a:t>‹#›</a:t>
            </a:fld>
            <a:endParaRPr lang="en-US"/>
          </a:p>
        </p:txBody>
      </p:sp>
    </p:spTree>
    <p:extLst>
      <p:ext uri="{BB962C8B-B14F-4D97-AF65-F5344CB8AC3E}">
        <p14:creationId xmlns="" xmlns:p14="http://schemas.microsoft.com/office/powerpoint/2010/main" val="1750360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Brief Introduction</a:t>
            </a:r>
            <a:r>
              <a:rPr lang="en-US" baseline="0" dirty="0" smtClean="0"/>
              <a:t> including people involved from both Spectrum and MEEA e.g. Leo and Joe and Stephen / </a:t>
            </a:r>
            <a:r>
              <a:rPr lang="en-US" baseline="0" dirty="0" err="1" smtClean="0"/>
              <a:t>Lendyn</a:t>
            </a:r>
            <a:endParaRPr lang="en-US" baseline="0" dirty="0" smtClean="0"/>
          </a:p>
          <a:p>
            <a:r>
              <a:rPr lang="en-US" baseline="0" dirty="0" smtClean="0"/>
              <a:t>Also can expand in maybe a line or two about what is a “Spec” project – a symbiotic </a:t>
            </a:r>
            <a:r>
              <a:rPr lang="en-US" baseline="0" dirty="0" err="1" smtClean="0"/>
              <a:t>Multiclient</a:t>
            </a:r>
            <a:r>
              <a:rPr lang="en-US" baseline="0" dirty="0" smtClean="0"/>
              <a:t> or partnering type initiative usually between governments and contractors/companies at little or no cost to host </a:t>
            </a:r>
            <a:endParaRPr lang="en-US" dirty="0"/>
          </a:p>
        </p:txBody>
      </p:sp>
      <p:sp>
        <p:nvSpPr>
          <p:cNvPr id="4" name="Slide Number Placeholder 3"/>
          <p:cNvSpPr>
            <a:spLocks noGrp="1"/>
          </p:cNvSpPr>
          <p:nvPr>
            <p:ph type="sldNum" sz="quarter" idx="10"/>
          </p:nvPr>
        </p:nvSpPr>
        <p:spPr/>
        <p:txBody>
          <a:bodyPr/>
          <a:lstStyle/>
          <a:p>
            <a:fld id="{E10A4B94-FAB7-4B57-9CBE-F36C3258152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Crudely overlain for the purpose</a:t>
            </a:r>
            <a:r>
              <a:rPr lang="en-US" baseline="0" dirty="0" smtClean="0"/>
              <a:t> of making a </a:t>
            </a:r>
            <a:r>
              <a:rPr lang="en-US" baseline="0" dirty="0" err="1" smtClean="0"/>
              <a:t>broucher</a:t>
            </a:r>
            <a:r>
              <a:rPr lang="en-US" baseline="0" dirty="0" smtClean="0"/>
              <a:t> with Spectrum</a:t>
            </a:r>
            <a:endParaRPr lang="en-US" dirty="0"/>
          </a:p>
        </p:txBody>
      </p:sp>
      <p:sp>
        <p:nvSpPr>
          <p:cNvPr id="4" name="Slide Number Placeholder 3"/>
          <p:cNvSpPr>
            <a:spLocks noGrp="1"/>
          </p:cNvSpPr>
          <p:nvPr>
            <p:ph type="sldNum" sz="quarter" idx="10"/>
          </p:nvPr>
        </p:nvSpPr>
        <p:spPr/>
        <p:txBody>
          <a:bodyPr/>
          <a:lstStyle/>
          <a:p>
            <a:fld id="{E10A4B94-FAB7-4B57-9CBE-F36C3258152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a brief</a:t>
            </a:r>
            <a:r>
              <a:rPr lang="en-US" baseline="0" dirty="0" smtClean="0"/>
              <a:t> overview </a:t>
            </a:r>
            <a:endParaRPr lang="en-US" dirty="0"/>
          </a:p>
        </p:txBody>
      </p:sp>
      <p:sp>
        <p:nvSpPr>
          <p:cNvPr id="4" name="Slide Number Placeholder 3"/>
          <p:cNvSpPr>
            <a:spLocks noGrp="1"/>
          </p:cNvSpPr>
          <p:nvPr>
            <p:ph type="sldNum" sz="quarter" idx="10"/>
          </p:nvPr>
        </p:nvSpPr>
        <p:spPr/>
        <p:txBody>
          <a:bodyPr/>
          <a:lstStyle/>
          <a:p>
            <a:fld id="{E10A4B94-FAB7-4B57-9CBE-F36C32581524}"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0A4B94-FAB7-4B57-9CBE-F36C32581524}" type="slidenum">
              <a:rPr lang="en-US" smtClean="0"/>
              <a:pPr/>
              <a:t>20</a:t>
            </a:fld>
            <a:endParaRPr lang="en-US"/>
          </a:p>
        </p:txBody>
      </p:sp>
    </p:spTree>
    <p:extLst>
      <p:ext uri="{BB962C8B-B14F-4D97-AF65-F5344CB8AC3E}">
        <p14:creationId xmlns="" xmlns:p14="http://schemas.microsoft.com/office/powerpoint/2010/main" val="3816096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7C80BA28-6741-4A4D-A2A3-1A64EC17BB60}" type="slidenum">
              <a:rPr lang="en-US" smtClean="0">
                <a:solidFill>
                  <a:prstClr val="black"/>
                </a:solidFill>
                <a:ea typeface="ＭＳ Ｐゴシック" pitchFamily="16" charset="-128"/>
              </a:rPr>
              <a:pPr/>
              <a:t>26</a:t>
            </a:fld>
            <a:endParaRPr lang="en-US" smtClean="0">
              <a:solidFill>
                <a:prstClr val="black"/>
              </a:solidFill>
              <a:ea typeface="ＭＳ Ｐゴシック" pitchFamily="16" charset="-128"/>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52B39FD-8CB6-4419-8EF1-C7664E1126EA}" type="slidenum">
              <a:rPr lang="en-US" smtClean="0">
                <a:solidFill>
                  <a:prstClr val="black"/>
                </a:solidFill>
              </a:rPr>
              <a:pPr>
                <a:defRPr/>
              </a:pPr>
              <a:t>27</a:t>
            </a:fld>
            <a:endParaRPr lang="en-US" smtClean="0">
              <a:solidFill>
                <a:prstClr val="black"/>
              </a:solidFill>
            </a:endParaRPr>
          </a:p>
        </p:txBody>
      </p:sp>
      <p:sp>
        <p:nvSpPr>
          <p:cNvPr id="37891" name="Rectangle 2"/>
          <p:cNvSpPr>
            <a:spLocks noGrp="1" noRot="1" noChangeAspect="1" noChangeArrowheads="1" noTextEdit="1"/>
          </p:cNvSpPr>
          <p:nvPr>
            <p:ph type="sldImg"/>
          </p:nvPr>
        </p:nvSpPr>
        <p:spPr>
          <a:xfrm>
            <a:off x="1146969" y="694003"/>
            <a:ext cx="4589469" cy="3489378"/>
          </a:xfrm>
          <a:ln/>
        </p:spPr>
      </p:sp>
      <p:sp>
        <p:nvSpPr>
          <p:cNvPr id="37892" name="Rectangle 3"/>
          <p:cNvSpPr>
            <a:spLocks noGrp="1" noChangeArrowheads="1"/>
          </p:cNvSpPr>
          <p:nvPr>
            <p:ph type="body" idx="1"/>
          </p:nvPr>
        </p:nvSpPr>
        <p:spPr>
          <a:xfrm>
            <a:off x="689113" y="4415228"/>
            <a:ext cx="5503588" cy="4185470"/>
          </a:xfrm>
          <a:noFill/>
          <a:ln/>
        </p:spPr>
        <p:txBody>
          <a:bodyPr/>
          <a:lstStyle/>
          <a:p>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2385089A-0126-4751-8C9F-7E08770F32DF}" type="slidenum">
              <a:rPr lang="en-GB">
                <a:solidFill>
                  <a:prstClr val="black"/>
                </a:solidFill>
              </a:rPr>
              <a:pPr/>
              <a:t>28</a:t>
            </a:fld>
            <a:endParaRPr lang="en-GB">
              <a:solidFill>
                <a:prstClr val="black"/>
              </a:solidFill>
            </a:endParaRPr>
          </a:p>
        </p:txBody>
      </p:sp>
      <p:sp>
        <p:nvSpPr>
          <p:cNvPr id="104449" name="Text Box 1"/>
          <p:cNvSpPr txBox="1">
            <a:spLocks noChangeArrowheads="1"/>
          </p:cNvSpPr>
          <p:nvPr/>
        </p:nvSpPr>
        <p:spPr bwMode="auto">
          <a:xfrm>
            <a:off x="1181621" y="697115"/>
            <a:ext cx="4517077" cy="3485574"/>
          </a:xfrm>
          <a:prstGeom prst="rect">
            <a:avLst/>
          </a:prstGeom>
          <a:solidFill>
            <a:srgbClr val="FFFFFF"/>
          </a:solidFill>
          <a:ln w="9525">
            <a:solidFill>
              <a:srgbClr val="000000"/>
            </a:solidFill>
            <a:miter lim="800000"/>
            <a:headEnd/>
            <a:tailEnd/>
          </a:ln>
          <a:effectLst/>
        </p:spPr>
        <p:txBody>
          <a:bodyPr wrap="none" lIns="87556" tIns="43777" rIns="87556" bIns="43777" anchor="ctr"/>
          <a:lstStyle/>
          <a:p>
            <a:endParaRPr lang="en-US">
              <a:solidFill>
                <a:prstClr val="black"/>
              </a:solidFill>
            </a:endParaRPr>
          </a:p>
        </p:txBody>
      </p:sp>
      <p:sp>
        <p:nvSpPr>
          <p:cNvPr id="104450" name="Rectangle 2"/>
          <p:cNvSpPr txBox="1">
            <a:spLocks noGrp="1" noChangeArrowheads="1"/>
          </p:cNvSpPr>
          <p:nvPr>
            <p:ph type="body"/>
          </p:nvPr>
        </p:nvSpPr>
        <p:spPr bwMode="auto">
          <a:xfrm>
            <a:off x="916879" y="4415059"/>
            <a:ext cx="5045066" cy="4184226"/>
          </a:xfrm>
          <a:prstGeom prst="rect">
            <a:avLst/>
          </a:prstGeom>
          <a:noFill/>
          <a:ln>
            <a:round/>
            <a:headEnd/>
            <a:tailEnd/>
          </a:ln>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7A04CBE2-70B9-49CC-8F0F-3659C1DCECBD}" type="slidenum">
              <a:rPr lang="en-GB">
                <a:solidFill>
                  <a:prstClr val="black"/>
                </a:solidFill>
              </a:rPr>
              <a:pPr/>
              <a:t>29</a:t>
            </a:fld>
            <a:endParaRPr lang="en-GB">
              <a:solidFill>
                <a:prstClr val="black"/>
              </a:solidFill>
            </a:endParaRPr>
          </a:p>
        </p:txBody>
      </p:sp>
      <p:sp>
        <p:nvSpPr>
          <p:cNvPr id="106497" name="Text Box 1"/>
          <p:cNvSpPr txBox="1">
            <a:spLocks noChangeArrowheads="1"/>
          </p:cNvSpPr>
          <p:nvPr/>
        </p:nvSpPr>
        <p:spPr bwMode="auto">
          <a:xfrm>
            <a:off x="1181621" y="697115"/>
            <a:ext cx="4517077" cy="3485574"/>
          </a:xfrm>
          <a:prstGeom prst="rect">
            <a:avLst/>
          </a:prstGeom>
          <a:solidFill>
            <a:srgbClr val="FFFFFF"/>
          </a:solidFill>
          <a:ln w="9525">
            <a:solidFill>
              <a:srgbClr val="000000"/>
            </a:solidFill>
            <a:miter lim="800000"/>
            <a:headEnd/>
            <a:tailEnd/>
          </a:ln>
          <a:effectLst/>
        </p:spPr>
        <p:txBody>
          <a:bodyPr wrap="none" lIns="87556" tIns="43777" rIns="87556" bIns="43777" anchor="ctr"/>
          <a:lstStyle/>
          <a:p>
            <a:endParaRPr lang="en-US">
              <a:solidFill>
                <a:prstClr val="black"/>
              </a:solidFill>
            </a:endParaRPr>
          </a:p>
        </p:txBody>
      </p:sp>
      <p:sp>
        <p:nvSpPr>
          <p:cNvPr id="106498" name="Rectangle 2"/>
          <p:cNvSpPr txBox="1">
            <a:spLocks noGrp="1" noChangeArrowheads="1"/>
          </p:cNvSpPr>
          <p:nvPr>
            <p:ph type="body"/>
          </p:nvPr>
        </p:nvSpPr>
        <p:spPr bwMode="auto">
          <a:xfrm>
            <a:off x="916879" y="4415059"/>
            <a:ext cx="5045066" cy="4184226"/>
          </a:xfrm>
          <a:prstGeom prst="rect">
            <a:avLst/>
          </a:prstGeom>
          <a:noFill/>
          <a:ln>
            <a:round/>
            <a:headEnd/>
            <a:tailEnd/>
          </a:ln>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120775" y="698500"/>
            <a:ext cx="4641850" cy="3482975"/>
          </a:xfrm>
          <a:ln/>
        </p:spPr>
      </p:sp>
      <p:sp>
        <p:nvSpPr>
          <p:cNvPr id="19459" name="Rectangle 3"/>
          <p:cNvSpPr>
            <a:spLocks noGrp="1" noChangeArrowheads="1"/>
          </p:cNvSpPr>
          <p:nvPr>
            <p:ph type="body" idx="1"/>
          </p:nvPr>
        </p:nvSpPr>
        <p:spPr>
          <a:xfrm>
            <a:off x="917497" y="4415790"/>
            <a:ext cx="5046821" cy="4181229"/>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lIns="92084" tIns="46042" rIns="92084" bIns="46042"/>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technical terms have</a:t>
            </a:r>
            <a:r>
              <a:rPr lang="en-US" baseline="0" dirty="0" smtClean="0"/>
              <a:t> not yet been </a:t>
            </a:r>
            <a:r>
              <a:rPr lang="en-US" baseline="0" dirty="0" err="1" smtClean="0"/>
              <a:t>finalised</a:t>
            </a:r>
            <a:r>
              <a:rPr lang="en-US" baseline="0" dirty="0" smtClean="0"/>
              <a:t> for the deep water</a:t>
            </a:r>
            <a:endParaRPr lang="en-US" dirty="0"/>
          </a:p>
        </p:txBody>
      </p:sp>
      <p:sp>
        <p:nvSpPr>
          <p:cNvPr id="4" name="Slide Number Placeholder 3"/>
          <p:cNvSpPr>
            <a:spLocks noGrp="1"/>
          </p:cNvSpPr>
          <p:nvPr>
            <p:ph type="sldNum" sz="quarter" idx="10"/>
          </p:nvPr>
        </p:nvSpPr>
        <p:spPr/>
        <p:txBody>
          <a:bodyPr/>
          <a:lstStyle/>
          <a:p>
            <a:pPr>
              <a:defRPr/>
            </a:pPr>
            <a:fld id="{68E61CA8-902B-4ABE-B5A0-184839935F19}" type="slidenum">
              <a:rPr lang="en-US" smtClean="0">
                <a:solidFill>
                  <a:prstClr val="black"/>
                </a:solidFill>
              </a:rPr>
              <a:pPr>
                <a:defRPr/>
              </a:pPr>
              <a:t>33</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783933-9F91-446F-B34A-03504EAE0F3C}" type="slidenum">
              <a:rPr lang="en-US"/>
              <a:pPr/>
              <a:t>4</a:t>
            </a:fld>
            <a:endParaRPr lang="en-US"/>
          </a:p>
        </p:txBody>
      </p:sp>
      <p:sp>
        <p:nvSpPr>
          <p:cNvPr id="595970" name="Rectangle 2"/>
          <p:cNvSpPr>
            <a:spLocks noGrp="1" noRot="1" noChangeAspect="1" noChangeArrowheads="1" noTextEdit="1"/>
          </p:cNvSpPr>
          <p:nvPr>
            <p:ph type="sldImg"/>
          </p:nvPr>
        </p:nvSpPr>
        <p:spPr>
          <a:ln/>
        </p:spPr>
      </p:sp>
      <p:sp>
        <p:nvSpPr>
          <p:cNvPr id="595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41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A23FA1-9769-42FF-B9FC-3376CC6950F5}" type="slidenum">
              <a:rPr lang="en-US"/>
              <a:pPr/>
              <a:t>5</a:t>
            </a:fld>
            <a:endParaRPr lang="en-US"/>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10A4B94-FAB7-4B57-9CBE-F36C3258152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0C471C4-3DC2-4DE3-813E-46417A552656}" type="slidenum">
              <a:rPr lang="en-US"/>
              <a:pPr>
                <a:defRPr/>
              </a:pPr>
              <a:t>7</a:t>
            </a:fld>
            <a:endParaRPr lang="en-US"/>
          </a:p>
        </p:txBody>
      </p:sp>
      <p:sp>
        <p:nvSpPr>
          <p:cNvPr id="83971" name="Rectangle 2"/>
          <p:cNvSpPr>
            <a:spLocks noGrp="1" noRot="1" noChangeAspect="1" noChangeArrowheads="1" noTextEdit="1"/>
          </p:cNvSpPr>
          <p:nvPr>
            <p:ph type="sldImg"/>
          </p:nvPr>
        </p:nvSpPr>
        <p:spPr bwMode="auto">
          <a:xfrm>
            <a:off x="1120775" y="700088"/>
            <a:ext cx="4641850" cy="3482975"/>
          </a:xfrm>
          <a:solidFill>
            <a:srgbClr val="FFFFFF"/>
          </a:solidFill>
          <a:ln>
            <a:solidFill>
              <a:srgbClr val="000000"/>
            </a:solidFill>
            <a:miter lim="800000"/>
            <a:headEnd/>
            <a:tailEnd/>
          </a:ln>
        </p:spPr>
      </p:sp>
      <p:sp>
        <p:nvSpPr>
          <p:cNvPr id="83972" name="Rectangle 3"/>
          <p:cNvSpPr>
            <a:spLocks noGrp="1" noChangeArrowheads="1"/>
          </p:cNvSpPr>
          <p:nvPr>
            <p:ph type="body" idx="1"/>
          </p:nvPr>
        </p:nvSpPr>
        <p:spPr bwMode="auto">
          <a:xfrm>
            <a:off x="916329" y="4416425"/>
            <a:ext cx="5049156" cy="4179888"/>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C7C7FDE-D70E-4AE0-90EF-2A4A72C1F2BA}" type="slidenum">
              <a:rPr lang="en-US"/>
              <a:pPr>
                <a:defRPr/>
              </a:pPr>
              <a:t>8</a:t>
            </a:fld>
            <a:endParaRPr lang="en-US"/>
          </a:p>
        </p:txBody>
      </p:sp>
      <p:sp>
        <p:nvSpPr>
          <p:cNvPr id="84995" name="Rectangle 2"/>
          <p:cNvSpPr>
            <a:spLocks noGrp="1" noRot="1" noChangeAspect="1" noChangeArrowheads="1" noTextEdit="1"/>
          </p:cNvSpPr>
          <p:nvPr>
            <p:ph type="sldImg"/>
          </p:nvPr>
        </p:nvSpPr>
        <p:spPr bwMode="auto">
          <a:xfrm>
            <a:off x="1120775" y="700088"/>
            <a:ext cx="4641850" cy="3482975"/>
          </a:xfrm>
          <a:solidFill>
            <a:srgbClr val="FFFFFF"/>
          </a:solidFill>
          <a:ln>
            <a:solidFill>
              <a:srgbClr val="000000"/>
            </a:solidFill>
            <a:miter lim="800000"/>
            <a:headEnd/>
            <a:tailEnd/>
          </a:ln>
        </p:spPr>
      </p:sp>
      <p:sp>
        <p:nvSpPr>
          <p:cNvPr id="84996" name="Rectangle 3"/>
          <p:cNvSpPr>
            <a:spLocks noGrp="1" noChangeArrowheads="1"/>
          </p:cNvSpPr>
          <p:nvPr>
            <p:ph type="body" idx="1"/>
          </p:nvPr>
        </p:nvSpPr>
        <p:spPr bwMode="auto">
          <a:xfrm>
            <a:off x="916329" y="4416425"/>
            <a:ext cx="5049156" cy="4179888"/>
          </a:xfrm>
          <a:solidFill>
            <a:srgbClr val="FFFFFF"/>
          </a:solidFill>
          <a:ln>
            <a:solidFill>
              <a:srgbClr val="000000"/>
            </a:solidFill>
            <a:miter lim="800000"/>
            <a:headEnd/>
            <a:tailEnd/>
          </a:ln>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DF25F81-4310-4C4D-9D0E-81964E436747}" type="slidenum">
              <a:rPr lang="en-US"/>
              <a:pPr>
                <a:defRPr/>
              </a:pPr>
              <a:t>9</a:t>
            </a:fld>
            <a:endParaRPr lang="en-US"/>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7086600" cy="33829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sz="1100"/>
            </a:lvl1pPr>
          </a:lstStyle>
          <a:p>
            <a:fld id="{DB8DF166-8EA7-4A99-89CE-58097B1FD7A2}" type="datetimeFigureOut">
              <a:rPr lang="en-US" smtClean="0"/>
              <a:pPr/>
              <a:t>10/25/2011</a:t>
            </a:fld>
            <a:endParaRPr lang="en-US" dirty="0"/>
          </a:p>
        </p:txBody>
      </p:sp>
      <p:pic>
        <p:nvPicPr>
          <p:cNvPr id="11" name="Picture 10" descr="coat.png"/>
          <p:cNvPicPr>
            <a:picLocks noChangeAspect="1"/>
          </p:cNvPicPr>
          <p:nvPr userDrawn="1"/>
        </p:nvPicPr>
        <p:blipFill>
          <a:blip r:embed="rId2" cstate="print"/>
          <a:stretch>
            <a:fillRect/>
          </a:stretch>
        </p:blipFill>
        <p:spPr>
          <a:xfrm>
            <a:off x="152400" y="0"/>
            <a:ext cx="1143189" cy="1066800"/>
          </a:xfrm>
          <a:prstGeom prst="rect">
            <a:avLst/>
          </a:prstGeom>
        </p:spPr>
      </p:pic>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sz="1100"/>
            </a:lvl1pPr>
          </a:lstStyle>
          <a:p>
            <a:r>
              <a:rPr lang="en-US" dirty="0" smtClean="0"/>
              <a:t>Team</a:t>
            </a:r>
            <a:endParaRPr lang="en-US" dirty="0"/>
          </a:p>
        </p:txBody>
      </p:sp>
      <p:sp>
        <p:nvSpPr>
          <p:cNvPr id="2" name="Title 1"/>
          <p:cNvSpPr>
            <a:spLocks noGrp="1"/>
          </p:cNvSpPr>
          <p:nvPr>
            <p:ph type="title"/>
          </p:nvPr>
        </p:nvSpPr>
        <p:spPr>
          <a:xfrm>
            <a:off x="381000" y="152400"/>
            <a:ext cx="8229600" cy="1143000"/>
          </a:xfrm>
        </p:spPr>
        <p:txBody>
          <a:bodyPr/>
          <a:lstStyle/>
          <a:p>
            <a:r>
              <a:rPr lang="en-US" smtClean="0"/>
              <a:t>Click to edit Master title style</a:t>
            </a:r>
            <a:endParaRPr lang="en-US"/>
          </a:p>
        </p:txBody>
      </p:sp>
      <p:sp>
        <p:nvSpPr>
          <p:cNvPr id="12" name="Rectangle 11"/>
          <p:cNvSpPr/>
          <p:nvPr userDrawn="1"/>
        </p:nvSpPr>
        <p:spPr>
          <a:xfrm>
            <a:off x="0" y="1066800"/>
            <a:ext cx="1447800" cy="507831"/>
          </a:xfrm>
          <a:prstGeom prst="rect">
            <a:avLst/>
          </a:prstGeom>
        </p:spPr>
        <p:txBody>
          <a:bodyPr wrap="square">
            <a:spAutoFit/>
          </a:bodyPr>
          <a:lstStyle/>
          <a:p>
            <a:pPr algn="ctr"/>
            <a:r>
              <a:rPr lang="en-US" sz="900" b="1" dirty="0" smtClean="0"/>
              <a:t>THE GOVERNMENT OF</a:t>
            </a:r>
          </a:p>
          <a:p>
            <a:pPr algn="ctr"/>
            <a:r>
              <a:rPr lang="en-US" sz="900" b="1" dirty="0" smtClean="0"/>
              <a:t>THE REPUBLIC OF</a:t>
            </a:r>
          </a:p>
          <a:p>
            <a:pPr algn="ctr"/>
            <a:r>
              <a:rPr lang="en-US" sz="900" b="1" dirty="0" smtClean="0"/>
              <a:t>TRINIDAD AND TOBAGO</a:t>
            </a:r>
            <a:endParaRPr lang="en-US" sz="900" b="1"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153988"/>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211263" y="1703388"/>
            <a:ext cx="3729037" cy="48815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092700" y="1703388"/>
            <a:ext cx="3730625" cy="4881562"/>
          </a:xfrm>
        </p:spPr>
        <p:txBody>
          <a:bodyPr/>
          <a:lstStyle/>
          <a:p>
            <a:endParaRPr lang="en-US"/>
          </a:p>
        </p:txBody>
      </p:sp>
      <p:sp>
        <p:nvSpPr>
          <p:cNvPr id="5" name="Slide Number Placeholder 4"/>
          <p:cNvSpPr>
            <a:spLocks noGrp="1"/>
          </p:cNvSpPr>
          <p:nvPr>
            <p:ph type="sldNum" sz="quarter" idx="10"/>
          </p:nvPr>
        </p:nvSpPr>
        <p:spPr>
          <a:xfrm>
            <a:off x="8634413" y="6573838"/>
            <a:ext cx="509587" cy="284162"/>
          </a:xfrm>
          <a:prstGeom prst="rect">
            <a:avLst/>
          </a:prstGeom>
        </p:spPr>
        <p:txBody>
          <a:bodyPr/>
          <a:lstStyle>
            <a:lvl1pPr>
              <a:defRPr/>
            </a:lvl1pPr>
          </a:lstStyle>
          <a:p>
            <a:fld id="{4E5ED057-8D75-46E3-BE5A-79F6167C61AC}" type="slidenum">
              <a:rPr lang="en-US"/>
              <a:pPr/>
              <a:t>‹#›</a:t>
            </a:fld>
            <a:endParaRPr lang="en-US"/>
          </a:p>
        </p:txBody>
      </p:sp>
    </p:spTree>
    <p:extLst>
      <p:ext uri="{BB962C8B-B14F-4D97-AF65-F5344CB8AC3E}">
        <p14:creationId xmlns="" xmlns:p14="http://schemas.microsoft.com/office/powerpoint/2010/main" val="8463871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3"/>
            <a:ext cx="7086600" cy="3382963"/>
          </a:xfrm>
        </p:spPr>
        <p:txBody>
          <a:bodyPr/>
          <a:lstStyle>
            <a:lvl1pPr marL="0" indent="0">
              <a:buFont typeface="Wingdings" pitchFamily="2" charset="2"/>
              <a:buNone/>
              <a:defRPr sz="2800"/>
            </a:lvl1pPr>
            <a:lvl2pPr marL="742689" indent="-285650">
              <a:buFont typeface="Wingdings" pitchFamily="2" charset="2"/>
              <a:buChar char="Ø"/>
              <a:defRPr sz="2400"/>
            </a:lvl2pPr>
            <a:lvl3pPr>
              <a:defRPr sz="2000"/>
            </a:lvl3pPr>
          </a:lstStyle>
          <a:p>
            <a:pPr lvl="1"/>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lvl1pPr>
              <a:defRPr sz="1100"/>
            </a:lvl1pPr>
          </a:lstStyle>
          <a:p>
            <a:pPr defTabSz="914079"/>
            <a:fld id="{DB8DF166-8EA7-4A99-89CE-58097B1FD7A2}" type="datetimeFigureOut">
              <a:rPr lang="en-US" smtClean="0">
                <a:solidFill>
                  <a:prstClr val="black"/>
                </a:solidFill>
              </a:rPr>
              <a:pPr defTabSz="914079"/>
              <a:t>10/25/2011</a:t>
            </a:fld>
            <a:endParaRPr lang="en-US" dirty="0">
              <a:solidFill>
                <a:prstClr val="black"/>
              </a:solidFill>
            </a:endParaRPr>
          </a:p>
        </p:txBody>
      </p:sp>
      <p:pic>
        <p:nvPicPr>
          <p:cNvPr id="11" name="Picture 10" descr="coat.png"/>
          <p:cNvPicPr>
            <a:picLocks noChangeAspect="1"/>
          </p:cNvPicPr>
          <p:nvPr userDrawn="1"/>
        </p:nvPicPr>
        <p:blipFill>
          <a:blip r:embed="rId2" cstate="print"/>
          <a:stretch>
            <a:fillRect/>
          </a:stretch>
        </p:blipFill>
        <p:spPr>
          <a:xfrm>
            <a:off x="152403" y="0"/>
            <a:ext cx="1143189" cy="1066800"/>
          </a:xfrm>
          <a:prstGeom prst="rect">
            <a:avLst/>
          </a:prstGeom>
        </p:spPr>
      </p:pic>
      <p:sp>
        <p:nvSpPr>
          <p:cNvPr id="5" name="Footer Placeholder 4"/>
          <p:cNvSpPr>
            <a:spLocks noGrp="1"/>
          </p:cNvSpPr>
          <p:nvPr>
            <p:ph type="ftr" sz="quarter" idx="11"/>
          </p:nvPr>
        </p:nvSpPr>
        <p:spPr>
          <a:xfrm>
            <a:off x="3124200" y="6356350"/>
            <a:ext cx="2895600" cy="365125"/>
          </a:xfrm>
          <a:prstGeom prst="rect">
            <a:avLst/>
          </a:prstGeom>
        </p:spPr>
        <p:txBody>
          <a:bodyPr lIns="91407" tIns="45704" rIns="91407" bIns="45704"/>
          <a:lstStyle>
            <a:lvl1pPr>
              <a:defRPr sz="1100"/>
            </a:lvl1pPr>
          </a:lstStyle>
          <a:p>
            <a:pPr defTabSz="914079"/>
            <a:r>
              <a:rPr lang="en-US" dirty="0" smtClean="0">
                <a:solidFill>
                  <a:prstClr val="black"/>
                </a:solidFill>
              </a:rPr>
              <a:t>Team</a:t>
            </a:r>
            <a:endParaRPr lang="en-US" dirty="0">
              <a:solidFill>
                <a:prstClr val="black"/>
              </a:solidFill>
            </a:endParaRPr>
          </a:p>
        </p:txBody>
      </p:sp>
      <p:sp>
        <p:nvSpPr>
          <p:cNvPr id="2" name="Title 1"/>
          <p:cNvSpPr>
            <a:spLocks noGrp="1"/>
          </p:cNvSpPr>
          <p:nvPr>
            <p:ph type="title"/>
          </p:nvPr>
        </p:nvSpPr>
        <p:spPr>
          <a:xfrm>
            <a:off x="1905000" y="152400"/>
            <a:ext cx="6705600" cy="1143000"/>
          </a:xfrm>
        </p:spPr>
        <p:txBody>
          <a:bodyPr>
            <a:normAutofit/>
          </a:bodyPr>
          <a:lstStyle>
            <a:lvl1pPr>
              <a:defRPr sz="3200"/>
            </a:lvl1pPr>
          </a:lstStyle>
          <a:p>
            <a:r>
              <a:rPr lang="en-US" dirty="0" smtClean="0"/>
              <a:t>Click to edit Master title style</a:t>
            </a:r>
            <a:endParaRPr lang="en-US" dirty="0"/>
          </a:p>
        </p:txBody>
      </p:sp>
      <p:sp>
        <p:nvSpPr>
          <p:cNvPr id="12" name="Rectangle 11"/>
          <p:cNvSpPr/>
          <p:nvPr userDrawn="1"/>
        </p:nvSpPr>
        <p:spPr>
          <a:xfrm>
            <a:off x="0" y="1066800"/>
            <a:ext cx="1447800" cy="507831"/>
          </a:xfrm>
          <a:prstGeom prst="rect">
            <a:avLst/>
          </a:prstGeom>
        </p:spPr>
        <p:txBody>
          <a:bodyPr wrap="square" lIns="91407" tIns="45704" rIns="91407" bIns="45704">
            <a:spAutoFit/>
          </a:bodyPr>
          <a:lstStyle/>
          <a:p>
            <a:pPr algn="ctr" defTabSz="914079"/>
            <a:r>
              <a:rPr lang="en-US" sz="900" b="1" dirty="0" smtClean="0">
                <a:solidFill>
                  <a:prstClr val="black"/>
                </a:solidFill>
              </a:rPr>
              <a:t>THE GOVERNMENT OF</a:t>
            </a:r>
          </a:p>
          <a:p>
            <a:pPr algn="ctr" defTabSz="914079"/>
            <a:r>
              <a:rPr lang="en-US" sz="900" b="1" dirty="0" smtClean="0">
                <a:solidFill>
                  <a:prstClr val="black"/>
                </a:solidFill>
              </a:rPr>
              <a:t>THE REPUBLIC OF</a:t>
            </a:r>
          </a:p>
          <a:p>
            <a:pPr algn="ctr" defTabSz="914079"/>
            <a:r>
              <a:rPr lang="en-US" sz="900" b="1" dirty="0" smtClean="0">
                <a:solidFill>
                  <a:prstClr val="black"/>
                </a:solidFill>
              </a:rPr>
              <a:t>TRINIDAD AND TOBAGO</a:t>
            </a:r>
            <a:endParaRPr lang="en-US" sz="900" b="1" dirty="0">
              <a:solidFill>
                <a:prstClr val="black"/>
              </a:solidFill>
            </a:endParaRPr>
          </a:p>
        </p:txBody>
      </p:sp>
    </p:spTree>
    <p:extLst>
      <p:ext uri="{BB962C8B-B14F-4D97-AF65-F5344CB8AC3E}">
        <p14:creationId xmlns="" xmlns:p14="http://schemas.microsoft.com/office/powerpoint/2010/main" val="3860347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303204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26878975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887501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754805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26896666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3210247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80363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20520109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8048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3"/>
            <a:ext cx="7086600" cy="3382963"/>
          </a:xfrm>
        </p:spPr>
        <p:txBody>
          <a:bodyPr/>
          <a:lstStyle>
            <a:lvl1pPr marL="0" indent="0">
              <a:buFont typeface="Wingdings" pitchFamily="2" charset="2"/>
              <a:buNone/>
              <a:defRPr sz="2800"/>
            </a:lvl1pPr>
            <a:lvl2pPr marL="742689" indent="-285650">
              <a:buFont typeface="Wingdings" pitchFamily="2" charset="2"/>
              <a:buChar char="Ø"/>
              <a:defRPr sz="2400"/>
            </a:lvl2pPr>
            <a:lvl3pPr>
              <a:defRPr sz="2000"/>
            </a:lvl3pPr>
          </a:lstStyle>
          <a:p>
            <a:pPr lvl="1"/>
            <a:r>
              <a:rPr lang="en-US" dirty="0" smtClean="0"/>
              <a:t>Click to edit Master text styles</a:t>
            </a:r>
          </a:p>
          <a:p>
            <a:pPr lvl="2"/>
            <a:r>
              <a:rPr lang="en-US" dirty="0" smtClean="0"/>
              <a:t>Second level</a:t>
            </a:r>
          </a:p>
          <a:p>
            <a:pPr lvl="3"/>
            <a:r>
              <a:rPr lang="en-US" dirty="0" smtClean="0"/>
              <a:t>Third level</a:t>
            </a:r>
          </a:p>
          <a:p>
            <a:pPr lvl="4"/>
            <a:r>
              <a:rPr lang="en-US" dirty="0" smtClean="0"/>
              <a:t>Fourth level</a:t>
            </a:r>
          </a:p>
          <a:p>
            <a:pPr lvl="5"/>
            <a:r>
              <a:rPr lang="en-US" dirty="0" smtClean="0"/>
              <a:t>Fifth level</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lvl1pPr>
              <a:defRPr sz="1100"/>
            </a:lvl1pPr>
          </a:lstStyle>
          <a:p>
            <a:pPr defTabSz="914079"/>
            <a:fld id="{DB8DF166-8EA7-4A99-89CE-58097B1FD7A2}" type="datetimeFigureOut">
              <a:rPr lang="en-US" smtClean="0">
                <a:solidFill>
                  <a:prstClr val="black"/>
                </a:solidFill>
              </a:rPr>
              <a:pPr defTabSz="914079"/>
              <a:t>10/25/2011</a:t>
            </a:fld>
            <a:endParaRPr lang="en-US" dirty="0">
              <a:solidFill>
                <a:prstClr val="black"/>
              </a:solidFill>
            </a:endParaRPr>
          </a:p>
        </p:txBody>
      </p:sp>
      <p:pic>
        <p:nvPicPr>
          <p:cNvPr id="11" name="Picture 10" descr="coat.png"/>
          <p:cNvPicPr>
            <a:picLocks noChangeAspect="1"/>
          </p:cNvPicPr>
          <p:nvPr userDrawn="1"/>
        </p:nvPicPr>
        <p:blipFill>
          <a:blip r:embed="rId2" cstate="print"/>
          <a:stretch>
            <a:fillRect/>
          </a:stretch>
        </p:blipFill>
        <p:spPr>
          <a:xfrm>
            <a:off x="152403" y="0"/>
            <a:ext cx="1143189" cy="1066800"/>
          </a:xfrm>
          <a:prstGeom prst="rect">
            <a:avLst/>
          </a:prstGeom>
        </p:spPr>
      </p:pic>
      <p:sp>
        <p:nvSpPr>
          <p:cNvPr id="5" name="Footer Placeholder 4"/>
          <p:cNvSpPr>
            <a:spLocks noGrp="1"/>
          </p:cNvSpPr>
          <p:nvPr>
            <p:ph type="ftr" sz="quarter" idx="11"/>
          </p:nvPr>
        </p:nvSpPr>
        <p:spPr>
          <a:xfrm>
            <a:off x="3124200" y="6356350"/>
            <a:ext cx="2895600" cy="365125"/>
          </a:xfrm>
          <a:prstGeom prst="rect">
            <a:avLst/>
          </a:prstGeom>
        </p:spPr>
        <p:txBody>
          <a:bodyPr lIns="91407" tIns="45704" rIns="91407" bIns="45704"/>
          <a:lstStyle>
            <a:lvl1pPr>
              <a:defRPr sz="1100"/>
            </a:lvl1pPr>
          </a:lstStyle>
          <a:p>
            <a:pPr defTabSz="914079"/>
            <a:r>
              <a:rPr lang="en-US" dirty="0" smtClean="0">
                <a:solidFill>
                  <a:prstClr val="black"/>
                </a:solidFill>
              </a:rPr>
              <a:t>Team</a:t>
            </a:r>
            <a:endParaRPr lang="en-US" dirty="0">
              <a:solidFill>
                <a:prstClr val="black"/>
              </a:solidFill>
            </a:endParaRPr>
          </a:p>
        </p:txBody>
      </p:sp>
      <p:sp>
        <p:nvSpPr>
          <p:cNvPr id="2" name="Title 1"/>
          <p:cNvSpPr>
            <a:spLocks noGrp="1"/>
          </p:cNvSpPr>
          <p:nvPr>
            <p:ph type="title"/>
          </p:nvPr>
        </p:nvSpPr>
        <p:spPr>
          <a:xfrm>
            <a:off x="1905000" y="152400"/>
            <a:ext cx="6705600" cy="1143000"/>
          </a:xfrm>
        </p:spPr>
        <p:txBody>
          <a:bodyPr>
            <a:normAutofit/>
          </a:bodyPr>
          <a:lstStyle>
            <a:lvl1pPr>
              <a:defRPr sz="3200"/>
            </a:lvl1pPr>
          </a:lstStyle>
          <a:p>
            <a:r>
              <a:rPr lang="en-US" dirty="0" smtClean="0"/>
              <a:t>Click to edit Master title style</a:t>
            </a:r>
            <a:endParaRPr lang="en-US" dirty="0"/>
          </a:p>
        </p:txBody>
      </p:sp>
      <p:sp>
        <p:nvSpPr>
          <p:cNvPr id="12" name="Rectangle 11"/>
          <p:cNvSpPr/>
          <p:nvPr userDrawn="1"/>
        </p:nvSpPr>
        <p:spPr>
          <a:xfrm>
            <a:off x="0" y="1066800"/>
            <a:ext cx="1447800" cy="507831"/>
          </a:xfrm>
          <a:prstGeom prst="rect">
            <a:avLst/>
          </a:prstGeom>
        </p:spPr>
        <p:txBody>
          <a:bodyPr wrap="square" lIns="91407" tIns="45704" rIns="91407" bIns="45704">
            <a:spAutoFit/>
          </a:bodyPr>
          <a:lstStyle/>
          <a:p>
            <a:pPr algn="ctr" defTabSz="914079"/>
            <a:r>
              <a:rPr lang="en-US" sz="900" b="1" dirty="0" smtClean="0">
                <a:solidFill>
                  <a:prstClr val="black"/>
                </a:solidFill>
              </a:rPr>
              <a:t>THE GOVERNMENT OF</a:t>
            </a:r>
          </a:p>
          <a:p>
            <a:pPr algn="ctr" defTabSz="914079"/>
            <a:r>
              <a:rPr lang="en-US" sz="900" b="1" dirty="0" smtClean="0">
                <a:solidFill>
                  <a:prstClr val="black"/>
                </a:solidFill>
              </a:rPr>
              <a:t>THE REPUBLIC OF</a:t>
            </a:r>
          </a:p>
          <a:p>
            <a:pPr algn="ctr" defTabSz="914079"/>
            <a:r>
              <a:rPr lang="en-US" sz="900" b="1" dirty="0" smtClean="0">
                <a:solidFill>
                  <a:prstClr val="black"/>
                </a:solidFill>
              </a:rPr>
              <a:t>TRINIDAD AND TOBAGO</a:t>
            </a:r>
            <a:endParaRPr lang="en-US" sz="900" b="1" dirty="0">
              <a:solidFill>
                <a:prstClr val="black"/>
              </a:solidFill>
            </a:endParaRPr>
          </a:p>
        </p:txBody>
      </p:sp>
    </p:spTree>
    <p:extLst>
      <p:ext uri="{BB962C8B-B14F-4D97-AF65-F5344CB8AC3E}">
        <p14:creationId xmlns="" xmlns:p14="http://schemas.microsoft.com/office/powerpoint/2010/main" val="1856183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2921842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4126487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37425832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21188101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40982901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770876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2580405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lIns="91407" tIns="45704" rIns="91407" bIns="45704"/>
          <a:lstStyle/>
          <a:p>
            <a:pPr defTabSz="914079"/>
            <a:fld id="{DB8DF166-8EA7-4A99-89CE-58097B1FD7A2}" type="datetimeFigureOut">
              <a:rPr lang="en-US" smtClean="0">
                <a:solidFill>
                  <a:prstClr val="black"/>
                </a:solidFill>
              </a:rPr>
              <a:pPr defTabSz="914079"/>
              <a:t>10/25/2011</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lIns="91407" tIns="45704" rIns="91407" bIns="45704"/>
          <a:lstStyle/>
          <a:p>
            <a:pPr defTabSz="914079"/>
            <a:endParaRPr lang="en-US">
              <a:solidFill>
                <a:prstClr val="black"/>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07" tIns="45704" rIns="91407" bIns="45704"/>
          <a:lstStyle/>
          <a:p>
            <a:pPr defTabSz="914079"/>
            <a:fld id="{79EE7E9F-F2CC-4092-90E9-7DF7C099FD58}" type="slidenum">
              <a:rPr lang="en-US" smtClean="0">
                <a:solidFill>
                  <a:prstClr val="black"/>
                </a:solidFill>
              </a:rPr>
              <a:pPr defTabSz="914079"/>
              <a:t>‹#›</a:t>
            </a:fld>
            <a:endParaRPr lang="en-US">
              <a:solidFill>
                <a:prstClr val="black"/>
              </a:solidFill>
            </a:endParaRPr>
          </a:p>
        </p:txBody>
      </p:sp>
    </p:spTree>
    <p:extLst>
      <p:ext uri="{BB962C8B-B14F-4D97-AF65-F5344CB8AC3E}">
        <p14:creationId xmlns="" xmlns:p14="http://schemas.microsoft.com/office/powerpoint/2010/main" val="17167319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4197936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1"/>
          <p:cNvSpPr>
            <a:spLocks noGrp="1"/>
          </p:cNvSpPr>
          <p:nvPr userDrawn="1">
            <p:ph type="ctrTitle" hasCustomPrompt="1"/>
          </p:nvPr>
        </p:nvSpPr>
        <p:spPr>
          <a:xfrm>
            <a:off x="1071538" y="1785926"/>
            <a:ext cx="7772400" cy="1571636"/>
          </a:xfrm>
          <a:prstGeom prst="rect">
            <a:avLst/>
          </a:prstGeom>
        </p:spPr>
        <p:txBody>
          <a:bodyPr>
            <a:normAutofit fontScale="90000"/>
          </a:bodyPr>
          <a:lstStyle>
            <a:lvl1pPr>
              <a:spcAft>
                <a:spcPts val="600"/>
              </a:spcAft>
              <a:defRPr/>
            </a:lvl1pPr>
          </a:lstStyle>
          <a:p>
            <a:r>
              <a:rPr lang="en-TT" sz="3600" dirty="0" smtClean="0"/>
              <a:t>Title</a:t>
            </a:r>
            <a:r>
              <a:rPr lang="en-TT" sz="1800" dirty="0" smtClean="0"/>
              <a:t>.</a:t>
            </a:r>
            <a:endParaRPr lang="en-TT" sz="1800" dirty="0"/>
          </a:p>
        </p:txBody>
      </p:sp>
      <p:sp>
        <p:nvSpPr>
          <p:cNvPr id="16" name="Subtitle 5"/>
          <p:cNvSpPr>
            <a:spLocks noGrp="1"/>
          </p:cNvSpPr>
          <p:nvPr userDrawn="1">
            <p:ph type="subTitle" idx="1" hasCustomPrompt="1"/>
          </p:nvPr>
        </p:nvSpPr>
        <p:spPr>
          <a:xfrm>
            <a:off x="2643174" y="3643314"/>
            <a:ext cx="4643470" cy="1752600"/>
          </a:xfrm>
          <a:prstGeom prst="rect">
            <a:avLst/>
          </a:prstGeom>
        </p:spPr>
        <p:txBody>
          <a:bodyPr/>
          <a:lstStyle>
            <a:lvl1pPr algn="ctr">
              <a:buFontTx/>
              <a:buNone/>
              <a:defRPr/>
            </a:lvl1pPr>
          </a:lstStyle>
          <a:p>
            <a:r>
              <a:rPr lang="en-TT" dirty="0" smtClean="0"/>
              <a:t>Title</a:t>
            </a:r>
            <a:endParaRPr lang="en-TT" dirty="0"/>
          </a:p>
        </p:txBody>
      </p:sp>
      <p:sp>
        <p:nvSpPr>
          <p:cNvPr id="17"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sp>
        <p:nvSpPr>
          <p:cNvPr id="18"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3203101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TT" dirty="0">
              <a:solidFill>
                <a:prstClr val="black">
                  <a:tint val="75000"/>
                </a:prstClr>
              </a:solidFill>
            </a:endParaRPr>
          </a:p>
        </p:txBody>
      </p:sp>
      <p:sp>
        <p:nvSpPr>
          <p:cNvPr id="4" name="Date Placeholder 3"/>
          <p:cNvSpPr>
            <a:spLocks noGrp="1"/>
          </p:cNvSpPr>
          <p:nvPr>
            <p:ph type="dt" sz="half" idx="11"/>
          </p:nvPr>
        </p:nvSpPr>
        <p:spPr/>
        <p:txBody>
          <a:body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2793508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3848" y="27856"/>
            <a:ext cx="5770984" cy="1143000"/>
          </a:xfrm>
          <a:prstGeom prst="rect">
            <a:avLst/>
          </a:prstGeom>
        </p:spPr>
        <p:txBody>
          <a:bodyPr/>
          <a:lstStyle>
            <a:lvl1pPr>
              <a:defRPr sz="3200"/>
            </a:lvl1pPr>
          </a:lstStyle>
          <a:p>
            <a:r>
              <a:rPr lang="en-US" dirty="0" smtClean="0"/>
              <a:t>Click to edit Master title style</a:t>
            </a:r>
            <a:endParaRPr lang="en-TT"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TT" dirty="0"/>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643684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T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4106280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42507887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T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7" name="Date Placeholder 6"/>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8" name="Footer Placeholder 7"/>
          <p:cNvSpPr>
            <a:spLocks noGrp="1"/>
          </p:cNvSpPr>
          <p:nvPr>
            <p:ph type="ftr" sz="quarter" idx="11"/>
          </p:nvPr>
        </p:nvSpPr>
        <p:spPr/>
        <p:txBody>
          <a:bodyPr/>
          <a:lstStyle/>
          <a:p>
            <a:endParaRPr lang="en-TT">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714343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Date Placeholder 2"/>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4" name="Footer Placeholder 3"/>
          <p:cNvSpPr>
            <a:spLocks noGrp="1"/>
          </p:cNvSpPr>
          <p:nvPr>
            <p:ph type="ftr" sz="quarter" idx="11"/>
          </p:nvPr>
        </p:nvSpPr>
        <p:spPr/>
        <p:txBody>
          <a:bodyPr/>
          <a:lstStyle/>
          <a:p>
            <a:endParaRPr lang="en-TT">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824977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3" name="Footer Placeholder 2"/>
          <p:cNvSpPr>
            <a:spLocks noGrp="1"/>
          </p:cNvSpPr>
          <p:nvPr>
            <p:ph type="ftr" sz="quarter" idx="11"/>
          </p:nvPr>
        </p:nvSpPr>
        <p:spPr/>
        <p:txBody>
          <a:bodyPr/>
          <a:lstStyle/>
          <a:p>
            <a:endParaRPr lang="en-TT">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8580514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T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128686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T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6126169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655015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5426482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1"/>
          <p:cNvSpPr>
            <a:spLocks noGrp="1"/>
          </p:cNvSpPr>
          <p:nvPr userDrawn="1">
            <p:ph type="ctrTitle" hasCustomPrompt="1"/>
          </p:nvPr>
        </p:nvSpPr>
        <p:spPr>
          <a:xfrm>
            <a:off x="1071538" y="1785926"/>
            <a:ext cx="7772400" cy="1571636"/>
          </a:xfrm>
          <a:prstGeom prst="rect">
            <a:avLst/>
          </a:prstGeom>
        </p:spPr>
        <p:txBody>
          <a:bodyPr>
            <a:normAutofit fontScale="90000"/>
          </a:bodyPr>
          <a:lstStyle>
            <a:lvl1pPr>
              <a:spcAft>
                <a:spcPts val="600"/>
              </a:spcAft>
              <a:defRPr/>
            </a:lvl1pPr>
          </a:lstStyle>
          <a:p>
            <a:r>
              <a:rPr lang="en-TT" sz="3600" dirty="0" smtClean="0"/>
              <a:t>Title</a:t>
            </a:r>
            <a:r>
              <a:rPr lang="en-TT" sz="1800" dirty="0" smtClean="0"/>
              <a:t>.</a:t>
            </a:r>
            <a:endParaRPr lang="en-TT" sz="1800" dirty="0"/>
          </a:p>
        </p:txBody>
      </p:sp>
      <p:sp>
        <p:nvSpPr>
          <p:cNvPr id="16" name="Subtitle 5"/>
          <p:cNvSpPr>
            <a:spLocks noGrp="1"/>
          </p:cNvSpPr>
          <p:nvPr userDrawn="1">
            <p:ph type="subTitle" idx="1" hasCustomPrompt="1"/>
          </p:nvPr>
        </p:nvSpPr>
        <p:spPr>
          <a:xfrm>
            <a:off x="2643174" y="3643314"/>
            <a:ext cx="4643470" cy="1752600"/>
          </a:xfrm>
          <a:prstGeom prst="rect">
            <a:avLst/>
          </a:prstGeom>
        </p:spPr>
        <p:txBody>
          <a:bodyPr/>
          <a:lstStyle>
            <a:lvl1pPr algn="ctr">
              <a:buFontTx/>
              <a:buNone/>
              <a:defRPr/>
            </a:lvl1pPr>
          </a:lstStyle>
          <a:p>
            <a:r>
              <a:rPr lang="en-TT" dirty="0" smtClean="0"/>
              <a:t>Title</a:t>
            </a:r>
            <a:endParaRPr lang="en-TT" dirty="0"/>
          </a:p>
        </p:txBody>
      </p:sp>
      <p:sp>
        <p:nvSpPr>
          <p:cNvPr id="17"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sp>
        <p:nvSpPr>
          <p:cNvPr id="18"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15191372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TT" dirty="0">
              <a:solidFill>
                <a:prstClr val="black">
                  <a:tint val="75000"/>
                </a:prstClr>
              </a:solidFill>
            </a:endParaRPr>
          </a:p>
        </p:txBody>
      </p:sp>
      <p:sp>
        <p:nvSpPr>
          <p:cNvPr id="4" name="Date Placeholder 3"/>
          <p:cNvSpPr>
            <a:spLocks noGrp="1"/>
          </p:cNvSpPr>
          <p:nvPr>
            <p:ph type="dt" sz="half" idx="11"/>
          </p:nvPr>
        </p:nvSpPr>
        <p:spPr/>
        <p:txBody>
          <a:body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23414833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3848" y="27856"/>
            <a:ext cx="5770984" cy="1143000"/>
          </a:xfrm>
          <a:prstGeom prst="rect">
            <a:avLst/>
          </a:prstGeom>
        </p:spPr>
        <p:txBody>
          <a:bodyPr/>
          <a:lstStyle>
            <a:lvl1pPr>
              <a:defRPr sz="3200"/>
            </a:lvl1pPr>
          </a:lstStyle>
          <a:p>
            <a:r>
              <a:rPr lang="en-US" dirty="0" smtClean="0"/>
              <a:t>Click to edit Master title style</a:t>
            </a:r>
            <a:endParaRPr lang="en-TT"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TT" dirty="0"/>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2244928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T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7574136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4990429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T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7" name="Date Placeholder 6"/>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8" name="Footer Placeholder 7"/>
          <p:cNvSpPr>
            <a:spLocks noGrp="1"/>
          </p:cNvSpPr>
          <p:nvPr>
            <p:ph type="ftr" sz="quarter" idx="11"/>
          </p:nvPr>
        </p:nvSpPr>
        <p:spPr/>
        <p:txBody>
          <a:bodyPr/>
          <a:lstStyle/>
          <a:p>
            <a:endParaRPr lang="en-TT">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424427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Date Placeholder 2"/>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4" name="Footer Placeholder 3"/>
          <p:cNvSpPr>
            <a:spLocks noGrp="1"/>
          </p:cNvSpPr>
          <p:nvPr>
            <p:ph type="ftr" sz="quarter" idx="11"/>
          </p:nvPr>
        </p:nvSpPr>
        <p:spPr/>
        <p:txBody>
          <a:bodyPr/>
          <a:lstStyle/>
          <a:p>
            <a:endParaRPr lang="en-TT">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4917366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3" name="Footer Placeholder 2"/>
          <p:cNvSpPr>
            <a:spLocks noGrp="1"/>
          </p:cNvSpPr>
          <p:nvPr>
            <p:ph type="ftr" sz="quarter" idx="11"/>
          </p:nvPr>
        </p:nvSpPr>
        <p:spPr/>
        <p:txBody>
          <a:bodyPr/>
          <a:lstStyle/>
          <a:p>
            <a:endParaRPr lang="en-TT">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8738055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T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4542205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T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6106856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649586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1970914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1"/>
          <p:cNvSpPr>
            <a:spLocks noGrp="1"/>
          </p:cNvSpPr>
          <p:nvPr userDrawn="1">
            <p:ph type="ctrTitle" hasCustomPrompt="1"/>
          </p:nvPr>
        </p:nvSpPr>
        <p:spPr>
          <a:xfrm>
            <a:off x="1071538" y="1785926"/>
            <a:ext cx="7772400" cy="1571636"/>
          </a:xfrm>
          <a:prstGeom prst="rect">
            <a:avLst/>
          </a:prstGeom>
        </p:spPr>
        <p:txBody>
          <a:bodyPr>
            <a:normAutofit fontScale="90000"/>
          </a:bodyPr>
          <a:lstStyle>
            <a:lvl1pPr>
              <a:spcAft>
                <a:spcPts val="600"/>
              </a:spcAft>
              <a:defRPr/>
            </a:lvl1pPr>
          </a:lstStyle>
          <a:p>
            <a:r>
              <a:rPr lang="en-TT" sz="3600" dirty="0" smtClean="0"/>
              <a:t>Title</a:t>
            </a:r>
            <a:r>
              <a:rPr lang="en-TT" sz="1800" dirty="0" smtClean="0"/>
              <a:t>.</a:t>
            </a:r>
            <a:endParaRPr lang="en-TT" sz="1800" dirty="0"/>
          </a:p>
        </p:txBody>
      </p:sp>
      <p:sp>
        <p:nvSpPr>
          <p:cNvPr id="16" name="Subtitle 5"/>
          <p:cNvSpPr>
            <a:spLocks noGrp="1"/>
          </p:cNvSpPr>
          <p:nvPr userDrawn="1">
            <p:ph type="subTitle" idx="1" hasCustomPrompt="1"/>
          </p:nvPr>
        </p:nvSpPr>
        <p:spPr>
          <a:xfrm>
            <a:off x="2643174" y="3643314"/>
            <a:ext cx="4643470" cy="1752600"/>
          </a:xfrm>
          <a:prstGeom prst="rect">
            <a:avLst/>
          </a:prstGeom>
        </p:spPr>
        <p:txBody>
          <a:bodyPr/>
          <a:lstStyle>
            <a:lvl1pPr algn="ctr">
              <a:buFontTx/>
              <a:buNone/>
              <a:defRPr/>
            </a:lvl1pPr>
          </a:lstStyle>
          <a:p>
            <a:r>
              <a:rPr lang="en-TT" dirty="0" smtClean="0"/>
              <a:t>Title</a:t>
            </a:r>
            <a:endParaRPr lang="en-TT" dirty="0"/>
          </a:p>
        </p:txBody>
      </p:sp>
      <p:sp>
        <p:nvSpPr>
          <p:cNvPr id="17"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sp>
        <p:nvSpPr>
          <p:cNvPr id="18"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2667841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TT" dirty="0">
              <a:solidFill>
                <a:prstClr val="black">
                  <a:tint val="75000"/>
                </a:prstClr>
              </a:solidFill>
            </a:endParaRPr>
          </a:p>
        </p:txBody>
      </p:sp>
      <p:sp>
        <p:nvSpPr>
          <p:cNvPr id="4" name="Date Placeholder 3"/>
          <p:cNvSpPr>
            <a:spLocks noGrp="1"/>
          </p:cNvSpPr>
          <p:nvPr>
            <p:ph type="dt" sz="half" idx="11"/>
          </p:nvPr>
        </p:nvSpPr>
        <p:spPr/>
        <p:txBody>
          <a:body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26433772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3848" y="27856"/>
            <a:ext cx="5770984" cy="1143000"/>
          </a:xfrm>
          <a:prstGeom prst="rect">
            <a:avLst/>
          </a:prstGeom>
        </p:spPr>
        <p:txBody>
          <a:bodyPr/>
          <a:lstStyle>
            <a:lvl1pPr>
              <a:defRPr sz="3200"/>
            </a:lvl1pPr>
          </a:lstStyle>
          <a:p>
            <a:r>
              <a:rPr lang="en-US" dirty="0" smtClean="0"/>
              <a:t>Click to edit Master title style</a:t>
            </a:r>
            <a:endParaRPr lang="en-TT"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TT" dirty="0"/>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0884310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T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556281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689793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T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7" name="Date Placeholder 6"/>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8" name="Footer Placeholder 7"/>
          <p:cNvSpPr>
            <a:spLocks noGrp="1"/>
          </p:cNvSpPr>
          <p:nvPr>
            <p:ph type="ftr" sz="quarter" idx="11"/>
          </p:nvPr>
        </p:nvSpPr>
        <p:spPr/>
        <p:txBody>
          <a:bodyPr/>
          <a:lstStyle/>
          <a:p>
            <a:endParaRPr lang="en-TT">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167826535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Date Placeholder 2"/>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4" name="Footer Placeholder 3"/>
          <p:cNvSpPr>
            <a:spLocks noGrp="1"/>
          </p:cNvSpPr>
          <p:nvPr>
            <p:ph type="ftr" sz="quarter" idx="11"/>
          </p:nvPr>
        </p:nvSpPr>
        <p:spPr/>
        <p:txBody>
          <a:bodyPr/>
          <a:lstStyle/>
          <a:p>
            <a:endParaRPr lang="en-TT">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7377066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3" name="Footer Placeholder 2"/>
          <p:cNvSpPr>
            <a:spLocks noGrp="1"/>
          </p:cNvSpPr>
          <p:nvPr>
            <p:ph type="ftr" sz="quarter" idx="11"/>
          </p:nvPr>
        </p:nvSpPr>
        <p:spPr/>
        <p:txBody>
          <a:bodyPr/>
          <a:lstStyle/>
          <a:p>
            <a:endParaRPr lang="en-TT">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70757996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T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6547320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T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8301160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4688266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165782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Title 1"/>
          <p:cNvSpPr>
            <a:spLocks noGrp="1"/>
          </p:cNvSpPr>
          <p:nvPr userDrawn="1">
            <p:ph type="ctrTitle" hasCustomPrompt="1"/>
          </p:nvPr>
        </p:nvSpPr>
        <p:spPr>
          <a:xfrm>
            <a:off x="1071538" y="1785926"/>
            <a:ext cx="7772400" cy="1571636"/>
          </a:xfrm>
          <a:prstGeom prst="rect">
            <a:avLst/>
          </a:prstGeom>
        </p:spPr>
        <p:txBody>
          <a:bodyPr>
            <a:normAutofit fontScale="90000"/>
          </a:bodyPr>
          <a:lstStyle>
            <a:lvl1pPr>
              <a:spcAft>
                <a:spcPts val="600"/>
              </a:spcAft>
              <a:defRPr/>
            </a:lvl1pPr>
          </a:lstStyle>
          <a:p>
            <a:r>
              <a:rPr lang="en-TT" sz="3600" dirty="0" smtClean="0"/>
              <a:t>Title</a:t>
            </a:r>
            <a:r>
              <a:rPr lang="en-TT" sz="1800" dirty="0" smtClean="0"/>
              <a:t>.</a:t>
            </a:r>
            <a:endParaRPr lang="en-TT" sz="1800" dirty="0"/>
          </a:p>
        </p:txBody>
      </p:sp>
      <p:sp>
        <p:nvSpPr>
          <p:cNvPr id="16" name="Subtitle 5"/>
          <p:cNvSpPr>
            <a:spLocks noGrp="1"/>
          </p:cNvSpPr>
          <p:nvPr userDrawn="1">
            <p:ph type="subTitle" idx="1" hasCustomPrompt="1"/>
          </p:nvPr>
        </p:nvSpPr>
        <p:spPr>
          <a:xfrm>
            <a:off x="2643174" y="3643314"/>
            <a:ext cx="4643470" cy="1752600"/>
          </a:xfrm>
          <a:prstGeom prst="rect">
            <a:avLst/>
          </a:prstGeom>
        </p:spPr>
        <p:txBody>
          <a:bodyPr/>
          <a:lstStyle>
            <a:lvl1pPr algn="ctr">
              <a:buFontTx/>
              <a:buNone/>
              <a:defRPr/>
            </a:lvl1pPr>
          </a:lstStyle>
          <a:p>
            <a:r>
              <a:rPr lang="en-TT" dirty="0" smtClean="0"/>
              <a:t>Title</a:t>
            </a:r>
            <a:endParaRPr lang="en-TT" dirty="0"/>
          </a:p>
        </p:txBody>
      </p:sp>
      <p:sp>
        <p:nvSpPr>
          <p:cNvPr id="17"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sp>
        <p:nvSpPr>
          <p:cNvPr id="18"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22679382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TT" dirty="0">
              <a:solidFill>
                <a:prstClr val="black">
                  <a:tint val="75000"/>
                </a:prstClr>
              </a:solidFill>
            </a:endParaRPr>
          </a:p>
        </p:txBody>
      </p:sp>
      <p:sp>
        <p:nvSpPr>
          <p:cNvPr id="4" name="Date Placeholder 3"/>
          <p:cNvSpPr>
            <a:spLocks noGrp="1"/>
          </p:cNvSpPr>
          <p:nvPr>
            <p:ph type="dt" sz="half" idx="11"/>
          </p:nvPr>
        </p:nvSpPr>
        <p:spPr/>
        <p:txBody>
          <a:body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spTree>
    <p:extLst>
      <p:ext uri="{BB962C8B-B14F-4D97-AF65-F5344CB8AC3E}">
        <p14:creationId xmlns="" xmlns:p14="http://schemas.microsoft.com/office/powerpoint/2010/main" val="2188167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03848" y="27856"/>
            <a:ext cx="5770984" cy="1143000"/>
          </a:xfrm>
          <a:prstGeom prst="rect">
            <a:avLst/>
          </a:prstGeom>
        </p:spPr>
        <p:txBody>
          <a:bodyPr/>
          <a:lstStyle>
            <a:lvl1pPr>
              <a:defRPr sz="3200"/>
            </a:lvl1pPr>
          </a:lstStyle>
          <a:p>
            <a:r>
              <a:rPr lang="en-US" dirty="0" smtClean="0"/>
              <a:t>Click to edit Master title style</a:t>
            </a:r>
            <a:endParaRPr lang="en-TT"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TT" dirty="0"/>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5209971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TT"/>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296921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32008376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TT"/>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7" name="Date Placeholder 6"/>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8" name="Footer Placeholder 7"/>
          <p:cNvSpPr>
            <a:spLocks noGrp="1"/>
          </p:cNvSpPr>
          <p:nvPr>
            <p:ph type="ftr" sz="quarter" idx="11"/>
          </p:nvPr>
        </p:nvSpPr>
        <p:spPr/>
        <p:txBody>
          <a:bodyPr/>
          <a:lstStyle/>
          <a:p>
            <a:endParaRPr lang="en-TT">
              <a:solidFill>
                <a:prstClr val="black">
                  <a:tint val="75000"/>
                </a:prstClr>
              </a:solidFill>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6624642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Date Placeholder 2"/>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4" name="Footer Placeholder 3"/>
          <p:cNvSpPr>
            <a:spLocks noGrp="1"/>
          </p:cNvSpPr>
          <p:nvPr>
            <p:ph type="ftr" sz="quarter" idx="11"/>
          </p:nvPr>
        </p:nvSpPr>
        <p:spPr/>
        <p:txBody>
          <a:bodyPr/>
          <a:lstStyle/>
          <a:p>
            <a:endParaRPr lang="en-TT">
              <a:solidFill>
                <a:prstClr val="black">
                  <a:tint val="75000"/>
                </a:prstClr>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4809011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3" name="Footer Placeholder 2"/>
          <p:cNvSpPr>
            <a:spLocks noGrp="1"/>
          </p:cNvSpPr>
          <p:nvPr>
            <p:ph type="ftr" sz="quarter" idx="11"/>
          </p:nvPr>
        </p:nvSpPr>
        <p:spPr/>
        <p:txBody>
          <a:bodyPr/>
          <a:lstStyle/>
          <a:p>
            <a:endParaRPr lang="en-TT">
              <a:solidFill>
                <a:prstClr val="black">
                  <a:tint val="75000"/>
                </a:prstClr>
              </a:solidFil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4763732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TT"/>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7932771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TT"/>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TT"/>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6" name="Footer Placeholder 5"/>
          <p:cNvSpPr>
            <a:spLocks noGrp="1"/>
          </p:cNvSpPr>
          <p:nvPr>
            <p:ph type="ftr" sz="quarter" idx="11"/>
          </p:nvPr>
        </p:nvSpPr>
        <p:spPr/>
        <p:txBody>
          <a:bodyPr/>
          <a:lstStyle/>
          <a:p>
            <a:endParaRPr lang="en-TT">
              <a:solidFill>
                <a:prstClr val="black">
                  <a:tint val="75000"/>
                </a:prstClr>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2122862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057743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TT"/>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TT"/>
          </a:p>
        </p:txBody>
      </p:sp>
      <p:sp>
        <p:nvSpPr>
          <p:cNvPr id="4" name="Date Placeholder 3"/>
          <p:cNvSpPr>
            <a:spLocks noGrp="1"/>
          </p:cNvSpPr>
          <p:nvPr>
            <p:ph type="dt" sz="half" idx="10"/>
          </p:nvPr>
        </p:nvSpPr>
        <p:spPr/>
        <p:txBody>
          <a:bodyPr/>
          <a:lstStyle/>
          <a:p>
            <a:fld id="{FA01E745-ED73-4DD7-B75A-78EC5BBE0337}" type="datetimeFigureOut">
              <a:rPr lang="en-US" smtClean="0">
                <a:solidFill>
                  <a:prstClr val="black">
                    <a:tint val="75000"/>
                  </a:prstClr>
                </a:solidFill>
              </a:rPr>
              <a:pPr/>
              <a:t>10/25/2011</a:t>
            </a:fld>
            <a:endParaRPr lang="en-TT">
              <a:solidFill>
                <a:prstClr val="black">
                  <a:tint val="75000"/>
                </a:prstClr>
              </a:solidFill>
            </a:endParaRPr>
          </a:p>
        </p:txBody>
      </p:sp>
      <p:sp>
        <p:nvSpPr>
          <p:cNvPr id="5" name="Footer Placeholder 4"/>
          <p:cNvSpPr>
            <a:spLocks noGrp="1"/>
          </p:cNvSpPr>
          <p:nvPr>
            <p:ph type="ftr" sz="quarter" idx="11"/>
          </p:nvPr>
        </p:nvSpPr>
        <p:spPr/>
        <p:txBody>
          <a:bodyPr/>
          <a:lstStyle/>
          <a:p>
            <a:endParaRPr lang="en-TT">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767B6ED-C151-4839-8889-6FFA398085A0}" type="slidenum">
              <a:rPr lang="en-TT" smtClean="0">
                <a:solidFill>
                  <a:prstClr val="black"/>
                </a:solidFill>
              </a:rPr>
              <a:pPr/>
              <a:t>‹#›</a:t>
            </a:fld>
            <a:endParaRPr lang="en-TT">
              <a:solidFill>
                <a:prstClr val="black"/>
              </a:solidFill>
            </a:endParaRPr>
          </a:p>
        </p:txBody>
      </p:sp>
    </p:spTree>
    <p:extLst>
      <p:ext uri="{BB962C8B-B14F-4D97-AF65-F5344CB8AC3E}">
        <p14:creationId xmlns="" xmlns:p14="http://schemas.microsoft.com/office/powerpoint/2010/main" val="2522583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DB8DF166-8EA7-4A99-89CE-58097B1FD7A2}" type="datetimeFigureOut">
              <a:rPr lang="en-US" smtClean="0"/>
              <a:pPr/>
              <a:t>10/25/2011</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9EE7E9F-F2CC-4092-90E9-7DF7C099FD5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2.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6.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image" Target="../media/image5.jpeg"/><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6.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image" Target="../media/image5.jpeg"/><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6.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5.jpe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4.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6" Type="http://schemas.openxmlformats.org/officeDocument/2006/relationships/image" Target="../media/image6.png"/><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5.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13" cstate="print"/>
          <a:srcRect/>
          <a:stretch>
            <a:fillRect/>
          </a:stretch>
        </p:blipFill>
        <p:spPr bwMode="auto">
          <a:xfrm>
            <a:off x="0" y="-63475"/>
            <a:ext cx="9144000" cy="6921475"/>
          </a:xfrm>
          <a:prstGeom prst="rect">
            <a:avLst/>
          </a:prstGeom>
          <a:noFill/>
          <a:ln w="9525">
            <a:noFill/>
            <a:miter lim="800000"/>
            <a:headEnd/>
            <a:tailEnd/>
          </a:ln>
        </p:spPr>
      </p:pic>
      <p:sp>
        <p:nvSpPr>
          <p:cNvPr id="2" name="Title Placeholder 1"/>
          <p:cNvSpPr>
            <a:spLocks noGrp="1"/>
          </p:cNvSpPr>
          <p:nvPr>
            <p:ph type="title"/>
          </p:nvPr>
        </p:nvSpPr>
        <p:spPr>
          <a:xfrm>
            <a:off x="381000" y="533400"/>
            <a:ext cx="8229600" cy="1143000"/>
          </a:xfrm>
          <a:prstGeom prst="rect">
            <a:avLst/>
          </a:prstGeom>
        </p:spPr>
        <p:txBody>
          <a:bodyPr vert="horz" lIns="91440" tIns="45720" rIns="91440" bIns="45720" rtlCol="0" anchor="ctr">
            <a:normAutofit/>
          </a:bodyPr>
          <a:lstStyle/>
          <a:p>
            <a:r>
              <a:rPr lang="en-US" dirty="0" smtClean="0"/>
              <a:t>Master title</a:t>
            </a:r>
            <a:endParaRPr lang="en-US" dirty="0"/>
          </a:p>
        </p:txBody>
      </p:sp>
      <p:sp>
        <p:nvSpPr>
          <p:cNvPr id="3" name="Text Placeholder 2"/>
          <p:cNvSpPr>
            <a:spLocks noGrp="1"/>
          </p:cNvSpPr>
          <p:nvPr>
            <p:ph type="body" idx="1"/>
          </p:nvPr>
        </p:nvSpPr>
        <p:spPr>
          <a:xfrm>
            <a:off x="838200" y="2438400"/>
            <a:ext cx="7086600" cy="3382963"/>
          </a:xfrm>
          <a:prstGeom prst="rect">
            <a:avLst/>
          </a:prstGeom>
        </p:spPr>
        <p:txBody>
          <a:bodyPr vert="horz" lIns="91440" tIns="45720" rIns="91440" bIns="45720" rtlCol="0">
            <a:normAutofit/>
          </a:bodyPr>
          <a:lstStyle/>
          <a:p>
            <a:pPr lvl="0"/>
            <a:endParaRPr lang="en-US" dirty="0" smtClean="0"/>
          </a:p>
        </p:txBody>
      </p:sp>
      <p:pic>
        <p:nvPicPr>
          <p:cNvPr id="9" name="Picture 8" descr="coat.png"/>
          <p:cNvPicPr>
            <a:picLocks noChangeAspect="1"/>
          </p:cNvPicPr>
          <p:nvPr userDrawn="1"/>
        </p:nvPicPr>
        <p:blipFill>
          <a:blip r:embed="rId14" cstate="print"/>
          <a:stretch>
            <a:fillRect/>
          </a:stretch>
        </p:blipFill>
        <p:spPr>
          <a:xfrm>
            <a:off x="152400" y="0"/>
            <a:ext cx="1143189" cy="1066800"/>
          </a:xfrm>
          <a:prstGeom prst="rect">
            <a:avLst/>
          </a:prstGeom>
        </p:spPr>
      </p:pic>
      <p:pic>
        <p:nvPicPr>
          <p:cNvPr id="10" name="Picture 9" descr="new logo MEEA.png"/>
          <p:cNvPicPr>
            <a:picLocks noChangeAspect="1"/>
          </p:cNvPicPr>
          <p:nvPr userDrawn="1"/>
        </p:nvPicPr>
        <p:blipFill>
          <a:blip r:embed="rId15" cstate="print"/>
          <a:stretch>
            <a:fillRect/>
          </a:stretch>
        </p:blipFill>
        <p:spPr>
          <a:xfrm>
            <a:off x="6273594" y="5105400"/>
            <a:ext cx="2718006" cy="1632098"/>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73" r:id="rId10"/>
    <p:sldLayoutId id="21474837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ctr" defTabSz="914400" rtl="0" eaLnBrk="1" latinLnBrk="0" hangingPunct="1">
        <a:spcBef>
          <a:spcPct val="20000"/>
        </a:spcBef>
        <a:buFontTx/>
        <a:buNone/>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12" cstate="print"/>
          <a:srcRect/>
          <a:stretch>
            <a:fillRect/>
          </a:stretch>
        </p:blipFill>
        <p:spPr bwMode="auto">
          <a:xfrm>
            <a:off x="0" y="-63475"/>
            <a:ext cx="9144000" cy="6921475"/>
          </a:xfrm>
          <a:prstGeom prst="rect">
            <a:avLst/>
          </a:prstGeom>
          <a:noFill/>
          <a:ln w="9525">
            <a:noFill/>
            <a:miter lim="800000"/>
            <a:headEnd/>
            <a:tailEnd/>
          </a:ln>
        </p:spPr>
      </p:pic>
      <p:sp>
        <p:nvSpPr>
          <p:cNvPr id="2" name="Title Placeholder 1"/>
          <p:cNvSpPr>
            <a:spLocks noGrp="1"/>
          </p:cNvSpPr>
          <p:nvPr>
            <p:ph type="title"/>
          </p:nvPr>
        </p:nvSpPr>
        <p:spPr>
          <a:xfrm>
            <a:off x="381000" y="533400"/>
            <a:ext cx="8229600" cy="1143000"/>
          </a:xfrm>
          <a:prstGeom prst="rect">
            <a:avLst/>
          </a:prstGeom>
        </p:spPr>
        <p:txBody>
          <a:bodyPr vert="horz" lIns="91407" tIns="45704" rIns="91407" bIns="45704" rtlCol="0" anchor="ctr">
            <a:normAutofit/>
          </a:bodyPr>
          <a:lstStyle/>
          <a:p>
            <a:r>
              <a:rPr lang="en-US" dirty="0" smtClean="0"/>
              <a:t>Master title</a:t>
            </a:r>
            <a:endParaRPr lang="en-US" dirty="0"/>
          </a:p>
        </p:txBody>
      </p:sp>
      <p:sp>
        <p:nvSpPr>
          <p:cNvPr id="3" name="Text Placeholder 2"/>
          <p:cNvSpPr>
            <a:spLocks noGrp="1"/>
          </p:cNvSpPr>
          <p:nvPr>
            <p:ph type="body" idx="1"/>
          </p:nvPr>
        </p:nvSpPr>
        <p:spPr>
          <a:xfrm>
            <a:off x="838200" y="2438403"/>
            <a:ext cx="7086600" cy="3382963"/>
          </a:xfrm>
          <a:prstGeom prst="rect">
            <a:avLst/>
          </a:prstGeom>
        </p:spPr>
        <p:txBody>
          <a:bodyPr vert="horz" lIns="91407" tIns="45704" rIns="91407" bIns="45704" rtlCol="0">
            <a:normAutofit/>
          </a:bodyPr>
          <a:lstStyle/>
          <a:p>
            <a:pPr lvl="0"/>
            <a:endParaRPr lang="en-US" dirty="0" smtClean="0"/>
          </a:p>
        </p:txBody>
      </p:sp>
      <p:pic>
        <p:nvPicPr>
          <p:cNvPr id="9" name="Picture 8" descr="coat.png"/>
          <p:cNvPicPr>
            <a:picLocks noChangeAspect="1"/>
          </p:cNvPicPr>
          <p:nvPr userDrawn="1"/>
        </p:nvPicPr>
        <p:blipFill>
          <a:blip r:embed="rId13" cstate="print"/>
          <a:stretch>
            <a:fillRect/>
          </a:stretch>
        </p:blipFill>
        <p:spPr>
          <a:xfrm>
            <a:off x="152403" y="0"/>
            <a:ext cx="1143189" cy="1066800"/>
          </a:xfrm>
          <a:prstGeom prst="rect">
            <a:avLst/>
          </a:prstGeom>
        </p:spPr>
      </p:pic>
      <p:pic>
        <p:nvPicPr>
          <p:cNvPr id="10" name="Picture 9" descr="new logo MEEA.png"/>
          <p:cNvPicPr>
            <a:picLocks noChangeAspect="1"/>
          </p:cNvPicPr>
          <p:nvPr userDrawn="1"/>
        </p:nvPicPr>
        <p:blipFill>
          <a:blip r:embed="rId14" cstate="print"/>
          <a:stretch>
            <a:fillRect/>
          </a:stretch>
        </p:blipFill>
        <p:spPr>
          <a:xfrm>
            <a:off x="6273594" y="5105400"/>
            <a:ext cx="2718006" cy="1632098"/>
          </a:xfrm>
          <a:prstGeom prst="rect">
            <a:avLst/>
          </a:prstGeom>
        </p:spPr>
      </p:pic>
    </p:spTree>
    <p:extLst>
      <p:ext uri="{BB962C8B-B14F-4D97-AF65-F5344CB8AC3E}">
        <p14:creationId xmlns="" xmlns:p14="http://schemas.microsoft.com/office/powerpoint/2010/main" val="16851489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Lst>
  <p:txStyles>
    <p:titleStyle>
      <a:lvl1pPr algn="ctr" defTabSz="914079" rtl="0" eaLnBrk="1" latinLnBrk="0" hangingPunct="1">
        <a:spcBef>
          <a:spcPct val="0"/>
        </a:spcBef>
        <a:buNone/>
        <a:defRPr sz="4400" kern="1200">
          <a:solidFill>
            <a:schemeClr val="tx1"/>
          </a:solidFill>
          <a:latin typeface="+mj-lt"/>
          <a:ea typeface="+mj-ea"/>
          <a:cs typeface="+mj-cs"/>
        </a:defRPr>
      </a:lvl1pPr>
    </p:titleStyle>
    <p:bodyStyle>
      <a:lvl1pPr marL="342780" indent="-342780" algn="ctr" defTabSz="914079" rtl="0" eaLnBrk="1" latinLnBrk="0" hangingPunct="1">
        <a:spcBef>
          <a:spcPct val="20000"/>
        </a:spcBef>
        <a:buFontTx/>
        <a:buNone/>
        <a:defRPr sz="3200" kern="1200">
          <a:solidFill>
            <a:schemeClr val="tx1"/>
          </a:solidFill>
          <a:latin typeface="+mn-lt"/>
          <a:ea typeface="+mn-ea"/>
          <a:cs typeface="+mn-cs"/>
        </a:defRPr>
      </a:lvl1pPr>
      <a:lvl2pPr marL="742689" indent="-285650" algn="l" defTabSz="91407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99" indent="-228519" algn="l" defTabSz="91407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3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7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alpha val="95000"/>
          </a:schemeClr>
        </a:solidFill>
        <a:effectLst/>
      </p:bgPr>
    </p:bg>
    <p:spTree>
      <p:nvGrpSpPr>
        <p:cNvPr id="1" name=""/>
        <p:cNvGrpSpPr/>
        <p:nvPr/>
      </p:nvGrpSpPr>
      <p:grpSpPr>
        <a:xfrm>
          <a:off x="0" y="0"/>
          <a:ext cx="0" cy="0"/>
          <a:chOff x="0" y="0"/>
          <a:chExt cx="0" cy="0"/>
        </a:xfrm>
      </p:grpSpPr>
      <p:pic>
        <p:nvPicPr>
          <p:cNvPr id="7" name="Picture 6"/>
          <p:cNvPicPr>
            <a:picLocks noChangeAspect="1" noChangeArrowheads="1"/>
          </p:cNvPicPr>
          <p:nvPr userDrawn="1"/>
        </p:nvPicPr>
        <p:blipFill>
          <a:blip r:embed="rId12" cstate="print"/>
          <a:srcRect/>
          <a:stretch>
            <a:fillRect/>
          </a:stretch>
        </p:blipFill>
        <p:spPr bwMode="auto">
          <a:xfrm>
            <a:off x="0" y="-63475"/>
            <a:ext cx="9144000" cy="6921475"/>
          </a:xfrm>
          <a:prstGeom prst="rect">
            <a:avLst/>
          </a:prstGeom>
          <a:noFill/>
          <a:ln w="9525">
            <a:noFill/>
            <a:miter lim="800000"/>
            <a:headEnd/>
            <a:tailEnd/>
          </a:ln>
        </p:spPr>
      </p:pic>
      <p:sp>
        <p:nvSpPr>
          <p:cNvPr id="2" name="Title Placeholder 1"/>
          <p:cNvSpPr>
            <a:spLocks noGrp="1"/>
          </p:cNvSpPr>
          <p:nvPr>
            <p:ph type="title"/>
          </p:nvPr>
        </p:nvSpPr>
        <p:spPr>
          <a:xfrm>
            <a:off x="381000" y="533400"/>
            <a:ext cx="8229600" cy="1143000"/>
          </a:xfrm>
          <a:prstGeom prst="rect">
            <a:avLst/>
          </a:prstGeom>
        </p:spPr>
        <p:txBody>
          <a:bodyPr vert="horz" lIns="91407" tIns="45704" rIns="91407" bIns="45704" rtlCol="0" anchor="ctr">
            <a:normAutofit/>
          </a:bodyPr>
          <a:lstStyle/>
          <a:p>
            <a:r>
              <a:rPr lang="en-US" dirty="0" smtClean="0"/>
              <a:t>Master title</a:t>
            </a:r>
            <a:endParaRPr lang="en-US" dirty="0"/>
          </a:p>
        </p:txBody>
      </p:sp>
      <p:sp>
        <p:nvSpPr>
          <p:cNvPr id="3" name="Text Placeholder 2"/>
          <p:cNvSpPr>
            <a:spLocks noGrp="1"/>
          </p:cNvSpPr>
          <p:nvPr>
            <p:ph type="body" idx="1"/>
          </p:nvPr>
        </p:nvSpPr>
        <p:spPr>
          <a:xfrm>
            <a:off x="838200" y="2438403"/>
            <a:ext cx="7086600" cy="3382963"/>
          </a:xfrm>
          <a:prstGeom prst="rect">
            <a:avLst/>
          </a:prstGeom>
        </p:spPr>
        <p:txBody>
          <a:bodyPr vert="horz" lIns="91407" tIns="45704" rIns="91407" bIns="45704" rtlCol="0">
            <a:normAutofit/>
          </a:bodyPr>
          <a:lstStyle/>
          <a:p>
            <a:pPr lvl="0"/>
            <a:endParaRPr lang="en-US" dirty="0" smtClean="0"/>
          </a:p>
        </p:txBody>
      </p:sp>
      <p:pic>
        <p:nvPicPr>
          <p:cNvPr id="9" name="Picture 8" descr="coat.png"/>
          <p:cNvPicPr>
            <a:picLocks noChangeAspect="1"/>
          </p:cNvPicPr>
          <p:nvPr userDrawn="1"/>
        </p:nvPicPr>
        <p:blipFill>
          <a:blip r:embed="rId13" cstate="print"/>
          <a:stretch>
            <a:fillRect/>
          </a:stretch>
        </p:blipFill>
        <p:spPr>
          <a:xfrm>
            <a:off x="152403" y="0"/>
            <a:ext cx="1143189" cy="1066800"/>
          </a:xfrm>
          <a:prstGeom prst="rect">
            <a:avLst/>
          </a:prstGeom>
        </p:spPr>
      </p:pic>
      <p:pic>
        <p:nvPicPr>
          <p:cNvPr id="10" name="Picture 9" descr="new logo MEEA.png"/>
          <p:cNvPicPr>
            <a:picLocks noChangeAspect="1"/>
          </p:cNvPicPr>
          <p:nvPr userDrawn="1"/>
        </p:nvPicPr>
        <p:blipFill>
          <a:blip r:embed="rId14" cstate="print"/>
          <a:stretch>
            <a:fillRect/>
          </a:stretch>
        </p:blipFill>
        <p:spPr>
          <a:xfrm>
            <a:off x="6273594" y="5105400"/>
            <a:ext cx="2718006" cy="1632098"/>
          </a:xfrm>
          <a:prstGeom prst="rect">
            <a:avLst/>
          </a:prstGeom>
        </p:spPr>
      </p:pic>
    </p:spTree>
    <p:extLst>
      <p:ext uri="{BB962C8B-B14F-4D97-AF65-F5344CB8AC3E}">
        <p14:creationId xmlns="" xmlns:p14="http://schemas.microsoft.com/office/powerpoint/2010/main" val="11211243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p:txStyles>
    <p:titleStyle>
      <a:lvl1pPr algn="ctr" defTabSz="914079" rtl="0" eaLnBrk="1" latinLnBrk="0" hangingPunct="1">
        <a:spcBef>
          <a:spcPct val="0"/>
        </a:spcBef>
        <a:buNone/>
        <a:defRPr sz="4400" kern="1200">
          <a:solidFill>
            <a:schemeClr val="tx1"/>
          </a:solidFill>
          <a:latin typeface="+mj-lt"/>
          <a:ea typeface="+mj-ea"/>
          <a:cs typeface="+mj-cs"/>
        </a:defRPr>
      </a:lvl1pPr>
    </p:titleStyle>
    <p:bodyStyle>
      <a:lvl1pPr marL="342780" indent="-342780" algn="ctr" defTabSz="914079" rtl="0" eaLnBrk="1" latinLnBrk="0" hangingPunct="1">
        <a:spcBef>
          <a:spcPct val="20000"/>
        </a:spcBef>
        <a:buFontTx/>
        <a:buNone/>
        <a:defRPr sz="3200" kern="1200">
          <a:solidFill>
            <a:schemeClr val="tx1"/>
          </a:solidFill>
          <a:latin typeface="+mn-lt"/>
          <a:ea typeface="+mn-ea"/>
          <a:cs typeface="+mn-cs"/>
        </a:defRPr>
      </a:lvl1pPr>
      <a:lvl2pPr marL="742689" indent="-285650" algn="l" defTabSz="914079"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599" indent="-228519" algn="l" defTabSz="914079"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3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7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58"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79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37" indent="-228519" algn="l" defTabSz="9140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79" rtl="0" eaLnBrk="1" latinLnBrk="0" hangingPunct="1">
        <a:defRPr sz="1800" kern="1200">
          <a:solidFill>
            <a:schemeClr val="tx1"/>
          </a:solidFill>
          <a:latin typeface="+mn-lt"/>
          <a:ea typeface="+mn-ea"/>
          <a:cs typeface="+mn-cs"/>
        </a:defRPr>
      </a:lvl1pPr>
      <a:lvl2pPr marL="457039" algn="l" defTabSz="914079" rtl="0" eaLnBrk="1" latinLnBrk="0" hangingPunct="1">
        <a:defRPr sz="1800" kern="1200">
          <a:solidFill>
            <a:schemeClr val="tx1"/>
          </a:solidFill>
          <a:latin typeface="+mn-lt"/>
          <a:ea typeface="+mn-ea"/>
          <a:cs typeface="+mn-cs"/>
        </a:defRPr>
      </a:lvl2pPr>
      <a:lvl3pPr marL="914079" algn="l" defTabSz="914079" rtl="0" eaLnBrk="1" latinLnBrk="0" hangingPunct="1">
        <a:defRPr sz="1800" kern="1200">
          <a:solidFill>
            <a:schemeClr val="tx1"/>
          </a:solidFill>
          <a:latin typeface="+mn-lt"/>
          <a:ea typeface="+mn-ea"/>
          <a:cs typeface="+mn-cs"/>
        </a:defRPr>
      </a:lvl3pPr>
      <a:lvl4pPr marL="1371119" algn="l" defTabSz="914079" rtl="0" eaLnBrk="1" latinLnBrk="0" hangingPunct="1">
        <a:defRPr sz="1800" kern="1200">
          <a:solidFill>
            <a:schemeClr val="tx1"/>
          </a:solidFill>
          <a:latin typeface="+mn-lt"/>
          <a:ea typeface="+mn-ea"/>
          <a:cs typeface="+mn-cs"/>
        </a:defRPr>
      </a:lvl4pPr>
      <a:lvl5pPr marL="1828159" algn="l" defTabSz="914079" rtl="0" eaLnBrk="1" latinLnBrk="0" hangingPunct="1">
        <a:defRPr sz="1800" kern="1200">
          <a:solidFill>
            <a:schemeClr val="tx1"/>
          </a:solidFill>
          <a:latin typeface="+mn-lt"/>
          <a:ea typeface="+mn-ea"/>
          <a:cs typeface="+mn-cs"/>
        </a:defRPr>
      </a:lvl5pPr>
      <a:lvl6pPr marL="2285199" algn="l" defTabSz="914079" rtl="0" eaLnBrk="1" latinLnBrk="0" hangingPunct="1">
        <a:defRPr sz="1800" kern="1200">
          <a:solidFill>
            <a:schemeClr val="tx1"/>
          </a:solidFill>
          <a:latin typeface="+mn-lt"/>
          <a:ea typeface="+mn-ea"/>
          <a:cs typeface="+mn-cs"/>
        </a:defRPr>
      </a:lvl6pPr>
      <a:lvl7pPr marL="2742237" algn="l" defTabSz="914079" rtl="0" eaLnBrk="1" latinLnBrk="0" hangingPunct="1">
        <a:defRPr sz="1800" kern="1200">
          <a:solidFill>
            <a:schemeClr val="tx1"/>
          </a:solidFill>
          <a:latin typeface="+mn-lt"/>
          <a:ea typeface="+mn-ea"/>
          <a:cs typeface="+mn-cs"/>
        </a:defRPr>
      </a:lvl7pPr>
      <a:lvl8pPr marL="3199278" algn="l" defTabSz="914079" rtl="0" eaLnBrk="1" latinLnBrk="0" hangingPunct="1">
        <a:defRPr sz="1800" kern="1200">
          <a:solidFill>
            <a:schemeClr val="tx1"/>
          </a:solidFill>
          <a:latin typeface="+mn-lt"/>
          <a:ea typeface="+mn-ea"/>
          <a:cs typeface="+mn-cs"/>
        </a:defRPr>
      </a:lvl8pPr>
      <a:lvl9pPr marL="3656316" algn="l" defTabSz="914079"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meei new template copy.jpg"/>
          <p:cNvPicPr>
            <a:picLocks noChangeAspect="1"/>
          </p:cNvPicPr>
          <p:nvPr userDrawn="1"/>
        </p:nvPicPr>
        <p:blipFill>
          <a:blip r:embed="rId14" cstate="print"/>
          <a:stretch>
            <a:fillRect/>
          </a:stretch>
        </p:blipFill>
        <p:spPr>
          <a:xfrm>
            <a:off x="0" y="740358"/>
            <a:ext cx="8009429" cy="6117642"/>
          </a:xfrm>
          <a:prstGeom prst="rect">
            <a:avLst/>
          </a:prstGeom>
        </p:spPr>
      </p:pic>
      <p:sp>
        <p:nvSpPr>
          <p:cNvPr id="5"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pic>
        <p:nvPicPr>
          <p:cNvPr id="7" name="Picture 2" descr="C:\Documents and Settings\dcameron\My Documents\coat of arms.jpg"/>
          <p:cNvPicPr>
            <a:picLocks noChangeAspect="1" noChangeArrowheads="1"/>
          </p:cNvPicPr>
          <p:nvPr userDrawn="1"/>
        </p:nvPicPr>
        <p:blipFill>
          <a:blip r:embed="rId15" cstate="print"/>
          <a:srcRect/>
          <a:stretch>
            <a:fillRect/>
          </a:stretch>
        </p:blipFill>
        <p:spPr bwMode="auto">
          <a:xfrm>
            <a:off x="142844" y="43585"/>
            <a:ext cx="928694" cy="885085"/>
          </a:xfrm>
          <a:prstGeom prst="rect">
            <a:avLst/>
          </a:prstGeom>
          <a:noFill/>
        </p:spPr>
      </p:pic>
      <p:sp>
        <p:nvSpPr>
          <p:cNvPr id="8" name="TextBox 7"/>
          <p:cNvSpPr txBox="1"/>
          <p:nvPr userDrawn="1"/>
        </p:nvSpPr>
        <p:spPr>
          <a:xfrm>
            <a:off x="1071538" y="428604"/>
            <a:ext cx="2357454" cy="371384"/>
          </a:xfrm>
          <a:prstGeom prst="rect">
            <a:avLst/>
          </a:prstGeom>
          <a:noFill/>
        </p:spPr>
        <p:txBody>
          <a:bodyPr wrap="square" rtlCol="0">
            <a:spAutoFit/>
          </a:bodyPr>
          <a:lstStyle/>
          <a:p>
            <a:r>
              <a:rPr lang="en-TT" sz="1360" baseline="-25000" dirty="0" smtClean="0">
                <a:solidFill>
                  <a:prstClr val="black"/>
                </a:solidFill>
                <a:latin typeface="Times New Roman" pitchFamily="18" charset="0"/>
              </a:rPr>
              <a:t>THE GOVERNMENT OF THE</a:t>
            </a:r>
          </a:p>
          <a:p>
            <a:r>
              <a:rPr lang="en-TT" sz="1360" baseline="-25000" dirty="0" smtClean="0">
                <a:solidFill>
                  <a:prstClr val="black"/>
                </a:solidFill>
                <a:latin typeface="Times New Roman" pitchFamily="18" charset="0"/>
              </a:rPr>
              <a:t>REPUBLIC OF TRINIDAD AND TOBAGO</a:t>
            </a:r>
            <a:endParaRPr lang="en-TT" sz="1360" baseline="-25000" dirty="0">
              <a:solidFill>
                <a:prstClr val="black"/>
              </a:solidFill>
              <a:latin typeface="Times New Roman" pitchFamily="18" charset="0"/>
            </a:endParaRPr>
          </a:p>
        </p:txBody>
      </p:sp>
      <p:grpSp>
        <p:nvGrpSpPr>
          <p:cNvPr id="20" name="Group 19"/>
          <p:cNvGrpSpPr/>
          <p:nvPr userDrawn="1"/>
        </p:nvGrpSpPr>
        <p:grpSpPr>
          <a:xfrm>
            <a:off x="0" y="1000108"/>
            <a:ext cx="9144000" cy="142876"/>
            <a:chOff x="0" y="1000108"/>
            <a:chExt cx="9144000" cy="142876"/>
          </a:xfrm>
        </p:grpSpPr>
        <p:sp>
          <p:nvSpPr>
            <p:cNvPr id="16" name="Rectangle 15"/>
            <p:cNvSpPr/>
            <p:nvPr userDrawn="1"/>
          </p:nvSpPr>
          <p:spPr>
            <a:xfrm>
              <a:off x="0" y="1071546"/>
              <a:ext cx="9144000" cy="71438"/>
            </a:xfrm>
            <a:prstGeom prst="rect">
              <a:avLst/>
            </a:prstGeom>
            <a:solidFill>
              <a:srgbClr val="ABE9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sp>
          <p:nvSpPr>
            <p:cNvPr id="17" name="Rectangle 16"/>
            <p:cNvSpPr/>
            <p:nvPr userDrawn="1"/>
          </p:nvSpPr>
          <p:spPr>
            <a:xfrm>
              <a:off x="0" y="1000108"/>
              <a:ext cx="9144000" cy="71438"/>
            </a:xfrm>
            <a:prstGeom prst="rect">
              <a:avLst/>
            </a:prstGeom>
            <a:solidFill>
              <a:srgbClr val="37A30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grpSp>
      <p:sp>
        <p:nvSpPr>
          <p:cNvPr id="4"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pic>
        <p:nvPicPr>
          <p:cNvPr id="14" name="Picture 13" descr="new logo MEEA.png"/>
          <p:cNvPicPr>
            <a:picLocks noChangeAspect="1"/>
          </p:cNvPicPr>
          <p:nvPr userDrawn="1"/>
        </p:nvPicPr>
        <p:blipFill>
          <a:blip r:embed="rId16" cstate="print"/>
          <a:stretch>
            <a:fillRect/>
          </a:stretch>
        </p:blipFill>
        <p:spPr>
          <a:xfrm>
            <a:off x="6732240" y="5357717"/>
            <a:ext cx="2304256" cy="1383651"/>
          </a:xfrm>
          <a:prstGeom prst="rect">
            <a:avLst/>
          </a:prstGeom>
        </p:spPr>
      </p:pic>
    </p:spTree>
    <p:extLst>
      <p:ext uri="{BB962C8B-B14F-4D97-AF65-F5344CB8AC3E}">
        <p14:creationId xmlns="" xmlns:p14="http://schemas.microsoft.com/office/powerpoint/2010/main" val="390264769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meei new template copy.jpg"/>
          <p:cNvPicPr>
            <a:picLocks noChangeAspect="1"/>
          </p:cNvPicPr>
          <p:nvPr userDrawn="1"/>
        </p:nvPicPr>
        <p:blipFill>
          <a:blip r:embed="rId14" cstate="print"/>
          <a:stretch>
            <a:fillRect/>
          </a:stretch>
        </p:blipFill>
        <p:spPr>
          <a:xfrm>
            <a:off x="0" y="740358"/>
            <a:ext cx="8009429" cy="6117642"/>
          </a:xfrm>
          <a:prstGeom prst="rect">
            <a:avLst/>
          </a:prstGeom>
        </p:spPr>
      </p:pic>
      <p:sp>
        <p:nvSpPr>
          <p:cNvPr id="5"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pic>
        <p:nvPicPr>
          <p:cNvPr id="7" name="Picture 2" descr="C:\Documents and Settings\dcameron\My Documents\coat of arms.jpg"/>
          <p:cNvPicPr>
            <a:picLocks noChangeAspect="1" noChangeArrowheads="1"/>
          </p:cNvPicPr>
          <p:nvPr userDrawn="1"/>
        </p:nvPicPr>
        <p:blipFill>
          <a:blip r:embed="rId15" cstate="print"/>
          <a:srcRect/>
          <a:stretch>
            <a:fillRect/>
          </a:stretch>
        </p:blipFill>
        <p:spPr bwMode="auto">
          <a:xfrm>
            <a:off x="142844" y="43585"/>
            <a:ext cx="928694" cy="885085"/>
          </a:xfrm>
          <a:prstGeom prst="rect">
            <a:avLst/>
          </a:prstGeom>
          <a:noFill/>
        </p:spPr>
      </p:pic>
      <p:sp>
        <p:nvSpPr>
          <p:cNvPr id="8" name="TextBox 7"/>
          <p:cNvSpPr txBox="1"/>
          <p:nvPr userDrawn="1"/>
        </p:nvSpPr>
        <p:spPr>
          <a:xfrm>
            <a:off x="1071538" y="428604"/>
            <a:ext cx="2357454" cy="371384"/>
          </a:xfrm>
          <a:prstGeom prst="rect">
            <a:avLst/>
          </a:prstGeom>
          <a:noFill/>
        </p:spPr>
        <p:txBody>
          <a:bodyPr wrap="square" rtlCol="0">
            <a:spAutoFit/>
          </a:bodyPr>
          <a:lstStyle/>
          <a:p>
            <a:r>
              <a:rPr lang="en-TT" sz="1360" baseline="-25000" dirty="0" smtClean="0">
                <a:solidFill>
                  <a:prstClr val="black"/>
                </a:solidFill>
                <a:latin typeface="Times New Roman" pitchFamily="18" charset="0"/>
              </a:rPr>
              <a:t>THE GOVERNMENT OF THE</a:t>
            </a:r>
          </a:p>
          <a:p>
            <a:r>
              <a:rPr lang="en-TT" sz="1360" baseline="-25000" dirty="0" smtClean="0">
                <a:solidFill>
                  <a:prstClr val="black"/>
                </a:solidFill>
                <a:latin typeface="Times New Roman" pitchFamily="18" charset="0"/>
              </a:rPr>
              <a:t>REPUBLIC OF TRINIDAD AND TOBAGO</a:t>
            </a:r>
            <a:endParaRPr lang="en-TT" sz="1360" baseline="-25000" dirty="0">
              <a:solidFill>
                <a:prstClr val="black"/>
              </a:solidFill>
              <a:latin typeface="Times New Roman" pitchFamily="18" charset="0"/>
            </a:endParaRPr>
          </a:p>
        </p:txBody>
      </p:sp>
      <p:grpSp>
        <p:nvGrpSpPr>
          <p:cNvPr id="20" name="Group 19"/>
          <p:cNvGrpSpPr/>
          <p:nvPr userDrawn="1"/>
        </p:nvGrpSpPr>
        <p:grpSpPr>
          <a:xfrm>
            <a:off x="0" y="1000108"/>
            <a:ext cx="9144000" cy="142876"/>
            <a:chOff x="0" y="1000108"/>
            <a:chExt cx="9144000" cy="142876"/>
          </a:xfrm>
        </p:grpSpPr>
        <p:sp>
          <p:nvSpPr>
            <p:cNvPr id="16" name="Rectangle 15"/>
            <p:cNvSpPr/>
            <p:nvPr userDrawn="1"/>
          </p:nvSpPr>
          <p:spPr>
            <a:xfrm>
              <a:off x="0" y="1071546"/>
              <a:ext cx="9144000" cy="71438"/>
            </a:xfrm>
            <a:prstGeom prst="rect">
              <a:avLst/>
            </a:prstGeom>
            <a:solidFill>
              <a:srgbClr val="ABE9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sp>
          <p:nvSpPr>
            <p:cNvPr id="17" name="Rectangle 16"/>
            <p:cNvSpPr/>
            <p:nvPr userDrawn="1"/>
          </p:nvSpPr>
          <p:spPr>
            <a:xfrm>
              <a:off x="0" y="1000108"/>
              <a:ext cx="9144000" cy="71438"/>
            </a:xfrm>
            <a:prstGeom prst="rect">
              <a:avLst/>
            </a:prstGeom>
            <a:solidFill>
              <a:srgbClr val="37A30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grpSp>
      <p:sp>
        <p:nvSpPr>
          <p:cNvPr id="4"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pic>
        <p:nvPicPr>
          <p:cNvPr id="14" name="Picture 13" descr="new logo MEEA.png"/>
          <p:cNvPicPr>
            <a:picLocks noChangeAspect="1"/>
          </p:cNvPicPr>
          <p:nvPr userDrawn="1"/>
        </p:nvPicPr>
        <p:blipFill>
          <a:blip r:embed="rId16" cstate="print"/>
          <a:stretch>
            <a:fillRect/>
          </a:stretch>
        </p:blipFill>
        <p:spPr>
          <a:xfrm>
            <a:off x="6732240" y="5357717"/>
            <a:ext cx="2304256" cy="1383651"/>
          </a:xfrm>
          <a:prstGeom prst="rect">
            <a:avLst/>
          </a:prstGeom>
        </p:spPr>
      </p:pic>
    </p:spTree>
    <p:extLst>
      <p:ext uri="{BB962C8B-B14F-4D97-AF65-F5344CB8AC3E}">
        <p14:creationId xmlns="" xmlns:p14="http://schemas.microsoft.com/office/powerpoint/2010/main" val="9828338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meei new template copy.jpg"/>
          <p:cNvPicPr>
            <a:picLocks noChangeAspect="1"/>
          </p:cNvPicPr>
          <p:nvPr userDrawn="1"/>
        </p:nvPicPr>
        <p:blipFill>
          <a:blip r:embed="rId14" cstate="print"/>
          <a:stretch>
            <a:fillRect/>
          </a:stretch>
        </p:blipFill>
        <p:spPr>
          <a:xfrm>
            <a:off x="0" y="740358"/>
            <a:ext cx="8009429" cy="6117642"/>
          </a:xfrm>
          <a:prstGeom prst="rect">
            <a:avLst/>
          </a:prstGeom>
        </p:spPr>
      </p:pic>
      <p:sp>
        <p:nvSpPr>
          <p:cNvPr id="5"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pic>
        <p:nvPicPr>
          <p:cNvPr id="7" name="Picture 2" descr="C:\Documents and Settings\dcameron\My Documents\coat of arms.jpg"/>
          <p:cNvPicPr>
            <a:picLocks noChangeAspect="1" noChangeArrowheads="1"/>
          </p:cNvPicPr>
          <p:nvPr userDrawn="1"/>
        </p:nvPicPr>
        <p:blipFill>
          <a:blip r:embed="rId15" cstate="print"/>
          <a:srcRect/>
          <a:stretch>
            <a:fillRect/>
          </a:stretch>
        </p:blipFill>
        <p:spPr bwMode="auto">
          <a:xfrm>
            <a:off x="142844" y="43585"/>
            <a:ext cx="928694" cy="885085"/>
          </a:xfrm>
          <a:prstGeom prst="rect">
            <a:avLst/>
          </a:prstGeom>
          <a:noFill/>
        </p:spPr>
      </p:pic>
      <p:sp>
        <p:nvSpPr>
          <p:cNvPr id="8" name="TextBox 7"/>
          <p:cNvSpPr txBox="1"/>
          <p:nvPr userDrawn="1"/>
        </p:nvSpPr>
        <p:spPr>
          <a:xfrm>
            <a:off x="1071538" y="428604"/>
            <a:ext cx="2357454" cy="371384"/>
          </a:xfrm>
          <a:prstGeom prst="rect">
            <a:avLst/>
          </a:prstGeom>
          <a:noFill/>
        </p:spPr>
        <p:txBody>
          <a:bodyPr wrap="square" rtlCol="0">
            <a:spAutoFit/>
          </a:bodyPr>
          <a:lstStyle/>
          <a:p>
            <a:r>
              <a:rPr lang="en-TT" sz="1360" baseline="-25000" dirty="0" smtClean="0">
                <a:solidFill>
                  <a:prstClr val="black"/>
                </a:solidFill>
                <a:latin typeface="Times New Roman" pitchFamily="18" charset="0"/>
              </a:rPr>
              <a:t>THE GOVERNMENT OF THE</a:t>
            </a:r>
          </a:p>
          <a:p>
            <a:r>
              <a:rPr lang="en-TT" sz="1360" baseline="-25000" dirty="0" smtClean="0">
                <a:solidFill>
                  <a:prstClr val="black"/>
                </a:solidFill>
                <a:latin typeface="Times New Roman" pitchFamily="18" charset="0"/>
              </a:rPr>
              <a:t>REPUBLIC OF TRINIDAD AND TOBAGO</a:t>
            </a:r>
            <a:endParaRPr lang="en-TT" sz="1360" baseline="-25000" dirty="0">
              <a:solidFill>
                <a:prstClr val="black"/>
              </a:solidFill>
              <a:latin typeface="Times New Roman" pitchFamily="18" charset="0"/>
            </a:endParaRPr>
          </a:p>
        </p:txBody>
      </p:sp>
      <p:grpSp>
        <p:nvGrpSpPr>
          <p:cNvPr id="20" name="Group 19"/>
          <p:cNvGrpSpPr/>
          <p:nvPr userDrawn="1"/>
        </p:nvGrpSpPr>
        <p:grpSpPr>
          <a:xfrm>
            <a:off x="0" y="1000108"/>
            <a:ext cx="9144000" cy="142876"/>
            <a:chOff x="0" y="1000108"/>
            <a:chExt cx="9144000" cy="142876"/>
          </a:xfrm>
        </p:grpSpPr>
        <p:sp>
          <p:nvSpPr>
            <p:cNvPr id="16" name="Rectangle 15"/>
            <p:cNvSpPr/>
            <p:nvPr userDrawn="1"/>
          </p:nvSpPr>
          <p:spPr>
            <a:xfrm>
              <a:off x="0" y="1071546"/>
              <a:ext cx="9144000" cy="71438"/>
            </a:xfrm>
            <a:prstGeom prst="rect">
              <a:avLst/>
            </a:prstGeom>
            <a:solidFill>
              <a:srgbClr val="ABE9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sp>
          <p:nvSpPr>
            <p:cNvPr id="17" name="Rectangle 16"/>
            <p:cNvSpPr/>
            <p:nvPr userDrawn="1"/>
          </p:nvSpPr>
          <p:spPr>
            <a:xfrm>
              <a:off x="0" y="1000108"/>
              <a:ext cx="9144000" cy="71438"/>
            </a:xfrm>
            <a:prstGeom prst="rect">
              <a:avLst/>
            </a:prstGeom>
            <a:solidFill>
              <a:srgbClr val="37A30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grpSp>
      <p:sp>
        <p:nvSpPr>
          <p:cNvPr id="4"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pic>
        <p:nvPicPr>
          <p:cNvPr id="14" name="Picture 13" descr="new logo MEEA.png"/>
          <p:cNvPicPr>
            <a:picLocks noChangeAspect="1"/>
          </p:cNvPicPr>
          <p:nvPr userDrawn="1"/>
        </p:nvPicPr>
        <p:blipFill>
          <a:blip r:embed="rId16" cstate="print"/>
          <a:stretch>
            <a:fillRect/>
          </a:stretch>
        </p:blipFill>
        <p:spPr>
          <a:xfrm>
            <a:off x="6732240" y="5357717"/>
            <a:ext cx="2304256" cy="1383651"/>
          </a:xfrm>
          <a:prstGeom prst="rect">
            <a:avLst/>
          </a:prstGeom>
        </p:spPr>
      </p:pic>
    </p:spTree>
    <p:extLst>
      <p:ext uri="{BB962C8B-B14F-4D97-AF65-F5344CB8AC3E}">
        <p14:creationId xmlns="" xmlns:p14="http://schemas.microsoft.com/office/powerpoint/2010/main" val="42067667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meei new template copy.jpg"/>
          <p:cNvPicPr>
            <a:picLocks noChangeAspect="1"/>
          </p:cNvPicPr>
          <p:nvPr userDrawn="1"/>
        </p:nvPicPr>
        <p:blipFill>
          <a:blip r:embed="rId14" cstate="print"/>
          <a:stretch>
            <a:fillRect/>
          </a:stretch>
        </p:blipFill>
        <p:spPr>
          <a:xfrm>
            <a:off x="0" y="740358"/>
            <a:ext cx="8009429" cy="6117642"/>
          </a:xfrm>
          <a:prstGeom prst="rect">
            <a:avLst/>
          </a:prstGeom>
        </p:spPr>
      </p:pic>
      <p:sp>
        <p:nvSpPr>
          <p:cNvPr id="5" name="Footer Placeholder 4"/>
          <p:cNvSpPr>
            <a:spLocks noGrp="1"/>
          </p:cNvSpPr>
          <p:nvPr>
            <p:ph type="ftr" sz="quarter" idx="3"/>
          </p:nvPr>
        </p:nvSpPr>
        <p:spPr>
          <a:xfrm>
            <a:off x="3214678"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TT" dirty="0">
              <a:solidFill>
                <a:prstClr val="black">
                  <a:tint val="75000"/>
                </a:prstClr>
              </a:solidFill>
            </a:endParaRPr>
          </a:p>
        </p:txBody>
      </p:sp>
      <p:pic>
        <p:nvPicPr>
          <p:cNvPr id="7" name="Picture 2" descr="C:\Documents and Settings\dcameron\My Documents\coat of arms.jpg"/>
          <p:cNvPicPr>
            <a:picLocks noChangeAspect="1" noChangeArrowheads="1"/>
          </p:cNvPicPr>
          <p:nvPr userDrawn="1"/>
        </p:nvPicPr>
        <p:blipFill>
          <a:blip r:embed="rId15" cstate="print"/>
          <a:srcRect/>
          <a:stretch>
            <a:fillRect/>
          </a:stretch>
        </p:blipFill>
        <p:spPr bwMode="auto">
          <a:xfrm>
            <a:off x="142844" y="43585"/>
            <a:ext cx="928694" cy="885085"/>
          </a:xfrm>
          <a:prstGeom prst="rect">
            <a:avLst/>
          </a:prstGeom>
          <a:noFill/>
        </p:spPr>
      </p:pic>
      <p:sp>
        <p:nvSpPr>
          <p:cNvPr id="8" name="TextBox 7"/>
          <p:cNvSpPr txBox="1"/>
          <p:nvPr userDrawn="1"/>
        </p:nvSpPr>
        <p:spPr>
          <a:xfrm>
            <a:off x="1071538" y="428604"/>
            <a:ext cx="2357454" cy="371384"/>
          </a:xfrm>
          <a:prstGeom prst="rect">
            <a:avLst/>
          </a:prstGeom>
          <a:noFill/>
        </p:spPr>
        <p:txBody>
          <a:bodyPr wrap="square" rtlCol="0">
            <a:spAutoFit/>
          </a:bodyPr>
          <a:lstStyle/>
          <a:p>
            <a:r>
              <a:rPr lang="en-TT" sz="1360" baseline="-25000" dirty="0" smtClean="0">
                <a:solidFill>
                  <a:prstClr val="black"/>
                </a:solidFill>
                <a:latin typeface="Times New Roman" pitchFamily="18" charset="0"/>
              </a:rPr>
              <a:t>THE GOVERNMENT OF THE</a:t>
            </a:r>
          </a:p>
          <a:p>
            <a:r>
              <a:rPr lang="en-TT" sz="1360" baseline="-25000" dirty="0" smtClean="0">
                <a:solidFill>
                  <a:prstClr val="black"/>
                </a:solidFill>
                <a:latin typeface="Times New Roman" pitchFamily="18" charset="0"/>
              </a:rPr>
              <a:t>REPUBLIC OF TRINIDAD AND TOBAGO</a:t>
            </a:r>
            <a:endParaRPr lang="en-TT" sz="1360" baseline="-25000" dirty="0">
              <a:solidFill>
                <a:prstClr val="black"/>
              </a:solidFill>
              <a:latin typeface="Times New Roman" pitchFamily="18" charset="0"/>
            </a:endParaRPr>
          </a:p>
        </p:txBody>
      </p:sp>
      <p:grpSp>
        <p:nvGrpSpPr>
          <p:cNvPr id="20" name="Group 19"/>
          <p:cNvGrpSpPr/>
          <p:nvPr userDrawn="1"/>
        </p:nvGrpSpPr>
        <p:grpSpPr>
          <a:xfrm>
            <a:off x="0" y="1000108"/>
            <a:ext cx="9144000" cy="142876"/>
            <a:chOff x="0" y="1000108"/>
            <a:chExt cx="9144000" cy="142876"/>
          </a:xfrm>
        </p:grpSpPr>
        <p:sp>
          <p:nvSpPr>
            <p:cNvPr id="16" name="Rectangle 15"/>
            <p:cNvSpPr/>
            <p:nvPr userDrawn="1"/>
          </p:nvSpPr>
          <p:spPr>
            <a:xfrm>
              <a:off x="0" y="1071546"/>
              <a:ext cx="9144000" cy="71438"/>
            </a:xfrm>
            <a:prstGeom prst="rect">
              <a:avLst/>
            </a:prstGeom>
            <a:solidFill>
              <a:srgbClr val="ABE959">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sp>
          <p:nvSpPr>
            <p:cNvPr id="17" name="Rectangle 16"/>
            <p:cNvSpPr/>
            <p:nvPr userDrawn="1"/>
          </p:nvSpPr>
          <p:spPr>
            <a:xfrm>
              <a:off x="0" y="1000108"/>
              <a:ext cx="9144000" cy="71438"/>
            </a:xfrm>
            <a:prstGeom prst="rect">
              <a:avLst/>
            </a:prstGeom>
            <a:solidFill>
              <a:srgbClr val="37A301">
                <a:alpha val="6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T">
                <a:solidFill>
                  <a:prstClr val="white"/>
                </a:solidFill>
              </a:endParaRPr>
            </a:p>
          </p:txBody>
        </p:sp>
      </p:grpSp>
      <p:sp>
        <p:nvSpPr>
          <p:cNvPr id="4" name="Date Placeholder 3"/>
          <p:cNvSpPr>
            <a:spLocks noGrp="1"/>
          </p:cNvSpPr>
          <p:nvPr>
            <p:ph type="dt" sz="half" idx="2"/>
          </p:nvPr>
        </p:nvSpPr>
        <p:spPr>
          <a:xfrm>
            <a:off x="0" y="6492875"/>
            <a:ext cx="166213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1E745-ED73-4DD7-B75A-78EC5BBE0337}" type="datetimeFigureOut">
              <a:rPr lang="en-US" smtClean="0">
                <a:solidFill>
                  <a:prstClr val="black">
                    <a:tint val="75000"/>
                  </a:prstClr>
                </a:solidFill>
              </a:rPr>
              <a:pPr/>
              <a:t>10/25/2011</a:t>
            </a:fld>
            <a:endParaRPr lang="en-TT" dirty="0">
              <a:solidFill>
                <a:prstClr val="black">
                  <a:tint val="75000"/>
                </a:prstClr>
              </a:solidFill>
            </a:endParaRPr>
          </a:p>
        </p:txBody>
      </p:sp>
      <p:pic>
        <p:nvPicPr>
          <p:cNvPr id="14" name="Picture 13" descr="new logo MEEA.png"/>
          <p:cNvPicPr>
            <a:picLocks noChangeAspect="1"/>
          </p:cNvPicPr>
          <p:nvPr userDrawn="1"/>
        </p:nvPicPr>
        <p:blipFill>
          <a:blip r:embed="rId16" cstate="print"/>
          <a:stretch>
            <a:fillRect/>
          </a:stretch>
        </p:blipFill>
        <p:spPr>
          <a:xfrm>
            <a:off x="6732240" y="5357717"/>
            <a:ext cx="2304256" cy="1383651"/>
          </a:xfrm>
          <a:prstGeom prst="rect">
            <a:avLst/>
          </a:prstGeom>
        </p:spPr>
      </p:pic>
    </p:spTree>
    <p:extLst>
      <p:ext uri="{BB962C8B-B14F-4D97-AF65-F5344CB8AC3E}">
        <p14:creationId xmlns="" xmlns:p14="http://schemas.microsoft.com/office/powerpoint/2010/main" val="2210860026"/>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2.emf"/></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38.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4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hyperlink" Target="http://energy.gov.tt/business_and_investing.php?mid=111#contacts" TargetMode="External"/><Relationship Id="rId2" Type="http://schemas.openxmlformats.org/officeDocument/2006/relationships/notesSlide" Target="../notesSlides/notesSlide39.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hyperlink" Target="mailto:bidround@energy.gov.tt"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hyperlink" Target="mailto:sjagdeo@energy.gov.tt" TargetMode="External"/><Relationship Id="rId4" Type="http://schemas.openxmlformats.org/officeDocument/2006/relationships/hyperlink" Target="mailto:pbradshaw-niles@energy.gov.tt" TargetMode="Externa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28800"/>
            <a:ext cx="8763000" cy="2895600"/>
          </a:xfrm>
        </p:spPr>
        <p:txBody>
          <a:bodyPr>
            <a:noAutofit/>
          </a:bodyPr>
          <a:lstStyle/>
          <a:p>
            <a:r>
              <a:rPr lang="en-US" b="1" dirty="0" smtClean="0">
                <a:solidFill>
                  <a:srgbClr val="C00000"/>
                </a:solidFill>
              </a:rPr>
              <a:t>Exploration Opportunities for Trinidad and Tobago Deep Atlantic Area (TTDAA) </a:t>
            </a:r>
            <a:endParaRPr lang="en-US" b="1" dirty="0">
              <a:solidFill>
                <a:srgbClr val="C00000"/>
              </a:solidFill>
            </a:endParaRPr>
          </a:p>
        </p:txBody>
      </p:sp>
      <p:sp>
        <p:nvSpPr>
          <p:cNvPr id="3" name="Content Placeholder 2"/>
          <p:cNvSpPr>
            <a:spLocks noGrp="1"/>
          </p:cNvSpPr>
          <p:nvPr>
            <p:ph idx="1"/>
          </p:nvPr>
        </p:nvSpPr>
        <p:spPr>
          <a:xfrm>
            <a:off x="1066800" y="1"/>
            <a:ext cx="7086600" cy="1295399"/>
          </a:xfrm>
        </p:spPr>
        <p:txBody>
          <a:bodyPr>
            <a:normAutofit fontScale="85000" lnSpcReduction="20000"/>
          </a:bodyPr>
          <a:lstStyle/>
          <a:p>
            <a:endParaRPr lang="en-US" dirty="0" smtClean="0">
              <a:effectLst>
                <a:outerShdw blurRad="38100" dist="38100" dir="2700000" algn="tl">
                  <a:srgbClr val="000000">
                    <a:alpha val="43137"/>
                  </a:srgbClr>
                </a:outerShdw>
              </a:effectLst>
              <a:latin typeface="Arial Black" pitchFamily="34" charset="0"/>
            </a:endParaRPr>
          </a:p>
          <a:p>
            <a:r>
              <a:rPr lang="en-US" dirty="0" smtClean="0">
                <a:effectLst>
                  <a:outerShdw blurRad="38100" dist="38100" dir="2700000" algn="tl">
                    <a:srgbClr val="000000">
                      <a:alpha val="43137"/>
                    </a:srgbClr>
                  </a:outerShdw>
                </a:effectLst>
                <a:latin typeface="Arial Black" pitchFamily="34" charset="0"/>
              </a:rPr>
              <a:t>The Ministry of </a:t>
            </a:r>
          </a:p>
          <a:p>
            <a:r>
              <a:rPr lang="en-US" dirty="0" smtClean="0">
                <a:effectLst>
                  <a:outerShdw blurRad="38100" dist="38100" dir="2700000" algn="tl">
                    <a:srgbClr val="000000">
                      <a:alpha val="43137"/>
                    </a:srgbClr>
                  </a:outerShdw>
                </a:effectLst>
                <a:latin typeface="Arial Black" pitchFamily="34" charset="0"/>
              </a:rPr>
              <a:t>Energy and Energy Affairs</a:t>
            </a:r>
            <a:endParaRPr lang="en-US" dirty="0">
              <a:effectLst>
                <a:outerShdw blurRad="38100" dist="38100" dir="2700000" algn="tl">
                  <a:srgbClr val="000000">
                    <a:alpha val="43137"/>
                  </a:srgbClr>
                </a:outerShdw>
              </a:effectLst>
              <a:latin typeface="Arial Black" pitchFamily="34" charset="0"/>
            </a:endParaRPr>
          </a:p>
        </p:txBody>
      </p:sp>
      <p:sp>
        <p:nvSpPr>
          <p:cNvPr id="5" name="Content Placeholder 2"/>
          <p:cNvSpPr txBox="1">
            <a:spLocks/>
          </p:cNvSpPr>
          <p:nvPr/>
        </p:nvSpPr>
        <p:spPr>
          <a:xfrm>
            <a:off x="990600" y="4953000"/>
            <a:ext cx="7086600" cy="1828800"/>
          </a:xfrm>
          <a:prstGeom prst="rect">
            <a:avLst/>
          </a:prstGeom>
        </p:spPr>
        <p:txBody>
          <a:bodyPr vert="horz" lIns="91440" tIns="45720" rIns="91440" bIns="45720" rtlCol="0">
            <a:normAutofit/>
          </a:bodyPr>
          <a:lstStyle/>
          <a:p>
            <a:pPr marL="342900" marR="0" lvl="0" indent="-342900" algn="ctr" defTabSz="914400" rtl="0" eaLnBrk="1" fontAlgn="auto" latinLnBrk="0" hangingPunct="1">
              <a:lnSpc>
                <a:spcPct val="100000"/>
              </a:lnSpc>
              <a:spcBef>
                <a:spcPct val="20000"/>
              </a:spcBef>
              <a:spcAft>
                <a:spcPts val="0"/>
              </a:spcAft>
              <a:buClrTx/>
              <a:buSzTx/>
              <a:buFontTx/>
              <a:buNone/>
              <a:tabLst/>
              <a:defRPr/>
            </a:pPr>
            <a:endParaRPr lang="en-US" sz="2400" b="1" dirty="0" smtClean="0"/>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lang="en-US" sz="2400" b="1" dirty="0" smtClean="0"/>
              <a:t>Resource Management</a:t>
            </a:r>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lang="en-US" sz="2400" b="1" dirty="0" smtClean="0"/>
              <a:t>AAPG</a:t>
            </a:r>
            <a:r>
              <a:rPr lang="en-US" sz="2400" b="1" noProof="0" dirty="0" smtClean="0"/>
              <a:t> 2011 – </a:t>
            </a:r>
            <a:r>
              <a:rPr lang="en-US" sz="2400" b="1" dirty="0" smtClean="0"/>
              <a:t>Milan, Italy</a:t>
            </a:r>
            <a:endParaRPr lang="en-US" sz="2400" b="1" noProof="0" dirty="0" smtClean="0"/>
          </a:p>
          <a:p>
            <a:pPr marL="342900" marR="0" lvl="0" indent="-342900" algn="ctr" defTabSz="914400" rtl="0" eaLnBrk="1" fontAlgn="auto" latinLnBrk="0" hangingPunct="1">
              <a:lnSpc>
                <a:spcPct val="100000"/>
              </a:lnSpc>
              <a:spcBef>
                <a:spcPct val="20000"/>
              </a:spcBef>
              <a:spcAft>
                <a:spcPts val="0"/>
              </a:spcAft>
              <a:buClrTx/>
              <a:buSzTx/>
              <a:buFontTx/>
              <a:buNone/>
              <a:tabLst/>
              <a:defRPr/>
            </a:pPr>
            <a:r>
              <a:rPr kumimoji="0" lang="en-US" sz="2400" b="1" i="0" u="none" strike="noStrike" kern="1200" cap="none" spc="0" normalizeH="0" baseline="0" dirty="0" smtClean="0">
                <a:ln>
                  <a:noFill/>
                </a:ln>
                <a:solidFill>
                  <a:schemeClr val="tx1"/>
                </a:solidFill>
                <a:uLnTx/>
                <a:uFillTx/>
              </a:rPr>
              <a:t>http://energy.gov.tt/</a:t>
            </a:r>
            <a:endParaRPr kumimoji="0" lang="en-US" sz="2400" b="1" i="0" u="none" strike="noStrike" kern="1200" cap="none" spc="0" normalizeH="0" baseline="0" noProof="0" dirty="0" smtClean="0">
              <a:ln>
                <a:noFill/>
              </a:ln>
              <a:solidFill>
                <a:schemeClr val="tx1"/>
              </a:solidFill>
              <a:uLnTx/>
              <a:uFillTx/>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04800" y="685800"/>
            <a:ext cx="8610600" cy="4525963"/>
          </a:xfrm>
        </p:spPr>
        <p:txBody>
          <a:bodyPr>
            <a:normAutofit fontScale="92500" lnSpcReduction="10000"/>
          </a:bodyPr>
          <a:lstStyle/>
          <a:p>
            <a:endParaRPr lang="en-TT" dirty="0" smtClean="0"/>
          </a:p>
          <a:p>
            <a:endParaRPr lang="en-TT" dirty="0"/>
          </a:p>
          <a:p>
            <a:pPr algn="just"/>
            <a:r>
              <a:rPr lang="en-TT" dirty="0" smtClean="0"/>
              <a:t>	The </a:t>
            </a:r>
            <a:r>
              <a:rPr lang="en-TT" dirty="0"/>
              <a:t>Trinidad and Tobago Deep water acreage encompasses an area 40,000 square </a:t>
            </a:r>
            <a:r>
              <a:rPr lang="en-TT" dirty="0" err="1"/>
              <a:t>kilometers</a:t>
            </a:r>
            <a:r>
              <a:rPr lang="en-TT" dirty="0"/>
              <a:t> , with water depths ranging between 1000 to 3500 metres. The area is divided into </a:t>
            </a:r>
            <a:r>
              <a:rPr lang="en-TT" dirty="0" smtClean="0"/>
              <a:t>36 </a:t>
            </a:r>
            <a:r>
              <a:rPr lang="en-TT" dirty="0"/>
              <a:t>blocks </a:t>
            </a:r>
            <a:r>
              <a:rPr lang="en-TT" dirty="0" smtClean="0"/>
              <a:t>and has </a:t>
            </a:r>
            <a:r>
              <a:rPr lang="en-TT" dirty="0"/>
              <a:t>had limited exploration and was </a:t>
            </a:r>
            <a:r>
              <a:rPr lang="en-TT" dirty="0" smtClean="0"/>
              <a:t>first offered </a:t>
            </a:r>
            <a:r>
              <a:rPr lang="en-TT" dirty="0"/>
              <a:t>by Competitive Bidding in </a:t>
            </a:r>
            <a:r>
              <a:rPr lang="en-TT" dirty="0" smtClean="0"/>
              <a:t>2006. </a:t>
            </a:r>
            <a:r>
              <a:rPr lang="en-TT" dirty="0"/>
              <a:t>The acreage is east of Trinidad’s currently producing oil and gas fields; though different play types are expected. </a:t>
            </a:r>
            <a:endParaRPr lang="en-US" dirty="0"/>
          </a:p>
          <a:p>
            <a:endParaRPr lang="en-US" dirty="0"/>
          </a:p>
        </p:txBody>
      </p:sp>
      <p:sp>
        <p:nvSpPr>
          <p:cNvPr id="5" name="Title 4"/>
          <p:cNvSpPr>
            <a:spLocks noGrp="1"/>
          </p:cNvSpPr>
          <p:nvPr>
            <p:ph type="title"/>
          </p:nvPr>
        </p:nvSpPr>
        <p:spPr>
          <a:xfrm>
            <a:off x="381000" y="-228600"/>
            <a:ext cx="8229600" cy="1066800"/>
          </a:xfrm>
        </p:spPr>
        <p:txBody>
          <a:bodyPr/>
          <a:lstStyle/>
          <a:p>
            <a:r>
              <a:rPr lang="en-US" b="1" dirty="0" smtClean="0">
                <a:solidFill>
                  <a:srgbClr val="C00000"/>
                </a:solidFill>
              </a:rPr>
              <a:t>TTDAA</a:t>
            </a:r>
            <a:endParaRPr lang="en-US" b="1" dirty="0">
              <a:solidFill>
                <a:srgbClr val="C00000"/>
              </a:solidFill>
            </a:endParaRPr>
          </a:p>
        </p:txBody>
      </p:sp>
    </p:spTree>
    <p:extLst>
      <p:ext uri="{BB962C8B-B14F-4D97-AF65-F5344CB8AC3E}">
        <p14:creationId xmlns="" xmlns:p14="http://schemas.microsoft.com/office/powerpoint/2010/main" val="7203252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1066800"/>
            <a:ext cx="8839200" cy="5638800"/>
          </a:xfrm>
        </p:spPr>
        <p:txBody>
          <a:bodyPr>
            <a:normAutofit/>
          </a:bodyPr>
          <a:lstStyle/>
          <a:p>
            <a:pPr algn="just">
              <a:buFont typeface="Wingdings" pitchFamily="2" charset="2"/>
              <a:buChar char="Ø"/>
            </a:pPr>
            <a:r>
              <a:rPr lang="en-US" sz="2400" dirty="0" smtClean="0"/>
              <a:t>Memorandum of understanding between Government of the Republic of Trinidad and Tobago (GORTT) and eleven (11) multinational energy companies with </a:t>
            </a:r>
            <a:r>
              <a:rPr lang="en-US" sz="2400" dirty="0" err="1" smtClean="0"/>
              <a:t>Petrotrin</a:t>
            </a:r>
            <a:r>
              <a:rPr lang="en-US" sz="2400" dirty="0" smtClean="0"/>
              <a:t> standing in as the 12</a:t>
            </a:r>
            <a:r>
              <a:rPr lang="en-US" sz="2400" baseline="30000" dirty="0" smtClean="0"/>
              <a:t>th</a:t>
            </a:r>
            <a:r>
              <a:rPr lang="en-US" sz="2400" dirty="0" smtClean="0"/>
              <a:t> but acting as the Project Manager on behalf of MEEA (procurement / tendering / client representation)</a:t>
            </a:r>
          </a:p>
          <a:p>
            <a:pPr algn="just">
              <a:buFont typeface="Wingdings" pitchFamily="2" charset="2"/>
              <a:buChar char="Ø"/>
            </a:pPr>
            <a:endParaRPr lang="en-US" sz="2400" dirty="0" smtClean="0"/>
          </a:p>
          <a:p>
            <a:pPr algn="just">
              <a:buFont typeface="Wingdings" pitchFamily="2" charset="2"/>
              <a:buChar char="Ø"/>
            </a:pPr>
            <a:r>
              <a:rPr lang="en-US" sz="2400" dirty="0" smtClean="0"/>
              <a:t>Engaged in several years of prior industry interest and support especially after deepwater exploration campaign of the late 1990s. MOU finally secured in 2002 with </a:t>
            </a:r>
            <a:r>
              <a:rPr lang="en-US" sz="2400" dirty="0" err="1" smtClean="0"/>
              <a:t>Veritas</a:t>
            </a:r>
            <a:r>
              <a:rPr lang="en-US" sz="2400" dirty="0" smtClean="0"/>
              <a:t> having eventually won the tender to shoot with Robertson doing the processing</a:t>
            </a:r>
          </a:p>
          <a:p>
            <a:pPr algn="just">
              <a:buFont typeface="Wingdings" pitchFamily="2" charset="2"/>
              <a:buChar char="Ø"/>
            </a:pPr>
            <a:endParaRPr lang="en-US" sz="2400" dirty="0" smtClean="0"/>
          </a:p>
          <a:p>
            <a:pPr algn="just">
              <a:buFont typeface="Wingdings" pitchFamily="2" charset="2"/>
              <a:buChar char="Ø"/>
            </a:pPr>
            <a:r>
              <a:rPr lang="en-US" sz="2400" dirty="0" smtClean="0"/>
              <a:t>Cost of survey including final deliverable product was calculated at US$500,000 per participant with the mandate of putting out a “</a:t>
            </a:r>
            <a:r>
              <a:rPr lang="en-US" sz="2400" dirty="0" err="1" smtClean="0"/>
              <a:t>ultradeep</a:t>
            </a:r>
            <a:r>
              <a:rPr lang="en-US" sz="2400" dirty="0" smtClean="0"/>
              <a:t> water” Competitive Bid Round by 2006</a:t>
            </a:r>
          </a:p>
        </p:txBody>
      </p:sp>
      <p:sp>
        <p:nvSpPr>
          <p:cNvPr id="5" name="Title 4"/>
          <p:cNvSpPr>
            <a:spLocks noGrp="1"/>
          </p:cNvSpPr>
          <p:nvPr>
            <p:ph type="title"/>
          </p:nvPr>
        </p:nvSpPr>
        <p:spPr>
          <a:xfrm>
            <a:off x="381000" y="-228600"/>
            <a:ext cx="8229600" cy="1143000"/>
          </a:xfrm>
        </p:spPr>
        <p:txBody>
          <a:bodyPr/>
          <a:lstStyle/>
          <a:p>
            <a:r>
              <a:rPr lang="en-US" b="1" dirty="0" smtClean="0">
                <a:solidFill>
                  <a:srgbClr val="C00000"/>
                </a:solidFill>
              </a:rPr>
              <a:t>Birth of TTDAA 2D</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1219200"/>
            <a:ext cx="8763000" cy="4876800"/>
          </a:xfrm>
        </p:spPr>
        <p:txBody>
          <a:bodyPr/>
          <a:lstStyle/>
          <a:p>
            <a:pPr lvl="0" algn="just">
              <a:buFont typeface="Wingdings" pitchFamily="2" charset="2"/>
              <a:buChar char="Ø"/>
            </a:pPr>
            <a:endParaRPr lang="en-US" sz="1900" dirty="0">
              <a:solidFill>
                <a:prstClr val="black"/>
              </a:solidFill>
            </a:endParaRPr>
          </a:p>
          <a:p>
            <a:pPr lvl="0" algn="just">
              <a:buFont typeface="Wingdings" pitchFamily="2" charset="2"/>
              <a:buChar char="Ø"/>
            </a:pPr>
            <a:r>
              <a:rPr lang="en-US" sz="1900" dirty="0">
                <a:solidFill>
                  <a:prstClr val="black"/>
                </a:solidFill>
              </a:rPr>
              <a:t> </a:t>
            </a:r>
            <a:r>
              <a:rPr lang="en-US" sz="2800" dirty="0">
                <a:solidFill>
                  <a:prstClr val="black"/>
                </a:solidFill>
              </a:rPr>
              <a:t>First attempt in conducting a full scale exploration and reconnaissance of the deep waters within the sovereign limits of Trinidad and Tobago marine acreage</a:t>
            </a:r>
          </a:p>
          <a:p>
            <a:pPr lvl="0" algn="just">
              <a:buFont typeface="Wingdings" pitchFamily="2" charset="2"/>
              <a:buChar char="Ø"/>
            </a:pPr>
            <a:endParaRPr lang="en-US" sz="2800" dirty="0">
              <a:solidFill>
                <a:prstClr val="black"/>
              </a:solidFill>
            </a:endParaRPr>
          </a:p>
          <a:p>
            <a:pPr lvl="0" algn="just">
              <a:buFont typeface="Wingdings" pitchFamily="2" charset="2"/>
              <a:buChar char="Ø"/>
            </a:pPr>
            <a:r>
              <a:rPr lang="en-US" sz="2800" dirty="0">
                <a:solidFill>
                  <a:prstClr val="black"/>
                </a:solidFill>
              </a:rPr>
              <a:t>Touted as the “final frontier” for the hopeful discovery of a new oil and gas province</a:t>
            </a:r>
          </a:p>
          <a:p>
            <a:pPr lvl="0" algn="just">
              <a:buFont typeface="Wingdings" pitchFamily="2" charset="2"/>
              <a:buChar char="Ø"/>
            </a:pPr>
            <a:endParaRPr lang="en-US" sz="2800" dirty="0">
              <a:solidFill>
                <a:prstClr val="black"/>
              </a:solidFill>
            </a:endParaRPr>
          </a:p>
          <a:p>
            <a:pPr lvl="0" algn="just">
              <a:buFont typeface="Wingdings" pitchFamily="2" charset="2"/>
              <a:buChar char="Ø"/>
            </a:pPr>
            <a:r>
              <a:rPr lang="en-US" sz="2800" dirty="0">
                <a:solidFill>
                  <a:prstClr val="black"/>
                </a:solidFill>
              </a:rPr>
              <a:t>Approximately 12,337 line km in length acquired in a 4 x 4 km grid including long regional lines</a:t>
            </a:r>
          </a:p>
          <a:p>
            <a:endParaRPr lang="en-US" dirty="0"/>
          </a:p>
        </p:txBody>
      </p:sp>
      <p:sp>
        <p:nvSpPr>
          <p:cNvPr id="5" name="Title 4"/>
          <p:cNvSpPr>
            <a:spLocks noGrp="1"/>
          </p:cNvSpPr>
          <p:nvPr>
            <p:ph type="title"/>
          </p:nvPr>
        </p:nvSpPr>
        <p:spPr/>
        <p:txBody>
          <a:bodyPr/>
          <a:lstStyle/>
          <a:p>
            <a:r>
              <a:rPr lang="en-US" b="1" dirty="0">
                <a:solidFill>
                  <a:srgbClr val="C00000"/>
                </a:solidFill>
              </a:rPr>
              <a:t>Birth of TTDAA 2D</a:t>
            </a:r>
            <a:endParaRPr lang="en-US" dirty="0"/>
          </a:p>
        </p:txBody>
      </p:sp>
    </p:spTree>
    <p:extLst>
      <p:ext uri="{BB962C8B-B14F-4D97-AF65-F5344CB8AC3E}">
        <p14:creationId xmlns="" xmlns:p14="http://schemas.microsoft.com/office/powerpoint/2010/main" val="1996087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sjagdeo\Documents\RMD\Spec with Geoserve and Spectrum\2009 8-20 Image Overlay.JPG"/>
          <p:cNvPicPr>
            <a:picLocks noGrp="1" noChangeAspect="1" noChangeArrowheads="1"/>
          </p:cNvPicPr>
          <p:nvPr>
            <p:ph idx="1"/>
          </p:nvPr>
        </p:nvPicPr>
        <p:blipFill>
          <a:blip r:embed="rId3" cstate="print"/>
          <a:srcRect/>
          <a:stretch>
            <a:fillRect/>
          </a:stretch>
        </p:blipFill>
        <p:spPr bwMode="auto">
          <a:xfrm>
            <a:off x="1219200" y="1066800"/>
            <a:ext cx="7010400" cy="5417128"/>
          </a:xfrm>
          <a:prstGeom prst="rect">
            <a:avLst/>
          </a:prstGeom>
          <a:ln>
            <a:noFill/>
          </a:ln>
          <a:effectLst>
            <a:softEdge rad="112500"/>
          </a:effectLst>
        </p:spPr>
      </p:pic>
      <p:sp>
        <p:nvSpPr>
          <p:cNvPr id="2" name="Title 1"/>
          <p:cNvSpPr>
            <a:spLocks noGrp="1"/>
          </p:cNvSpPr>
          <p:nvPr>
            <p:ph type="title"/>
          </p:nvPr>
        </p:nvSpPr>
        <p:spPr>
          <a:xfrm>
            <a:off x="762000" y="152400"/>
            <a:ext cx="8686800" cy="1143000"/>
          </a:xfrm>
        </p:spPr>
        <p:txBody>
          <a:bodyPr>
            <a:normAutofit fontScale="90000"/>
          </a:bodyPr>
          <a:lstStyle/>
          <a:p>
            <a:r>
              <a:rPr lang="en-US" sz="3200" dirty="0" smtClean="0"/>
              <a:t>  </a:t>
            </a:r>
            <a:r>
              <a:rPr lang="en-US" sz="3200" b="1" dirty="0" smtClean="0">
                <a:solidFill>
                  <a:srgbClr val="C00000"/>
                </a:solidFill>
              </a:rPr>
              <a:t>TTDAA 2002 2D Survey Outline (12300 line km </a:t>
            </a:r>
            <a:r>
              <a:rPr lang="en-US" sz="3200" b="1" dirty="0" err="1" smtClean="0">
                <a:solidFill>
                  <a:srgbClr val="C00000"/>
                </a:solidFill>
              </a:rPr>
              <a:t>aprox</a:t>
            </a:r>
            <a:r>
              <a:rPr lang="en-US" sz="3200" b="1" dirty="0" smtClean="0">
                <a:solidFill>
                  <a:srgbClr val="C00000"/>
                </a:solidFill>
              </a:rPr>
              <a:t>)</a:t>
            </a:r>
            <a:br>
              <a:rPr lang="en-US" sz="3200" b="1" dirty="0" smtClean="0">
                <a:solidFill>
                  <a:srgbClr val="C00000"/>
                </a:solidFill>
              </a:rPr>
            </a:br>
            <a:r>
              <a:rPr lang="en-US" sz="3200" b="1" dirty="0" smtClean="0">
                <a:solidFill>
                  <a:srgbClr val="C00000"/>
                </a:solidFill>
              </a:rPr>
              <a:t>Concession Map Overlay</a:t>
            </a:r>
            <a:endParaRPr lang="en-US" sz="3200" b="1" dirty="0">
              <a:solidFill>
                <a:srgbClr val="C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0"/>
            <a:ext cx="8458200" cy="990600"/>
          </a:xfrm>
        </p:spPr>
        <p:txBody>
          <a:bodyPr>
            <a:normAutofit fontScale="90000"/>
          </a:bodyPr>
          <a:lstStyle/>
          <a:p>
            <a:r>
              <a:rPr lang="en-US" b="1" dirty="0" smtClean="0">
                <a:solidFill>
                  <a:srgbClr val="C00000"/>
                </a:solidFill>
              </a:rPr>
              <a:t>What has changed?</a:t>
            </a:r>
            <a:br>
              <a:rPr lang="en-US" b="1" dirty="0" smtClean="0">
                <a:solidFill>
                  <a:srgbClr val="C00000"/>
                </a:solidFill>
              </a:rPr>
            </a:br>
            <a:r>
              <a:rPr lang="en-US" b="1" dirty="0" smtClean="0">
                <a:solidFill>
                  <a:srgbClr val="C00000"/>
                </a:solidFill>
              </a:rPr>
              <a:t>TTDAA 2006 -&gt; 2010 -&gt; 2011/12</a:t>
            </a:r>
            <a:endParaRPr lang="en-US" b="1" dirty="0">
              <a:solidFill>
                <a:srgbClr val="C00000"/>
              </a:solidFill>
            </a:endParaRPr>
          </a:p>
        </p:txBody>
      </p:sp>
      <p:sp>
        <p:nvSpPr>
          <p:cNvPr id="3" name="Text Placeholder 2"/>
          <p:cNvSpPr>
            <a:spLocks noGrp="1"/>
          </p:cNvSpPr>
          <p:nvPr>
            <p:ph type="body" idx="1"/>
          </p:nvPr>
        </p:nvSpPr>
        <p:spPr>
          <a:xfrm>
            <a:off x="457200" y="1143001"/>
            <a:ext cx="4040188" cy="533400"/>
          </a:xfrm>
        </p:spPr>
        <p:txBody>
          <a:bodyPr/>
          <a:lstStyle/>
          <a:p>
            <a:r>
              <a:rPr lang="en-US" dirty="0" smtClean="0"/>
              <a:t>Taxation</a:t>
            </a:r>
            <a:endParaRPr lang="en-US" dirty="0"/>
          </a:p>
        </p:txBody>
      </p:sp>
      <p:sp>
        <p:nvSpPr>
          <p:cNvPr id="6" name="Content Placeholder 5"/>
          <p:cNvSpPr>
            <a:spLocks noGrp="1"/>
          </p:cNvSpPr>
          <p:nvPr>
            <p:ph sz="half" idx="2"/>
          </p:nvPr>
        </p:nvSpPr>
        <p:spPr/>
        <p:txBody>
          <a:bodyPr>
            <a:normAutofit/>
          </a:bodyPr>
          <a:lstStyle/>
          <a:p>
            <a:pPr marL="514350" indent="-514350" algn="l">
              <a:buFont typeface="+mj-lt"/>
              <a:buAutoNum type="arabicPeriod"/>
            </a:pPr>
            <a:r>
              <a:rPr lang="en-US" dirty="0" smtClean="0"/>
              <a:t>Reduced Taxation terms</a:t>
            </a:r>
          </a:p>
          <a:p>
            <a:pPr marL="514350" indent="-514350" algn="l">
              <a:buFont typeface="+mj-lt"/>
              <a:buAutoNum type="arabicPeriod"/>
            </a:pPr>
            <a:r>
              <a:rPr lang="en-US" dirty="0" smtClean="0"/>
              <a:t>Improved Fiscal regime</a:t>
            </a:r>
          </a:p>
          <a:p>
            <a:pPr marL="514350" indent="-514350" algn="l">
              <a:buFont typeface="+mj-lt"/>
              <a:buAutoNum type="arabicPeriod"/>
            </a:pPr>
            <a:r>
              <a:rPr lang="en-US" dirty="0" smtClean="0"/>
              <a:t>Optional</a:t>
            </a:r>
            <a:r>
              <a:rPr lang="en-US" dirty="0" smtClean="0"/>
              <a:t> </a:t>
            </a:r>
            <a:r>
              <a:rPr lang="en-US" dirty="0" smtClean="0"/>
              <a:t>Signature Bonus</a:t>
            </a:r>
          </a:p>
          <a:p>
            <a:pPr marL="514350" indent="-514350" algn="l">
              <a:buFont typeface="+mj-lt"/>
              <a:buAutoNum type="arabicPeriod"/>
            </a:pPr>
            <a:r>
              <a:rPr lang="en-US" dirty="0" smtClean="0"/>
              <a:t>No State carry-on participation</a:t>
            </a:r>
          </a:p>
          <a:p>
            <a:pPr marL="514350" lvl="0" indent="-514350" algn="l">
              <a:buFont typeface="+mj-lt"/>
              <a:buAutoNum type="arabicPeriod"/>
            </a:pPr>
            <a:r>
              <a:rPr lang="en-US" dirty="0">
                <a:solidFill>
                  <a:prstClr val="black"/>
                </a:solidFill>
              </a:rPr>
              <a:t>Streamlined Competitive Bid Process</a:t>
            </a:r>
          </a:p>
          <a:p>
            <a:pPr marL="0" indent="0" algn="l"/>
            <a:endParaRPr lang="en-US" dirty="0" smtClean="0"/>
          </a:p>
          <a:p>
            <a:pPr marL="0" indent="0" algn="l"/>
            <a:endParaRPr lang="en-US" dirty="0"/>
          </a:p>
        </p:txBody>
      </p:sp>
      <p:sp>
        <p:nvSpPr>
          <p:cNvPr id="4" name="Text Placeholder 3"/>
          <p:cNvSpPr>
            <a:spLocks noGrp="1"/>
          </p:cNvSpPr>
          <p:nvPr>
            <p:ph type="body" sz="quarter" idx="3"/>
          </p:nvPr>
        </p:nvSpPr>
        <p:spPr>
          <a:xfrm>
            <a:off x="4645025" y="1066800"/>
            <a:ext cx="4041775" cy="609599"/>
          </a:xfrm>
        </p:spPr>
        <p:txBody>
          <a:bodyPr/>
          <a:lstStyle/>
          <a:p>
            <a:r>
              <a:rPr lang="en-US" dirty="0"/>
              <a:t>T</a:t>
            </a:r>
            <a:r>
              <a:rPr lang="en-US" dirty="0" smtClean="0"/>
              <a:t>echnical</a:t>
            </a:r>
            <a:endParaRPr lang="en-US" dirty="0"/>
          </a:p>
        </p:txBody>
      </p:sp>
      <p:sp>
        <p:nvSpPr>
          <p:cNvPr id="2" name="Content Placeholder 1"/>
          <p:cNvSpPr>
            <a:spLocks noGrp="1"/>
          </p:cNvSpPr>
          <p:nvPr>
            <p:ph sz="quarter" idx="4"/>
          </p:nvPr>
        </p:nvSpPr>
        <p:spPr>
          <a:xfrm>
            <a:off x="4645025" y="2174874"/>
            <a:ext cx="4194175" cy="4225925"/>
          </a:xfrm>
        </p:spPr>
        <p:txBody>
          <a:bodyPr>
            <a:normAutofit fontScale="92500" lnSpcReduction="20000"/>
          </a:bodyPr>
          <a:lstStyle/>
          <a:p>
            <a:pPr marL="514350" indent="-514350" algn="l">
              <a:buFont typeface="+mj-lt"/>
              <a:buAutoNum type="arabicPeriod"/>
            </a:pPr>
            <a:r>
              <a:rPr lang="en-US" sz="2200" dirty="0"/>
              <a:t>Increased size of blocks (800 to 1000 </a:t>
            </a:r>
            <a:r>
              <a:rPr lang="en-US" sz="2200" dirty="0" err="1" smtClean="0"/>
              <a:t>sqkm</a:t>
            </a:r>
            <a:r>
              <a:rPr lang="en-US" sz="2200" dirty="0" smtClean="0"/>
              <a:t>)</a:t>
            </a:r>
          </a:p>
          <a:p>
            <a:pPr marL="514350" lvl="0" indent="-514350" algn="l">
              <a:buFont typeface="+mj-lt"/>
              <a:buAutoNum type="arabicPeriod"/>
            </a:pPr>
            <a:r>
              <a:rPr lang="en-US" sz="2200" dirty="0">
                <a:solidFill>
                  <a:prstClr val="black"/>
                </a:solidFill>
              </a:rPr>
              <a:t>Additional seismic survey (PGS 2D)</a:t>
            </a:r>
          </a:p>
          <a:p>
            <a:pPr marL="514350" lvl="0" indent="-514350" algn="l">
              <a:buFont typeface="+mj-lt"/>
              <a:buAutoNum type="arabicPeriod"/>
            </a:pPr>
            <a:r>
              <a:rPr lang="en-US" sz="2200" dirty="0">
                <a:solidFill>
                  <a:prstClr val="black"/>
                </a:solidFill>
              </a:rPr>
              <a:t>Reprocessing (Time and Depth) of 12,300 line km TTDAA 2D by Spectrum</a:t>
            </a:r>
          </a:p>
          <a:p>
            <a:pPr marL="514350" lvl="0" indent="-514350" algn="l">
              <a:buFont typeface="+mj-lt"/>
              <a:buAutoNum type="arabicPeriod"/>
            </a:pPr>
            <a:r>
              <a:rPr lang="en-US" sz="2200" dirty="0">
                <a:solidFill>
                  <a:prstClr val="black"/>
                </a:solidFill>
              </a:rPr>
              <a:t>Commissioned comprehensive </a:t>
            </a:r>
            <a:r>
              <a:rPr lang="en-US" sz="2200" dirty="0" err="1">
                <a:solidFill>
                  <a:prstClr val="black"/>
                </a:solidFill>
              </a:rPr>
              <a:t>Deepwater</a:t>
            </a:r>
            <a:r>
              <a:rPr lang="en-US" sz="2200" dirty="0">
                <a:solidFill>
                  <a:prstClr val="black"/>
                </a:solidFill>
              </a:rPr>
              <a:t> Study by DGA Consultants</a:t>
            </a:r>
          </a:p>
          <a:p>
            <a:pPr marL="514350" lvl="0" indent="-514350" algn="l">
              <a:buFont typeface="+mj-lt"/>
              <a:buAutoNum type="arabicPeriod"/>
            </a:pPr>
            <a:r>
              <a:rPr lang="en-US" sz="2200" dirty="0">
                <a:solidFill>
                  <a:prstClr val="black"/>
                </a:solidFill>
              </a:rPr>
              <a:t>New GXT reprocessing of Span Lines</a:t>
            </a:r>
          </a:p>
          <a:p>
            <a:pPr marL="514350" lvl="0" indent="-514350" algn="l">
              <a:buFont typeface="+mj-lt"/>
              <a:buAutoNum type="arabicPeriod"/>
            </a:pPr>
            <a:r>
              <a:rPr lang="en-US" sz="2200" dirty="0">
                <a:solidFill>
                  <a:prstClr val="black"/>
                </a:solidFill>
              </a:rPr>
              <a:t>New EMGS survey proposed </a:t>
            </a:r>
          </a:p>
          <a:p>
            <a:pPr marL="514350" lvl="0" indent="-514350" algn="l">
              <a:buFont typeface="+mj-lt"/>
              <a:buAutoNum type="arabicPeriod"/>
            </a:pPr>
            <a:r>
              <a:rPr lang="en-US" sz="2200" dirty="0" smtClean="0">
                <a:solidFill>
                  <a:prstClr val="black"/>
                </a:solidFill>
              </a:rPr>
              <a:t>Increased </a:t>
            </a:r>
            <a:r>
              <a:rPr lang="en-US" sz="2200" dirty="0">
                <a:solidFill>
                  <a:prstClr val="black"/>
                </a:solidFill>
              </a:rPr>
              <a:t>Data Package Contents</a:t>
            </a:r>
          </a:p>
          <a:p>
            <a:pPr marL="514350" indent="-514350" algn="l">
              <a:buFont typeface="+mj-lt"/>
              <a:buAutoNum type="arabicPeriod"/>
            </a:pPr>
            <a:endParaRPr lang="en-US" dirty="0"/>
          </a:p>
        </p:txBody>
      </p:sp>
    </p:spTree>
    <p:extLst>
      <p:ext uri="{BB962C8B-B14F-4D97-AF65-F5344CB8AC3E}">
        <p14:creationId xmlns="" xmlns:p14="http://schemas.microsoft.com/office/powerpoint/2010/main" val="33291093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9067800" cy="762000"/>
          </a:xfrm>
        </p:spPr>
        <p:txBody>
          <a:bodyPr>
            <a:normAutofit fontScale="90000"/>
          </a:bodyPr>
          <a:lstStyle/>
          <a:p>
            <a:r>
              <a:rPr lang="en-US" b="1" dirty="0" smtClean="0">
                <a:solidFill>
                  <a:srgbClr val="C00000"/>
                </a:solidFill>
              </a:rPr>
              <a:t>GXT Span 2D Lines 2004 (Depth Reprocessing in 2011 – Cretaceous Imaging) </a:t>
            </a:r>
            <a:endParaRPr lang="en-US" b="1" dirty="0">
              <a:solidFill>
                <a:srgbClr val="C00000"/>
              </a:solidFill>
            </a:endParaRPr>
          </a:p>
        </p:txBody>
      </p:sp>
      <p:sp>
        <p:nvSpPr>
          <p:cNvPr id="4" name="Content Placeholder 3"/>
          <p:cNvSpPr>
            <a:spLocks noGrp="1"/>
          </p:cNvSpPr>
          <p:nvPr>
            <p:ph sz="half" idx="2"/>
          </p:nvPr>
        </p:nvSpPr>
        <p:spPr/>
        <p:txBody>
          <a:bodyPr/>
          <a:lstStyle/>
          <a:p>
            <a:endParaRPr lang="en-US"/>
          </a:p>
        </p:txBody>
      </p:sp>
      <p:pic>
        <p:nvPicPr>
          <p:cNvPr id="3074" name="Picture 2"/>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304800" y="1142999"/>
            <a:ext cx="8458200" cy="544480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474118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sjagdeo\Documents\RMD\PGS\PGS_T&amp;T_Surveys.jpg"/>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76400" y="1066800"/>
            <a:ext cx="6248400" cy="5294674"/>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itle 4"/>
          <p:cNvSpPr>
            <a:spLocks noGrp="1"/>
          </p:cNvSpPr>
          <p:nvPr>
            <p:ph type="title"/>
          </p:nvPr>
        </p:nvSpPr>
        <p:spPr>
          <a:xfrm>
            <a:off x="990600" y="152400"/>
            <a:ext cx="8305800" cy="1143000"/>
          </a:xfrm>
        </p:spPr>
        <p:txBody>
          <a:bodyPr/>
          <a:lstStyle/>
          <a:p>
            <a:r>
              <a:rPr lang="en-US" b="1" dirty="0" smtClean="0">
                <a:solidFill>
                  <a:srgbClr val="C00000"/>
                </a:solidFill>
              </a:rPr>
              <a:t>PGS 2008 MC2D – 6834 line km</a:t>
            </a:r>
            <a:endParaRPr lang="en-US" b="1" dirty="0">
              <a:solidFill>
                <a:srgbClr val="C00000"/>
              </a:solidFill>
            </a:endParaRPr>
          </a:p>
        </p:txBody>
      </p:sp>
      <p:pic>
        <p:nvPicPr>
          <p:cNvPr id="11267"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2400" y="4191000"/>
            <a:ext cx="1790700" cy="2552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5598793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1828800"/>
            <a:ext cx="8382000" cy="3382963"/>
          </a:xfrm>
        </p:spPr>
        <p:txBody>
          <a:bodyPr>
            <a:normAutofit lnSpcReduction="10000"/>
          </a:bodyPr>
          <a:lstStyle/>
          <a:p>
            <a:pPr algn="l"/>
            <a:r>
              <a:rPr lang="en-US" dirty="0" smtClean="0"/>
              <a:t>	The </a:t>
            </a:r>
            <a:r>
              <a:rPr lang="en-US" dirty="0"/>
              <a:t>focus of this study is to provide an integrated </a:t>
            </a:r>
            <a:r>
              <a:rPr lang="en-US" dirty="0" err="1"/>
              <a:t>biostratigraphic</a:t>
            </a:r>
            <a:r>
              <a:rPr lang="en-US" dirty="0"/>
              <a:t> database on the Late </a:t>
            </a:r>
            <a:r>
              <a:rPr lang="en-US" dirty="0" err="1"/>
              <a:t>Neogene</a:t>
            </a:r>
            <a:r>
              <a:rPr lang="en-US" dirty="0"/>
              <a:t> sequences that can be </a:t>
            </a:r>
            <a:r>
              <a:rPr lang="en-US" dirty="0" err="1"/>
              <a:t>utilised</a:t>
            </a:r>
            <a:r>
              <a:rPr lang="en-US" dirty="0"/>
              <a:t> for sequence stratigraphic interpretation, shelf to deep water well correlation, and environmental </a:t>
            </a:r>
            <a:r>
              <a:rPr lang="en-US" dirty="0" err="1"/>
              <a:t>modelling</a:t>
            </a:r>
            <a:r>
              <a:rPr lang="en-US" dirty="0"/>
              <a:t> and tie to the deep water seismic grid</a:t>
            </a:r>
          </a:p>
        </p:txBody>
      </p:sp>
      <p:sp>
        <p:nvSpPr>
          <p:cNvPr id="5" name="Title 4"/>
          <p:cNvSpPr>
            <a:spLocks noGrp="1"/>
          </p:cNvSpPr>
          <p:nvPr>
            <p:ph type="title"/>
          </p:nvPr>
        </p:nvSpPr>
        <p:spPr>
          <a:xfrm>
            <a:off x="381000" y="838200"/>
            <a:ext cx="8229600" cy="457200"/>
          </a:xfrm>
        </p:spPr>
        <p:txBody>
          <a:bodyPr>
            <a:normAutofit fontScale="90000"/>
          </a:bodyPr>
          <a:lstStyle/>
          <a:p>
            <a:pPr lvl="0"/>
            <a:r>
              <a:rPr lang="en-TT" b="1" dirty="0" err="1">
                <a:solidFill>
                  <a:srgbClr val="C00000"/>
                </a:solidFill>
              </a:rPr>
              <a:t>BioSTRATIGAPHIC</a:t>
            </a:r>
            <a:r>
              <a:rPr lang="en-TT" b="1" dirty="0">
                <a:solidFill>
                  <a:srgbClr val="C00000"/>
                </a:solidFill>
              </a:rPr>
              <a:t> ASSOCIATES TRINIDAD LIMITED</a:t>
            </a:r>
            <a:r>
              <a:rPr lang="en-US" dirty="0"/>
              <a:t/>
            </a:r>
            <a:br>
              <a:rPr lang="en-US" dirty="0"/>
            </a:br>
            <a:endParaRPr lang="en-US" dirty="0"/>
          </a:p>
        </p:txBody>
      </p:sp>
    </p:spTree>
    <p:extLst>
      <p:ext uri="{BB962C8B-B14F-4D97-AF65-F5344CB8AC3E}">
        <p14:creationId xmlns="" xmlns:p14="http://schemas.microsoft.com/office/powerpoint/2010/main" val="35182597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3000" y="0"/>
            <a:ext cx="6477000" cy="1143000"/>
          </a:xfrm>
        </p:spPr>
        <p:txBody>
          <a:bodyPr>
            <a:normAutofit fontScale="90000"/>
          </a:bodyPr>
          <a:lstStyle/>
          <a:p>
            <a:r>
              <a:rPr lang="en-US" b="1" dirty="0" smtClean="0">
                <a:solidFill>
                  <a:srgbClr val="C00000"/>
                </a:solidFill>
              </a:rPr>
              <a:t>Planned EM Deep Water Survey</a:t>
            </a:r>
            <a:endParaRPr lang="en-US" b="1" dirty="0">
              <a:solidFill>
                <a:srgbClr val="C00000"/>
              </a:solidFill>
            </a:endParaRPr>
          </a:p>
        </p:txBody>
      </p:sp>
      <p:pic>
        <p:nvPicPr>
          <p:cNvPr id="12290" name="Picture 2" descr="C:\Users\sjagdeo\Documents\RMD\CSEM\SeaBed Logging EMGS\Trinidad_2010.png"/>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457199" y="1125071"/>
            <a:ext cx="8153399" cy="5275729"/>
          </a:xfrm>
          <a:prstGeom prst="rect">
            <a:avLst/>
          </a:prstGeom>
          <a:noFill/>
          <a:extLst>
            <a:ext uri="{909E8E84-426E-40DD-AFC4-6F175D3DCCD1}">
              <a14:hiddenFill xmlns="" xmlns:a14="http://schemas.microsoft.com/office/drawing/2010/main">
                <a:solidFill>
                  <a:srgbClr val="FFFFFF"/>
                </a:solidFill>
              </a14:hiddenFill>
            </a:ext>
          </a:extLst>
        </p:spPr>
      </p:pic>
      <p:pic>
        <p:nvPicPr>
          <p:cNvPr id="1229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62800" y="0"/>
            <a:ext cx="1762125" cy="11620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4015940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143000"/>
            <a:ext cx="7086600" cy="4068763"/>
          </a:xfrm>
        </p:spPr>
        <p:txBody>
          <a:bodyPr/>
          <a:lstStyle/>
          <a:p>
            <a:pPr marL="0" indent="0"/>
            <a:endParaRPr lang="en-US" sz="2400" b="1" kern="0" dirty="0" smtClean="0">
              <a:solidFill>
                <a:srgbClr val="000000"/>
              </a:solidFill>
              <a:latin typeface="Arial"/>
              <a:ea typeface="+mj-ea"/>
              <a:cs typeface="Times New Roman" pitchFamily="18" charset="0"/>
            </a:endParaRPr>
          </a:p>
          <a:p>
            <a:pPr marL="0" indent="0"/>
            <a:r>
              <a:rPr lang="en-US" sz="2400" b="1" kern="0" dirty="0" smtClean="0">
                <a:solidFill>
                  <a:srgbClr val="000000"/>
                </a:solidFill>
                <a:latin typeface="Arial"/>
                <a:ea typeface="+mj-ea"/>
                <a:cs typeface="Times New Roman" pitchFamily="18" charset="0"/>
              </a:rPr>
              <a:t>Trinidad </a:t>
            </a:r>
            <a:r>
              <a:rPr lang="en-US" sz="2400" b="1" kern="0" dirty="0">
                <a:solidFill>
                  <a:srgbClr val="000000"/>
                </a:solidFill>
                <a:latin typeface="Arial"/>
                <a:ea typeface="+mj-ea"/>
                <a:cs typeface="Times New Roman" pitchFamily="18" charset="0"/>
              </a:rPr>
              <a:t>Joint Study Team Phase I Report </a:t>
            </a:r>
            <a:br>
              <a:rPr lang="en-US" sz="2400" b="1" kern="0" dirty="0">
                <a:solidFill>
                  <a:srgbClr val="000000"/>
                </a:solidFill>
                <a:latin typeface="Arial"/>
                <a:ea typeface="+mj-ea"/>
                <a:cs typeface="Times New Roman" pitchFamily="18" charset="0"/>
              </a:rPr>
            </a:br>
            <a:r>
              <a:rPr lang="en-US" sz="2000" kern="0" dirty="0">
                <a:solidFill>
                  <a:srgbClr val="000000"/>
                </a:solidFill>
                <a:latin typeface="Arial"/>
                <a:ea typeface="+mj-ea"/>
                <a:cs typeface="Times New Roman" pitchFamily="18" charset="0"/>
              </a:rPr>
              <a:t>A New Look at Eastern </a:t>
            </a:r>
            <a:r>
              <a:rPr lang="en-US" sz="2000" kern="0" dirty="0" err="1">
                <a:solidFill>
                  <a:srgbClr val="000000"/>
                </a:solidFill>
                <a:latin typeface="Arial"/>
                <a:ea typeface="+mj-ea"/>
                <a:cs typeface="Times New Roman" pitchFamily="18" charset="0"/>
              </a:rPr>
              <a:t>Deepwater</a:t>
            </a:r>
            <a:r>
              <a:rPr lang="en-US" sz="2000" kern="0" dirty="0">
                <a:solidFill>
                  <a:srgbClr val="000000"/>
                </a:solidFill>
                <a:latin typeface="Arial"/>
                <a:ea typeface="+mj-ea"/>
                <a:cs typeface="Times New Roman" pitchFamily="18" charset="0"/>
              </a:rPr>
              <a:t> Trinidad; </a:t>
            </a:r>
            <a:br>
              <a:rPr lang="en-US" sz="2000" kern="0" dirty="0">
                <a:solidFill>
                  <a:srgbClr val="000000"/>
                </a:solidFill>
                <a:latin typeface="Arial"/>
                <a:ea typeface="+mj-ea"/>
                <a:cs typeface="Times New Roman" pitchFamily="18" charset="0"/>
              </a:rPr>
            </a:br>
            <a:r>
              <a:rPr lang="en-US" sz="2000" kern="0" dirty="0">
                <a:solidFill>
                  <a:srgbClr val="000000"/>
                </a:solidFill>
                <a:latin typeface="Arial"/>
                <a:ea typeface="+mj-ea"/>
                <a:cs typeface="Times New Roman" pitchFamily="18" charset="0"/>
              </a:rPr>
              <a:t>Seismic </a:t>
            </a:r>
            <a:r>
              <a:rPr lang="en-US" sz="2000" kern="0" dirty="0" smtClean="0">
                <a:solidFill>
                  <a:srgbClr val="000000"/>
                </a:solidFill>
                <a:latin typeface="Arial"/>
                <a:ea typeface="+mj-ea"/>
                <a:cs typeface="Times New Roman" pitchFamily="18" charset="0"/>
              </a:rPr>
              <a:t>Interpretation </a:t>
            </a:r>
            <a:r>
              <a:rPr lang="en-US" sz="2000" kern="0" dirty="0">
                <a:solidFill>
                  <a:srgbClr val="000000"/>
                </a:solidFill>
                <a:latin typeface="Arial"/>
                <a:ea typeface="+mj-ea"/>
                <a:cs typeface="Times New Roman" pitchFamily="18" charset="0"/>
              </a:rPr>
              <a:t>&amp; Exploration </a:t>
            </a:r>
            <a:r>
              <a:rPr lang="en-US" sz="2000" kern="0" dirty="0" smtClean="0">
                <a:solidFill>
                  <a:srgbClr val="000000"/>
                </a:solidFill>
                <a:latin typeface="Arial"/>
                <a:ea typeface="+mj-ea"/>
                <a:cs typeface="Times New Roman" pitchFamily="18" charset="0"/>
              </a:rPr>
              <a:t>Potential</a:t>
            </a:r>
          </a:p>
          <a:p>
            <a:pPr marL="0" indent="0"/>
            <a:r>
              <a:rPr lang="en-US" sz="2000" kern="0" dirty="0" smtClean="0">
                <a:solidFill>
                  <a:srgbClr val="000000"/>
                </a:solidFill>
                <a:latin typeface="Arial"/>
                <a:ea typeface="+mj-ea"/>
                <a:cs typeface="Times New Roman" pitchFamily="18" charset="0"/>
              </a:rPr>
              <a:t>Available from DGA</a:t>
            </a:r>
          </a:p>
          <a:p>
            <a:pPr marL="0" indent="0"/>
            <a:endParaRPr lang="en-US" sz="2000" kern="0" dirty="0">
              <a:solidFill>
                <a:srgbClr val="000000"/>
              </a:solidFill>
              <a:latin typeface="Arial"/>
              <a:ea typeface="+mj-ea"/>
              <a:cs typeface="Times New Roman" pitchFamily="18" charset="0"/>
            </a:endParaRPr>
          </a:p>
          <a:p>
            <a:pPr marL="0" indent="0"/>
            <a:r>
              <a:rPr lang="en-US" sz="2800" b="1" dirty="0">
                <a:solidFill>
                  <a:srgbClr val="000000"/>
                </a:solidFill>
                <a:cs typeface="Times New Roman" pitchFamily="18" charset="0"/>
              </a:rPr>
              <a:t>Trinidad Joint Study Team Phase II Report </a:t>
            </a:r>
            <a:r>
              <a:rPr lang="en-US" sz="1600" b="1" dirty="0">
                <a:solidFill>
                  <a:srgbClr val="000000"/>
                </a:solidFill>
                <a:cs typeface="Times New Roman" pitchFamily="18" charset="0"/>
              </a:rPr>
              <a:t/>
            </a:r>
            <a:br>
              <a:rPr lang="en-US" sz="1600" b="1" dirty="0">
                <a:solidFill>
                  <a:srgbClr val="000000"/>
                </a:solidFill>
                <a:cs typeface="Times New Roman" pitchFamily="18" charset="0"/>
              </a:rPr>
            </a:br>
            <a:r>
              <a:rPr lang="en-US" sz="2000" dirty="0">
                <a:solidFill>
                  <a:srgbClr val="000000"/>
                </a:solidFill>
                <a:latin typeface="Arial" pitchFamily="34" charset="0"/>
                <a:cs typeface="Arial" pitchFamily="34" charset="0"/>
              </a:rPr>
              <a:t>Basin to Leads – Risks and Reserves: </a:t>
            </a:r>
            <a:br>
              <a:rPr lang="en-US" sz="2000" dirty="0">
                <a:solidFill>
                  <a:srgbClr val="000000"/>
                </a:solidFill>
                <a:latin typeface="Arial" pitchFamily="34" charset="0"/>
                <a:cs typeface="Arial" pitchFamily="34" charset="0"/>
              </a:rPr>
            </a:br>
            <a:r>
              <a:rPr lang="en-US" sz="2000" dirty="0">
                <a:solidFill>
                  <a:srgbClr val="000000"/>
                </a:solidFill>
                <a:latin typeface="Arial" pitchFamily="34" charset="0"/>
                <a:cs typeface="Arial" pitchFamily="34" charset="0"/>
              </a:rPr>
              <a:t>Exploration Potential of the Trinidad &amp; Tobago Deep Atlantic Area </a:t>
            </a:r>
          </a:p>
          <a:p>
            <a:pPr marL="0" indent="0"/>
            <a:r>
              <a:rPr lang="en-US" sz="2000" dirty="0" smtClean="0">
                <a:latin typeface="Arial" pitchFamily="34" charset="0"/>
                <a:cs typeface="Arial" pitchFamily="34" charset="0"/>
              </a:rPr>
              <a:t>Available from MEEA</a:t>
            </a:r>
            <a:endParaRPr lang="en-US" sz="2000" dirty="0">
              <a:latin typeface="Arial" pitchFamily="34" charset="0"/>
              <a:cs typeface="Arial" pitchFamily="34" charset="0"/>
            </a:endParaRPr>
          </a:p>
        </p:txBody>
      </p:sp>
      <p:sp>
        <p:nvSpPr>
          <p:cNvPr id="5" name="Title 4"/>
          <p:cNvSpPr>
            <a:spLocks noGrp="1"/>
          </p:cNvSpPr>
          <p:nvPr>
            <p:ph type="title"/>
          </p:nvPr>
        </p:nvSpPr>
        <p:spPr/>
        <p:txBody>
          <a:bodyPr/>
          <a:lstStyle/>
          <a:p>
            <a:r>
              <a:rPr lang="en-US" b="1" dirty="0">
                <a:solidFill>
                  <a:srgbClr val="C00000"/>
                </a:solidFill>
              </a:rPr>
              <a:t>Dynamic Global Advisors</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533400"/>
            <a:ext cx="1487487" cy="4270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8600" y="5410200"/>
            <a:ext cx="1066800" cy="1165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315824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600200"/>
            <a:ext cx="8763000" cy="5105400"/>
          </a:xfrm>
        </p:spPr>
        <p:txBody>
          <a:bodyPr>
            <a:normAutofit/>
          </a:bodyPr>
          <a:lstStyle/>
          <a:p>
            <a:pPr algn="l">
              <a:buFont typeface="Arial" pitchFamily="34" charset="0"/>
              <a:buChar char="•"/>
            </a:pPr>
            <a:r>
              <a:rPr lang="en-US" dirty="0" smtClean="0"/>
              <a:t>Introduction to Trinidad and Tobago</a:t>
            </a:r>
            <a:br>
              <a:rPr lang="en-US" dirty="0" smtClean="0"/>
            </a:br>
            <a:r>
              <a:rPr lang="en-US" dirty="0" smtClean="0"/>
              <a:t>Introduction </a:t>
            </a:r>
            <a:r>
              <a:rPr lang="en-US" dirty="0"/>
              <a:t>to </a:t>
            </a:r>
            <a:r>
              <a:rPr lang="en-US" dirty="0" smtClean="0"/>
              <a:t>TTDAA</a:t>
            </a:r>
          </a:p>
          <a:p>
            <a:pPr algn="l">
              <a:buFont typeface="Arial" pitchFamily="34" charset="0"/>
              <a:buChar char="•"/>
            </a:pPr>
            <a:r>
              <a:rPr lang="en-US" dirty="0" smtClean="0"/>
              <a:t>What has changed?</a:t>
            </a:r>
          </a:p>
          <a:p>
            <a:pPr algn="l">
              <a:buFont typeface="Arial" pitchFamily="34" charset="0"/>
              <a:buChar char="•"/>
            </a:pPr>
            <a:r>
              <a:rPr lang="en-US" dirty="0" smtClean="0"/>
              <a:t>Taxation and Fiscal regime</a:t>
            </a:r>
          </a:p>
          <a:p>
            <a:pPr algn="l">
              <a:buFont typeface="Arial" pitchFamily="34" charset="0"/>
              <a:buChar char="•"/>
            </a:pPr>
            <a:r>
              <a:rPr lang="en-US" dirty="0" smtClean="0"/>
              <a:t>Speculative Model Chosen</a:t>
            </a:r>
          </a:p>
          <a:p>
            <a:pPr algn="l">
              <a:buFont typeface="Arial" pitchFamily="34" charset="0"/>
              <a:buChar char="•"/>
            </a:pPr>
            <a:r>
              <a:rPr lang="en-US" dirty="0" smtClean="0"/>
              <a:t>Studies undertaken and planned</a:t>
            </a:r>
          </a:p>
          <a:p>
            <a:pPr algn="l">
              <a:buFont typeface="Arial" pitchFamily="34" charset="0"/>
              <a:buChar char="•"/>
            </a:pPr>
            <a:r>
              <a:rPr lang="en-US" dirty="0" smtClean="0"/>
              <a:t>Analysis of Deep water Blocks</a:t>
            </a:r>
          </a:p>
          <a:p>
            <a:pPr marL="457200" lvl="1" indent="0">
              <a:buNone/>
            </a:pPr>
            <a:endParaRPr lang="en-US" dirty="0" smtClean="0">
              <a:solidFill>
                <a:schemeClr val="tx1">
                  <a:lumMod val="95000"/>
                  <a:lumOff val="5000"/>
                </a:schemeClr>
              </a:solidFill>
            </a:endParaRPr>
          </a:p>
          <a:p>
            <a:pPr lvl="1">
              <a:buFont typeface="Wingdings" pitchFamily="2" charset="2"/>
              <a:buChar char="Ø"/>
            </a:pPr>
            <a:endParaRPr lang="en-US" dirty="0" smtClean="0"/>
          </a:p>
          <a:p>
            <a:pPr algn="l">
              <a:buFont typeface="Arial" pitchFamily="34" charset="0"/>
              <a:buChar char="•"/>
            </a:pPr>
            <a:endParaRPr lang="en-US" dirty="0" smtClean="0"/>
          </a:p>
        </p:txBody>
      </p:sp>
      <p:sp>
        <p:nvSpPr>
          <p:cNvPr id="3" name="Title 2"/>
          <p:cNvSpPr>
            <a:spLocks noGrp="1"/>
          </p:cNvSpPr>
          <p:nvPr>
            <p:ph type="title"/>
          </p:nvPr>
        </p:nvSpPr>
        <p:spPr>
          <a:xfrm>
            <a:off x="381000" y="-228600"/>
            <a:ext cx="8229600" cy="1600200"/>
          </a:xfrm>
        </p:spPr>
        <p:txBody>
          <a:bodyPr/>
          <a:lstStyle/>
          <a:p>
            <a:r>
              <a:rPr lang="en-US" b="1" dirty="0" smtClean="0">
                <a:solidFill>
                  <a:srgbClr val="C00000"/>
                </a:solidFill>
              </a:rPr>
              <a:t>Overview</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1143000"/>
            <a:ext cx="8839200" cy="4267200"/>
          </a:xfrm>
        </p:spPr>
        <p:txBody>
          <a:bodyPr>
            <a:normAutofit fontScale="85000" lnSpcReduction="20000"/>
          </a:bodyPr>
          <a:lstStyle/>
          <a:p>
            <a:pPr marL="457200" lvl="0" indent="-457200" algn="l">
              <a:buFont typeface="Arial" pitchFamily="34" charset="0"/>
              <a:buChar char="•"/>
            </a:pPr>
            <a:r>
              <a:rPr lang="en-US" dirty="0" smtClean="0"/>
              <a:t>The </a:t>
            </a:r>
            <a:r>
              <a:rPr lang="en-US" dirty="0"/>
              <a:t>results of the technical studies </a:t>
            </a:r>
            <a:r>
              <a:rPr lang="en-US" dirty="0" smtClean="0"/>
              <a:t>have established </a:t>
            </a:r>
            <a:r>
              <a:rPr lang="en-US" dirty="0"/>
              <a:t>play concepts, analogues with other basins, identifying leads and potential hydrocarbon </a:t>
            </a:r>
            <a:r>
              <a:rPr lang="en-US" dirty="0" smtClean="0"/>
              <a:t>reserves</a:t>
            </a:r>
          </a:p>
          <a:p>
            <a:pPr marL="457200" lvl="0" indent="-457200" algn="l">
              <a:buFont typeface="Arial" pitchFamily="34" charset="0"/>
              <a:buChar char="•"/>
            </a:pPr>
            <a:endParaRPr lang="en-US" dirty="0" smtClean="0"/>
          </a:p>
          <a:p>
            <a:pPr marL="457200" lvl="0" indent="-457200" algn="l">
              <a:buFont typeface="Arial" pitchFamily="34" charset="0"/>
              <a:buChar char="•"/>
            </a:pPr>
            <a:r>
              <a:rPr lang="en-US" dirty="0" smtClean="0"/>
              <a:t>Used extensive Columbus Basin Wells</a:t>
            </a:r>
          </a:p>
          <a:p>
            <a:pPr marL="457200" lvl="0" indent="-457200" algn="l">
              <a:buFont typeface="Arial" pitchFamily="34" charset="0"/>
              <a:buChar char="•"/>
            </a:pPr>
            <a:endParaRPr lang="en-US" dirty="0" smtClean="0"/>
          </a:p>
          <a:p>
            <a:pPr marL="457200" lvl="0" indent="-457200" algn="l">
              <a:buFont typeface="Arial" pitchFamily="34" charset="0"/>
              <a:buChar char="•"/>
            </a:pPr>
            <a:r>
              <a:rPr lang="en-US" dirty="0" smtClean="0"/>
              <a:t>Seismic included GXT Span Lines and TTDAA 2D</a:t>
            </a:r>
          </a:p>
          <a:p>
            <a:pPr marL="457200" lvl="0" indent="-457200" algn="l">
              <a:buFont typeface="Arial" pitchFamily="34" charset="0"/>
              <a:buChar char="•"/>
            </a:pPr>
            <a:endParaRPr lang="en-US" dirty="0" smtClean="0"/>
          </a:p>
          <a:p>
            <a:pPr marL="457200" lvl="0" indent="-457200" algn="l">
              <a:buFont typeface="Arial" pitchFamily="34" charset="0"/>
              <a:buChar char="•"/>
            </a:pPr>
            <a:r>
              <a:rPr lang="en-US" dirty="0" smtClean="0"/>
              <a:t>Interpretation, Modeling, </a:t>
            </a:r>
            <a:r>
              <a:rPr lang="en-US" dirty="0" err="1" smtClean="0"/>
              <a:t>Volumetrics</a:t>
            </a:r>
            <a:r>
              <a:rPr lang="en-US" dirty="0" smtClean="0"/>
              <a:t> and Risking was done. All outputs and deliverables included</a:t>
            </a:r>
          </a:p>
          <a:p>
            <a:pPr marL="457200" lvl="0" indent="-457200" algn="l">
              <a:buFont typeface="Arial" pitchFamily="34" charset="0"/>
              <a:buChar char="•"/>
            </a:pPr>
            <a:endParaRPr lang="en-US" dirty="0" smtClean="0"/>
          </a:p>
          <a:p>
            <a:pPr marL="0" lvl="0" indent="0" algn="l"/>
            <a:endParaRPr lang="en-US" dirty="0" smtClean="0"/>
          </a:p>
          <a:p>
            <a:pPr lvl="0" algn="l"/>
            <a:endParaRPr lang="en-US" dirty="0" smtClean="0"/>
          </a:p>
          <a:p>
            <a:pPr lvl="0" algn="l"/>
            <a:endParaRPr lang="en-US" dirty="0"/>
          </a:p>
          <a:p>
            <a:pPr lvl="0" algn="l"/>
            <a:endParaRPr lang="en-US" dirty="0"/>
          </a:p>
        </p:txBody>
      </p:sp>
      <p:sp>
        <p:nvSpPr>
          <p:cNvPr id="5" name="Title 4"/>
          <p:cNvSpPr>
            <a:spLocks noGrp="1"/>
          </p:cNvSpPr>
          <p:nvPr>
            <p:ph type="title"/>
          </p:nvPr>
        </p:nvSpPr>
        <p:spPr/>
        <p:txBody>
          <a:bodyPr/>
          <a:lstStyle/>
          <a:p>
            <a:r>
              <a:rPr lang="en-US" b="1" dirty="0" smtClean="0">
                <a:solidFill>
                  <a:srgbClr val="C00000"/>
                </a:solidFill>
              </a:rPr>
              <a:t>Dynamic Global Advisors</a:t>
            </a:r>
            <a:endParaRPr lang="en-US" b="1" dirty="0">
              <a:solidFill>
                <a:srgbClr val="C00000"/>
              </a:solidFill>
            </a:endParaRPr>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391400" y="533400"/>
            <a:ext cx="1487486" cy="4310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11"/>
          <p:cNvPicPr>
            <a:picLocks noChangeAspect="1" noChangeArrowheads="1"/>
          </p:cNvPicPr>
          <p:nvPr/>
        </p:nvPicPr>
        <p:blipFill>
          <a:blip r:embed="rId4" cstate="print">
            <a:lum bright="6000"/>
            <a:extLst>
              <a:ext uri="{28A0092B-C50C-407E-A947-70E740481C1C}">
                <a14:useLocalDpi xmlns="" xmlns:a14="http://schemas.microsoft.com/office/drawing/2010/main" val="0"/>
              </a:ext>
            </a:extLst>
          </a:blip>
          <a:srcRect/>
          <a:stretch>
            <a:fillRect/>
          </a:stretch>
        </p:blipFill>
        <p:spPr bwMode="auto">
          <a:xfrm>
            <a:off x="152400" y="5410200"/>
            <a:ext cx="1066800" cy="1168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1275629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fontScale="90000"/>
          </a:bodyPr>
          <a:lstStyle/>
          <a:p>
            <a:r>
              <a:rPr lang="en-US" b="1" dirty="0" smtClean="0">
                <a:solidFill>
                  <a:srgbClr val="C00000"/>
                </a:solidFill>
              </a:rPr>
              <a:t>DGA Full Workflow and Results Provided</a:t>
            </a:r>
            <a:endParaRPr lang="en-US" b="1" dirty="0">
              <a:solidFill>
                <a:srgbClr val="C00000"/>
              </a:solidFill>
            </a:endParaRPr>
          </a:p>
        </p:txBody>
      </p:sp>
      <p:pic>
        <p:nvPicPr>
          <p:cNvPr id="4098" name="Picture 2"/>
          <p:cNvPicPr>
            <a:picLocks noGrp="1" noChangeAspect="1" noChangeArrowheads="1"/>
          </p:cNvPicPr>
          <p:nvPr>
            <p:ph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 y="1600200"/>
            <a:ext cx="8879302" cy="2057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6201" y="3810000"/>
            <a:ext cx="8839200" cy="2438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3176937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543800" y="147988"/>
            <a:ext cx="1371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idx="1"/>
          </p:nvPr>
        </p:nvSpPr>
        <p:spPr>
          <a:xfrm>
            <a:off x="152400" y="1524000"/>
            <a:ext cx="8839200" cy="5181600"/>
          </a:xfrm>
        </p:spPr>
        <p:txBody>
          <a:bodyPr>
            <a:normAutofit fontScale="92500" lnSpcReduction="20000"/>
          </a:bodyPr>
          <a:lstStyle/>
          <a:p>
            <a:pPr algn="just">
              <a:buFont typeface="Wingdings" pitchFamily="2" charset="2"/>
              <a:buChar char="Ø"/>
            </a:pPr>
            <a:r>
              <a:rPr lang="en-US" dirty="0" smtClean="0"/>
              <a:t>To vastly improve the subsurface quality of the 2002 Trinidad and Tobago Deep Atlantic (TTDAA) 2D Survey data in the Deepwater Acreage </a:t>
            </a:r>
          </a:p>
          <a:p>
            <a:pPr algn="just">
              <a:buFont typeface="Wingdings" pitchFamily="2" charset="2"/>
              <a:buChar char="Ø"/>
            </a:pPr>
            <a:endParaRPr lang="en-US" dirty="0" smtClean="0"/>
          </a:p>
          <a:p>
            <a:pPr algn="just">
              <a:buFont typeface="Wingdings" pitchFamily="2" charset="2"/>
              <a:buChar char="Ø"/>
            </a:pPr>
            <a:r>
              <a:rPr lang="en-US" dirty="0" smtClean="0"/>
              <a:t>Further de-risking Trinidad and Tobago Deep Water potential with respect to the new 2010 Deep Water Competitive Bid Round</a:t>
            </a:r>
          </a:p>
          <a:p>
            <a:pPr algn="just">
              <a:buFont typeface="Wingdings" pitchFamily="2" charset="2"/>
              <a:buChar char="Ø"/>
            </a:pPr>
            <a:endParaRPr lang="en-US" dirty="0" smtClean="0"/>
          </a:p>
          <a:p>
            <a:pPr algn="just">
              <a:buFont typeface="Wingdings" pitchFamily="2" charset="2"/>
              <a:buChar char="Ø"/>
            </a:pPr>
            <a:r>
              <a:rPr lang="en-US" dirty="0" smtClean="0"/>
              <a:t>Represents the future of the energy industry</a:t>
            </a:r>
          </a:p>
          <a:p>
            <a:pPr algn="just">
              <a:buFont typeface="Wingdings" pitchFamily="2" charset="2"/>
              <a:buChar char="Ø"/>
            </a:pPr>
            <a:endParaRPr lang="en-US" dirty="0" smtClean="0"/>
          </a:p>
          <a:p>
            <a:pPr algn="just">
              <a:buFont typeface="Wingdings" pitchFamily="2" charset="2"/>
              <a:buChar char="Ø"/>
            </a:pPr>
            <a:r>
              <a:rPr lang="en-US" dirty="0" smtClean="0"/>
              <a:t>Encourage deepwater participation inclusive of the eleven companies of the original </a:t>
            </a:r>
            <a:r>
              <a:rPr lang="en-US" dirty="0" err="1" smtClean="0"/>
              <a:t>programme</a:t>
            </a:r>
            <a:endParaRPr lang="en-US" dirty="0" smtClean="0"/>
          </a:p>
          <a:p>
            <a:pPr algn="just">
              <a:buFont typeface="Wingdings" pitchFamily="2" charset="2"/>
              <a:buChar char="Ø"/>
            </a:pPr>
            <a:endParaRPr lang="en-US" dirty="0"/>
          </a:p>
        </p:txBody>
      </p:sp>
      <p:sp>
        <p:nvSpPr>
          <p:cNvPr id="5" name="Title 4"/>
          <p:cNvSpPr>
            <a:spLocks noGrp="1"/>
          </p:cNvSpPr>
          <p:nvPr>
            <p:ph type="title"/>
          </p:nvPr>
        </p:nvSpPr>
        <p:spPr/>
        <p:txBody>
          <a:bodyPr>
            <a:normAutofit fontScale="90000"/>
          </a:bodyPr>
          <a:lstStyle/>
          <a:p>
            <a:r>
              <a:rPr lang="en-US" b="1" dirty="0" smtClean="0">
                <a:solidFill>
                  <a:srgbClr val="C00000"/>
                </a:solidFill>
              </a:rPr>
              <a:t>Spectrum TTDAA 2D Reprocessing 2010 - Why Reprocess?</a:t>
            </a:r>
            <a:endParaRPr lang="en-US" b="1" dirty="0">
              <a:solidFill>
                <a:srgbClr val="C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r>
              <a:rPr lang="en-US" dirty="0" smtClean="0">
                <a:solidFill>
                  <a:srgbClr val="C00000"/>
                </a:solidFill>
              </a:rPr>
              <a:t>Original </a:t>
            </a:r>
            <a:r>
              <a:rPr lang="en-US" dirty="0" err="1" smtClean="0">
                <a:solidFill>
                  <a:srgbClr val="C00000"/>
                </a:solidFill>
              </a:rPr>
              <a:t>vs</a:t>
            </a:r>
            <a:r>
              <a:rPr lang="en-US" dirty="0" smtClean="0">
                <a:solidFill>
                  <a:srgbClr val="C00000"/>
                </a:solidFill>
              </a:rPr>
              <a:t> Final Migration</a:t>
            </a:r>
            <a:endParaRPr lang="en-US" dirty="0">
              <a:solidFill>
                <a:srgbClr val="C00000"/>
              </a:solidFill>
            </a:endParaRPr>
          </a:p>
        </p:txBody>
      </p:sp>
      <p:pic>
        <p:nvPicPr>
          <p:cNvPr id="8194" name="Picture 2" descr="E:\ORIG vs final mig PSTM 2 part 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600200"/>
            <a:ext cx="9144000" cy="44958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43800" y="228600"/>
            <a:ext cx="1371600" cy="99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34715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r>
              <a:rPr lang="en-US" dirty="0">
                <a:solidFill>
                  <a:srgbClr val="C00000"/>
                </a:solidFill>
              </a:rPr>
              <a:t>Original </a:t>
            </a:r>
            <a:r>
              <a:rPr lang="en-US" dirty="0" err="1">
                <a:solidFill>
                  <a:srgbClr val="C00000"/>
                </a:solidFill>
              </a:rPr>
              <a:t>vs</a:t>
            </a:r>
            <a:r>
              <a:rPr lang="en-US" dirty="0">
                <a:solidFill>
                  <a:srgbClr val="C00000"/>
                </a:solidFill>
              </a:rPr>
              <a:t> Final Migration</a:t>
            </a:r>
            <a:endParaRPr lang="en-US" dirty="0"/>
          </a:p>
        </p:txBody>
      </p:sp>
      <p:pic>
        <p:nvPicPr>
          <p:cNvPr id="9218" name="Picture 2" descr="E:\ORIG vs final mig PSTM 2 part 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600200"/>
            <a:ext cx="9144000" cy="48006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43800" y="228600"/>
            <a:ext cx="1371600" cy="99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056008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r>
              <a:rPr lang="en-US" dirty="0">
                <a:solidFill>
                  <a:srgbClr val="C00000"/>
                </a:solidFill>
              </a:rPr>
              <a:t>Original </a:t>
            </a:r>
            <a:r>
              <a:rPr lang="en-US" dirty="0" err="1">
                <a:solidFill>
                  <a:srgbClr val="C00000"/>
                </a:solidFill>
              </a:rPr>
              <a:t>vs</a:t>
            </a:r>
            <a:r>
              <a:rPr lang="en-US" dirty="0">
                <a:solidFill>
                  <a:srgbClr val="C00000"/>
                </a:solidFill>
              </a:rPr>
              <a:t> Final Migration</a:t>
            </a:r>
            <a:endParaRPr lang="en-US" dirty="0"/>
          </a:p>
        </p:txBody>
      </p:sp>
      <p:pic>
        <p:nvPicPr>
          <p:cNvPr id="10242" name="Picture 2" descr="E:\ORIG vs final mig PSTM 2 part 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600200"/>
            <a:ext cx="9144000" cy="4724400"/>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543800" y="228600"/>
            <a:ext cx="1371600" cy="9937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70792429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a:xfrm>
            <a:off x="3203848" y="76200"/>
            <a:ext cx="4320480" cy="838200"/>
          </a:xfrm>
        </p:spPr>
        <p:txBody>
          <a:bodyPr lIns="82058" tIns="41029" rIns="82058" bIns="41029">
            <a:normAutofit fontScale="90000"/>
          </a:bodyPr>
          <a:lstStyle/>
          <a:p>
            <a:pPr algn="l" eaLnBrk="1" hangingPunct="1"/>
            <a:r>
              <a:rPr lang="en-US" sz="3200" b="1" dirty="0"/>
              <a:t>Sheet Fans Provide Multiple Reservoir/Seal Targets</a:t>
            </a:r>
          </a:p>
        </p:txBody>
      </p:sp>
      <p:pic>
        <p:nvPicPr>
          <p:cNvPr id="14339" name="Picture 8"/>
          <p:cNvPicPr>
            <a:picLocks noChangeAspect="1" noChangeArrowheads="1"/>
          </p:cNvPicPr>
          <p:nvPr/>
        </p:nvPicPr>
        <p:blipFill>
          <a:blip r:embed="rId3" cstate="print">
            <a:lum bright="-18000" contrast="30000"/>
          </a:blip>
          <a:srcRect t="6880"/>
          <a:stretch>
            <a:fillRect/>
          </a:stretch>
        </p:blipFill>
        <p:spPr bwMode="auto">
          <a:xfrm>
            <a:off x="0" y="1628775"/>
            <a:ext cx="9144000" cy="5156200"/>
          </a:xfrm>
          <a:prstGeom prst="rect">
            <a:avLst/>
          </a:prstGeom>
          <a:noFill/>
          <a:ln w="9525">
            <a:noFill/>
            <a:miter lim="800000"/>
            <a:headEnd/>
            <a:tailEnd/>
          </a:ln>
        </p:spPr>
      </p:pic>
      <p:sp>
        <p:nvSpPr>
          <p:cNvPr id="14340" name="Line 9"/>
          <p:cNvSpPr>
            <a:spLocks noChangeShapeType="1"/>
          </p:cNvSpPr>
          <p:nvPr/>
        </p:nvSpPr>
        <p:spPr bwMode="auto">
          <a:xfrm flipV="1">
            <a:off x="4781550" y="1876425"/>
            <a:ext cx="0" cy="381000"/>
          </a:xfrm>
          <a:prstGeom prst="line">
            <a:avLst/>
          </a:prstGeom>
          <a:noFill/>
          <a:ln w="28575">
            <a:solidFill>
              <a:schemeClr val="tx1"/>
            </a:solidFill>
            <a:round/>
            <a:headEnd/>
            <a:tailEnd/>
          </a:ln>
        </p:spPr>
        <p:txBody>
          <a:bodyPr lIns="91429" tIns="45714" rIns="91429" bIns="45714"/>
          <a:lstStyle/>
          <a:p>
            <a:endParaRPr lang="en-US">
              <a:solidFill>
                <a:prstClr val="black"/>
              </a:solidFill>
            </a:endParaRPr>
          </a:p>
        </p:txBody>
      </p:sp>
      <p:sp>
        <p:nvSpPr>
          <p:cNvPr id="14341" name="Freeform 17"/>
          <p:cNvSpPr>
            <a:spLocks/>
          </p:cNvSpPr>
          <p:nvPr/>
        </p:nvSpPr>
        <p:spPr bwMode="auto">
          <a:xfrm>
            <a:off x="209550" y="1647825"/>
            <a:ext cx="4572000" cy="228600"/>
          </a:xfrm>
          <a:custGeom>
            <a:avLst/>
            <a:gdLst>
              <a:gd name="T0" fmla="*/ 2147483647 w 2880"/>
              <a:gd name="T1" fmla="*/ 2147483647 h 144"/>
              <a:gd name="T2" fmla="*/ 2147483647 w 2880"/>
              <a:gd name="T3" fmla="*/ 0 h 144"/>
              <a:gd name="T4" fmla="*/ 0 w 2880"/>
              <a:gd name="T5" fmla="*/ 0 h 144"/>
              <a:gd name="T6" fmla="*/ 0 60000 65536"/>
              <a:gd name="T7" fmla="*/ 0 60000 65536"/>
              <a:gd name="T8" fmla="*/ 0 60000 65536"/>
              <a:gd name="T9" fmla="*/ 0 w 2880"/>
              <a:gd name="T10" fmla="*/ 0 h 144"/>
              <a:gd name="T11" fmla="*/ 2880 w 2880"/>
              <a:gd name="T12" fmla="*/ 144 h 144"/>
            </a:gdLst>
            <a:ahLst/>
            <a:cxnLst>
              <a:cxn ang="T6">
                <a:pos x="T0" y="T1"/>
              </a:cxn>
              <a:cxn ang="T7">
                <a:pos x="T2" y="T3"/>
              </a:cxn>
              <a:cxn ang="T8">
                <a:pos x="T4" y="T5"/>
              </a:cxn>
            </a:cxnLst>
            <a:rect l="T9" t="T10" r="T11" b="T12"/>
            <a:pathLst>
              <a:path w="2880" h="144">
                <a:moveTo>
                  <a:pt x="2880" y="144"/>
                </a:moveTo>
                <a:lnTo>
                  <a:pt x="2880" y="0"/>
                </a:lnTo>
                <a:lnTo>
                  <a:pt x="0" y="0"/>
                </a:lnTo>
              </a:path>
            </a:pathLst>
          </a:custGeom>
          <a:noFill/>
          <a:ln w="28575">
            <a:solidFill>
              <a:schemeClr val="tx1"/>
            </a:solidFill>
            <a:round/>
            <a:headEnd/>
            <a:tailEnd/>
          </a:ln>
        </p:spPr>
        <p:txBody>
          <a:bodyPr lIns="91429" tIns="45714" rIns="91429" bIns="45714"/>
          <a:lstStyle/>
          <a:p>
            <a:endParaRPr lang="en-US">
              <a:solidFill>
                <a:prstClr val="black"/>
              </a:solidFill>
            </a:endParaRPr>
          </a:p>
        </p:txBody>
      </p:sp>
      <p:sp>
        <p:nvSpPr>
          <p:cNvPr id="14342" name="Text Box 18"/>
          <p:cNvSpPr txBox="1">
            <a:spLocks noChangeArrowheads="1"/>
          </p:cNvSpPr>
          <p:nvPr/>
        </p:nvSpPr>
        <p:spPr bwMode="auto">
          <a:xfrm>
            <a:off x="2057400" y="1638300"/>
            <a:ext cx="2286000" cy="336550"/>
          </a:xfrm>
          <a:prstGeom prst="rect">
            <a:avLst/>
          </a:prstGeom>
          <a:noFill/>
          <a:ln w="9525">
            <a:noFill/>
            <a:miter lim="800000"/>
            <a:headEnd/>
            <a:tailEnd/>
          </a:ln>
        </p:spPr>
        <p:txBody>
          <a:bodyPr lIns="91429" tIns="45714" rIns="91429" bIns="45714">
            <a:spAutoFit/>
          </a:bodyPr>
          <a:lstStyle/>
          <a:p>
            <a:pPr>
              <a:spcBef>
                <a:spcPct val="50000"/>
              </a:spcBef>
            </a:pPr>
            <a:r>
              <a:rPr lang="en-US" sz="1600" b="1">
                <a:solidFill>
                  <a:prstClr val="black"/>
                </a:solidFill>
              </a:rPr>
              <a:t>Block TDAA5</a:t>
            </a:r>
          </a:p>
        </p:txBody>
      </p:sp>
      <p:sp>
        <p:nvSpPr>
          <p:cNvPr id="14343" name="Freeform 19"/>
          <p:cNvSpPr>
            <a:spLocks/>
          </p:cNvSpPr>
          <p:nvPr/>
        </p:nvSpPr>
        <p:spPr bwMode="auto">
          <a:xfrm>
            <a:off x="8010526" y="1779589"/>
            <a:ext cx="904875" cy="1587"/>
          </a:xfrm>
          <a:custGeom>
            <a:avLst/>
            <a:gdLst>
              <a:gd name="T0" fmla="*/ 2147483647 w 570"/>
              <a:gd name="T1" fmla="*/ 0 h 1"/>
              <a:gd name="T2" fmla="*/ 0 w 570"/>
              <a:gd name="T3" fmla="*/ 0 h 1"/>
              <a:gd name="T4" fmla="*/ 0 60000 65536"/>
              <a:gd name="T5" fmla="*/ 0 60000 65536"/>
              <a:gd name="T6" fmla="*/ 0 w 570"/>
              <a:gd name="T7" fmla="*/ 0 h 1"/>
              <a:gd name="T8" fmla="*/ 570 w 570"/>
              <a:gd name="T9" fmla="*/ 1 h 1"/>
            </a:gdLst>
            <a:ahLst/>
            <a:cxnLst>
              <a:cxn ang="T4">
                <a:pos x="T0" y="T1"/>
              </a:cxn>
              <a:cxn ang="T5">
                <a:pos x="T2" y="T3"/>
              </a:cxn>
            </a:cxnLst>
            <a:rect l="T6" t="T7" r="T8" b="T9"/>
            <a:pathLst>
              <a:path w="570" h="1">
                <a:moveTo>
                  <a:pt x="570" y="0"/>
                </a:moveTo>
                <a:lnTo>
                  <a:pt x="0" y="0"/>
                </a:lnTo>
              </a:path>
            </a:pathLst>
          </a:custGeom>
          <a:noFill/>
          <a:ln w="38100">
            <a:solidFill>
              <a:schemeClr val="tx1"/>
            </a:solidFill>
            <a:round/>
            <a:headEnd/>
            <a:tailEnd/>
          </a:ln>
        </p:spPr>
        <p:txBody>
          <a:bodyPr lIns="91429" tIns="45714" rIns="91429" bIns="45714"/>
          <a:lstStyle/>
          <a:p>
            <a:endParaRPr lang="en-US">
              <a:solidFill>
                <a:prstClr val="black"/>
              </a:solidFill>
            </a:endParaRPr>
          </a:p>
        </p:txBody>
      </p:sp>
      <p:sp>
        <p:nvSpPr>
          <p:cNvPr id="14344" name="Text Box 20"/>
          <p:cNvSpPr txBox="1">
            <a:spLocks noChangeArrowheads="1"/>
          </p:cNvSpPr>
          <p:nvPr/>
        </p:nvSpPr>
        <p:spPr bwMode="auto">
          <a:xfrm>
            <a:off x="8153400" y="1514475"/>
            <a:ext cx="685800" cy="369320"/>
          </a:xfrm>
          <a:prstGeom prst="rect">
            <a:avLst/>
          </a:prstGeom>
          <a:noFill/>
          <a:ln w="9525">
            <a:noFill/>
            <a:miter lim="800000"/>
            <a:headEnd/>
            <a:tailEnd/>
          </a:ln>
        </p:spPr>
        <p:txBody>
          <a:bodyPr lIns="91429" tIns="45714" rIns="91429" bIns="45714">
            <a:spAutoFit/>
          </a:bodyPr>
          <a:lstStyle/>
          <a:p>
            <a:pPr>
              <a:spcBef>
                <a:spcPct val="50000"/>
              </a:spcBef>
            </a:pPr>
            <a:r>
              <a:rPr lang="en-US">
                <a:solidFill>
                  <a:prstClr val="black"/>
                </a:solidFill>
              </a:rPr>
              <a:t>5 km</a:t>
            </a:r>
          </a:p>
        </p:txBody>
      </p:sp>
      <p:sp>
        <p:nvSpPr>
          <p:cNvPr id="14345" name="Text Box 21"/>
          <p:cNvSpPr txBox="1">
            <a:spLocks noChangeArrowheads="1"/>
          </p:cNvSpPr>
          <p:nvPr/>
        </p:nvSpPr>
        <p:spPr bwMode="auto">
          <a:xfrm>
            <a:off x="5257800" y="1638300"/>
            <a:ext cx="2286000" cy="336550"/>
          </a:xfrm>
          <a:prstGeom prst="rect">
            <a:avLst/>
          </a:prstGeom>
          <a:noFill/>
          <a:ln w="9525">
            <a:noFill/>
            <a:miter lim="800000"/>
            <a:headEnd/>
            <a:tailEnd/>
          </a:ln>
        </p:spPr>
        <p:txBody>
          <a:bodyPr lIns="91429" tIns="45714" rIns="91429" bIns="45714">
            <a:spAutoFit/>
          </a:bodyPr>
          <a:lstStyle/>
          <a:p>
            <a:pPr>
              <a:spcBef>
                <a:spcPct val="50000"/>
              </a:spcBef>
            </a:pPr>
            <a:r>
              <a:rPr lang="en-US" sz="1600" b="1">
                <a:solidFill>
                  <a:prstClr val="black"/>
                </a:solidFill>
              </a:rPr>
              <a:t>Open</a:t>
            </a:r>
          </a:p>
        </p:txBody>
      </p:sp>
      <p:pic>
        <p:nvPicPr>
          <p:cNvPr id="14346" name="Picture 22"/>
          <p:cNvPicPr>
            <a:picLocks noChangeAspect="1" noChangeArrowheads="1"/>
          </p:cNvPicPr>
          <p:nvPr/>
        </p:nvPicPr>
        <p:blipFill>
          <a:blip r:embed="rId4" cstate="print">
            <a:lum bright="-6000" contrast="6000"/>
          </a:blip>
          <a:srcRect l="54926" t="46898" r="7635" b="14392"/>
          <a:stretch>
            <a:fillRect/>
          </a:stretch>
        </p:blipFill>
        <p:spPr bwMode="auto">
          <a:xfrm>
            <a:off x="7010400" y="66675"/>
            <a:ext cx="2057400" cy="1409700"/>
          </a:xfrm>
          <a:prstGeom prst="rect">
            <a:avLst/>
          </a:prstGeom>
          <a:noFill/>
          <a:ln w="19050">
            <a:solidFill>
              <a:schemeClr val="tx1"/>
            </a:solidFill>
            <a:miter lim="800000"/>
            <a:headEnd/>
            <a:tailEnd/>
          </a:ln>
        </p:spPr>
      </p:pic>
      <p:sp>
        <p:nvSpPr>
          <p:cNvPr id="179223" name="Text Box 23"/>
          <p:cNvSpPr txBox="1">
            <a:spLocks noChangeArrowheads="1"/>
          </p:cNvSpPr>
          <p:nvPr/>
        </p:nvSpPr>
        <p:spPr bwMode="auto">
          <a:xfrm>
            <a:off x="1524000" y="1340768"/>
            <a:ext cx="5486400" cy="400097"/>
          </a:xfrm>
          <a:prstGeom prst="rect">
            <a:avLst/>
          </a:prstGeom>
          <a:noFill/>
          <a:ln w="9525">
            <a:noFill/>
            <a:miter lim="800000"/>
            <a:headEnd/>
            <a:tailEnd/>
          </a:ln>
        </p:spPr>
        <p:txBody>
          <a:bodyPr wrap="square" lIns="91429" tIns="45714" rIns="91429" bIns="45714">
            <a:spAutoFit/>
          </a:bodyPr>
          <a:lstStyle/>
          <a:p>
            <a:pPr>
              <a:spcBef>
                <a:spcPct val="50000"/>
              </a:spcBef>
              <a:buFontTx/>
              <a:buChar char="•"/>
            </a:pPr>
            <a:r>
              <a:rPr lang="en-US" sz="2000" i="1">
                <a:solidFill>
                  <a:prstClr val="black"/>
                </a:solidFill>
              </a:rPr>
              <a:t>Trinidad fans show excellent lateral extents</a:t>
            </a:r>
          </a:p>
        </p:txBody>
      </p:sp>
      <p:grpSp>
        <p:nvGrpSpPr>
          <p:cNvPr id="2" name="Group 31"/>
          <p:cNvGrpSpPr>
            <a:grpSpLocks/>
          </p:cNvGrpSpPr>
          <p:nvPr/>
        </p:nvGrpSpPr>
        <p:grpSpPr bwMode="auto">
          <a:xfrm>
            <a:off x="419100" y="2886075"/>
            <a:ext cx="7981950" cy="3533776"/>
            <a:chOff x="264" y="1818"/>
            <a:chExt cx="5028" cy="2226"/>
          </a:xfrm>
        </p:grpSpPr>
        <p:sp>
          <p:nvSpPr>
            <p:cNvPr id="14353" name="Freeform 11"/>
            <p:cNvSpPr>
              <a:spLocks/>
            </p:cNvSpPr>
            <p:nvPr/>
          </p:nvSpPr>
          <p:spPr bwMode="auto">
            <a:xfrm>
              <a:off x="474" y="2958"/>
              <a:ext cx="3990" cy="480"/>
            </a:xfrm>
            <a:custGeom>
              <a:avLst/>
              <a:gdLst>
                <a:gd name="T0" fmla="*/ 3990 w 3990"/>
                <a:gd name="T1" fmla="*/ 144 h 480"/>
                <a:gd name="T2" fmla="*/ 3906 w 3990"/>
                <a:gd name="T3" fmla="*/ 120 h 480"/>
                <a:gd name="T4" fmla="*/ 3732 w 3990"/>
                <a:gd name="T5" fmla="*/ 168 h 480"/>
                <a:gd name="T6" fmla="*/ 3588 w 3990"/>
                <a:gd name="T7" fmla="*/ 282 h 480"/>
                <a:gd name="T8" fmla="*/ 3468 w 3990"/>
                <a:gd name="T9" fmla="*/ 324 h 480"/>
                <a:gd name="T10" fmla="*/ 3402 w 3990"/>
                <a:gd name="T11" fmla="*/ 288 h 480"/>
                <a:gd name="T12" fmla="*/ 3342 w 3990"/>
                <a:gd name="T13" fmla="*/ 270 h 480"/>
                <a:gd name="T14" fmla="*/ 3222 w 3990"/>
                <a:gd name="T15" fmla="*/ 192 h 480"/>
                <a:gd name="T16" fmla="*/ 2982 w 3990"/>
                <a:gd name="T17" fmla="*/ 192 h 480"/>
                <a:gd name="T18" fmla="*/ 2790 w 3990"/>
                <a:gd name="T19" fmla="*/ 336 h 480"/>
                <a:gd name="T20" fmla="*/ 2502 w 3990"/>
                <a:gd name="T21" fmla="*/ 480 h 480"/>
                <a:gd name="T22" fmla="*/ 2118 w 3990"/>
                <a:gd name="T23" fmla="*/ 480 h 480"/>
                <a:gd name="T24" fmla="*/ 1734 w 3990"/>
                <a:gd name="T25" fmla="*/ 384 h 480"/>
                <a:gd name="T26" fmla="*/ 1494 w 3990"/>
                <a:gd name="T27" fmla="*/ 288 h 480"/>
                <a:gd name="T28" fmla="*/ 1254 w 3990"/>
                <a:gd name="T29" fmla="*/ 240 h 480"/>
                <a:gd name="T30" fmla="*/ 1062 w 3990"/>
                <a:gd name="T31" fmla="*/ 240 h 480"/>
                <a:gd name="T32" fmla="*/ 774 w 3990"/>
                <a:gd name="T33" fmla="*/ 384 h 480"/>
                <a:gd name="T34" fmla="*/ 390 w 3990"/>
                <a:gd name="T35" fmla="*/ 480 h 480"/>
                <a:gd name="T36" fmla="*/ 198 w 3990"/>
                <a:gd name="T37" fmla="*/ 480 h 480"/>
                <a:gd name="T38" fmla="*/ 0 w 3990"/>
                <a:gd name="T39" fmla="*/ 432 h 480"/>
                <a:gd name="T40" fmla="*/ 18 w 3990"/>
                <a:gd name="T41" fmla="*/ 462 h 480"/>
                <a:gd name="T42" fmla="*/ 420 w 3990"/>
                <a:gd name="T43" fmla="*/ 378 h 480"/>
                <a:gd name="T44" fmla="*/ 918 w 3990"/>
                <a:gd name="T45" fmla="*/ 144 h 480"/>
                <a:gd name="T46" fmla="*/ 1170 w 3990"/>
                <a:gd name="T47" fmla="*/ 102 h 480"/>
                <a:gd name="T48" fmla="*/ 1398 w 3990"/>
                <a:gd name="T49" fmla="*/ 96 h 480"/>
                <a:gd name="T50" fmla="*/ 1734 w 3990"/>
                <a:gd name="T51" fmla="*/ 288 h 480"/>
                <a:gd name="T52" fmla="*/ 2016 w 3990"/>
                <a:gd name="T53" fmla="*/ 372 h 480"/>
                <a:gd name="T54" fmla="*/ 2454 w 3990"/>
                <a:gd name="T55" fmla="*/ 384 h 480"/>
                <a:gd name="T56" fmla="*/ 2796 w 3990"/>
                <a:gd name="T57" fmla="*/ 192 h 480"/>
                <a:gd name="T58" fmla="*/ 2958 w 3990"/>
                <a:gd name="T59" fmla="*/ 54 h 480"/>
                <a:gd name="T60" fmla="*/ 3174 w 3990"/>
                <a:gd name="T61" fmla="*/ 0 h 480"/>
                <a:gd name="T62" fmla="*/ 3264 w 3990"/>
                <a:gd name="T63" fmla="*/ 126 h 480"/>
                <a:gd name="T64" fmla="*/ 3360 w 3990"/>
                <a:gd name="T65" fmla="*/ 204 h 480"/>
                <a:gd name="T66" fmla="*/ 3558 w 3990"/>
                <a:gd name="T67" fmla="*/ 240 h 480"/>
                <a:gd name="T68" fmla="*/ 3702 w 3990"/>
                <a:gd name="T69" fmla="*/ 144 h 480"/>
                <a:gd name="T70" fmla="*/ 3894 w 3990"/>
                <a:gd name="T71" fmla="*/ 54 h 480"/>
                <a:gd name="T72" fmla="*/ 3990 w 3990"/>
                <a:gd name="T73" fmla="*/ 96 h 480"/>
                <a:gd name="T74" fmla="*/ 3990 w 3990"/>
                <a:gd name="T75" fmla="*/ 144 h 48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990"/>
                <a:gd name="T115" fmla="*/ 0 h 480"/>
                <a:gd name="T116" fmla="*/ 3990 w 3990"/>
                <a:gd name="T117" fmla="*/ 480 h 48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990" h="480">
                  <a:moveTo>
                    <a:pt x="3990" y="144"/>
                  </a:moveTo>
                  <a:lnTo>
                    <a:pt x="3906" y="120"/>
                  </a:lnTo>
                  <a:lnTo>
                    <a:pt x="3732" y="168"/>
                  </a:lnTo>
                  <a:lnTo>
                    <a:pt x="3588" y="282"/>
                  </a:lnTo>
                  <a:cubicBezTo>
                    <a:pt x="3564" y="288"/>
                    <a:pt x="3493" y="321"/>
                    <a:pt x="3468" y="324"/>
                  </a:cubicBezTo>
                  <a:cubicBezTo>
                    <a:pt x="3455" y="326"/>
                    <a:pt x="3411" y="292"/>
                    <a:pt x="3402" y="288"/>
                  </a:cubicBezTo>
                  <a:cubicBezTo>
                    <a:pt x="3389" y="282"/>
                    <a:pt x="3360" y="270"/>
                    <a:pt x="3342" y="270"/>
                  </a:cubicBezTo>
                  <a:lnTo>
                    <a:pt x="3222" y="192"/>
                  </a:lnTo>
                  <a:lnTo>
                    <a:pt x="2982" y="192"/>
                  </a:lnTo>
                  <a:lnTo>
                    <a:pt x="2790" y="336"/>
                  </a:lnTo>
                  <a:lnTo>
                    <a:pt x="2502" y="480"/>
                  </a:lnTo>
                  <a:lnTo>
                    <a:pt x="2118" y="480"/>
                  </a:lnTo>
                  <a:lnTo>
                    <a:pt x="1734" y="384"/>
                  </a:lnTo>
                  <a:lnTo>
                    <a:pt x="1494" y="288"/>
                  </a:lnTo>
                  <a:lnTo>
                    <a:pt x="1254" y="240"/>
                  </a:lnTo>
                  <a:lnTo>
                    <a:pt x="1062" y="240"/>
                  </a:lnTo>
                  <a:lnTo>
                    <a:pt x="774" y="384"/>
                  </a:lnTo>
                  <a:lnTo>
                    <a:pt x="390" y="480"/>
                  </a:lnTo>
                  <a:lnTo>
                    <a:pt x="198" y="480"/>
                  </a:lnTo>
                  <a:lnTo>
                    <a:pt x="0" y="432"/>
                  </a:lnTo>
                  <a:lnTo>
                    <a:pt x="18" y="462"/>
                  </a:lnTo>
                  <a:lnTo>
                    <a:pt x="420" y="378"/>
                  </a:lnTo>
                  <a:lnTo>
                    <a:pt x="918" y="144"/>
                  </a:lnTo>
                  <a:lnTo>
                    <a:pt x="1170" y="102"/>
                  </a:lnTo>
                  <a:lnTo>
                    <a:pt x="1398" y="96"/>
                  </a:lnTo>
                  <a:lnTo>
                    <a:pt x="1734" y="288"/>
                  </a:lnTo>
                  <a:lnTo>
                    <a:pt x="2016" y="372"/>
                  </a:lnTo>
                  <a:lnTo>
                    <a:pt x="2454" y="384"/>
                  </a:lnTo>
                  <a:lnTo>
                    <a:pt x="2796" y="192"/>
                  </a:lnTo>
                  <a:lnTo>
                    <a:pt x="2958" y="54"/>
                  </a:lnTo>
                  <a:lnTo>
                    <a:pt x="3174" y="0"/>
                  </a:lnTo>
                  <a:lnTo>
                    <a:pt x="3264" y="126"/>
                  </a:lnTo>
                  <a:lnTo>
                    <a:pt x="3360" y="204"/>
                  </a:lnTo>
                  <a:lnTo>
                    <a:pt x="3558" y="240"/>
                  </a:lnTo>
                  <a:lnTo>
                    <a:pt x="3702" y="144"/>
                  </a:lnTo>
                  <a:lnTo>
                    <a:pt x="3894" y="54"/>
                  </a:lnTo>
                  <a:lnTo>
                    <a:pt x="3990" y="96"/>
                  </a:lnTo>
                  <a:lnTo>
                    <a:pt x="3990" y="144"/>
                  </a:lnTo>
                  <a:close/>
                </a:path>
              </a:pathLst>
            </a:custGeom>
            <a:solidFill>
              <a:srgbClr val="FFFF00">
                <a:alpha val="30196"/>
              </a:srgbClr>
            </a:solidFill>
            <a:ln w="9525">
              <a:noFill/>
              <a:round/>
              <a:headEnd/>
              <a:tailEnd/>
            </a:ln>
          </p:spPr>
          <p:txBody>
            <a:bodyPr/>
            <a:lstStyle/>
            <a:p>
              <a:endParaRPr lang="en-US">
                <a:solidFill>
                  <a:prstClr val="black"/>
                </a:solidFill>
              </a:endParaRPr>
            </a:p>
          </p:txBody>
        </p:sp>
        <p:sp>
          <p:nvSpPr>
            <p:cNvPr id="14354" name="Freeform 12"/>
            <p:cNvSpPr>
              <a:spLocks/>
            </p:cNvSpPr>
            <p:nvPr/>
          </p:nvSpPr>
          <p:spPr bwMode="auto">
            <a:xfrm>
              <a:off x="570" y="2100"/>
              <a:ext cx="4722" cy="1116"/>
            </a:xfrm>
            <a:custGeom>
              <a:avLst/>
              <a:gdLst>
                <a:gd name="T0" fmla="*/ 4722 w 4722"/>
                <a:gd name="T1" fmla="*/ 66 h 1116"/>
                <a:gd name="T2" fmla="*/ 4626 w 4722"/>
                <a:gd name="T3" fmla="*/ 18 h 1116"/>
                <a:gd name="T4" fmla="*/ 4374 w 4722"/>
                <a:gd name="T5" fmla="*/ 546 h 1116"/>
                <a:gd name="T6" fmla="*/ 4218 w 4722"/>
                <a:gd name="T7" fmla="*/ 732 h 1116"/>
                <a:gd name="T8" fmla="*/ 4044 w 4722"/>
                <a:gd name="T9" fmla="*/ 876 h 1116"/>
                <a:gd name="T10" fmla="*/ 3972 w 4722"/>
                <a:gd name="T11" fmla="*/ 882 h 1116"/>
                <a:gd name="T12" fmla="*/ 3858 w 4722"/>
                <a:gd name="T13" fmla="*/ 780 h 1116"/>
                <a:gd name="T14" fmla="*/ 3750 w 4722"/>
                <a:gd name="T15" fmla="*/ 786 h 1116"/>
                <a:gd name="T16" fmla="*/ 3690 w 4722"/>
                <a:gd name="T17" fmla="*/ 852 h 1116"/>
                <a:gd name="T18" fmla="*/ 3588 w 4722"/>
                <a:gd name="T19" fmla="*/ 888 h 1116"/>
                <a:gd name="T20" fmla="*/ 3450 w 4722"/>
                <a:gd name="T21" fmla="*/ 1014 h 1116"/>
                <a:gd name="T22" fmla="*/ 3348 w 4722"/>
                <a:gd name="T23" fmla="*/ 1002 h 1116"/>
                <a:gd name="T24" fmla="*/ 3246 w 4722"/>
                <a:gd name="T25" fmla="*/ 912 h 1116"/>
                <a:gd name="T26" fmla="*/ 3174 w 4722"/>
                <a:gd name="T27" fmla="*/ 822 h 1116"/>
                <a:gd name="T28" fmla="*/ 2982 w 4722"/>
                <a:gd name="T29" fmla="*/ 744 h 1116"/>
                <a:gd name="T30" fmla="*/ 2790 w 4722"/>
                <a:gd name="T31" fmla="*/ 816 h 1116"/>
                <a:gd name="T32" fmla="*/ 2598 w 4722"/>
                <a:gd name="T33" fmla="*/ 996 h 1116"/>
                <a:gd name="T34" fmla="*/ 2484 w 4722"/>
                <a:gd name="T35" fmla="*/ 1050 h 1116"/>
                <a:gd name="T36" fmla="*/ 2340 w 4722"/>
                <a:gd name="T37" fmla="*/ 1080 h 1116"/>
                <a:gd name="T38" fmla="*/ 2118 w 4722"/>
                <a:gd name="T39" fmla="*/ 1086 h 1116"/>
                <a:gd name="T40" fmla="*/ 1710 w 4722"/>
                <a:gd name="T41" fmla="*/ 1038 h 1116"/>
                <a:gd name="T42" fmla="*/ 1488 w 4722"/>
                <a:gd name="T43" fmla="*/ 894 h 1116"/>
                <a:gd name="T44" fmla="*/ 1404 w 4722"/>
                <a:gd name="T45" fmla="*/ 852 h 1116"/>
                <a:gd name="T46" fmla="*/ 1272 w 4722"/>
                <a:gd name="T47" fmla="*/ 816 h 1116"/>
                <a:gd name="T48" fmla="*/ 1110 w 4722"/>
                <a:gd name="T49" fmla="*/ 792 h 1116"/>
                <a:gd name="T50" fmla="*/ 744 w 4722"/>
                <a:gd name="T51" fmla="*/ 954 h 1116"/>
                <a:gd name="T52" fmla="*/ 324 w 4722"/>
                <a:gd name="T53" fmla="*/ 1116 h 1116"/>
                <a:gd name="T54" fmla="*/ 198 w 4722"/>
                <a:gd name="T55" fmla="*/ 1086 h 1116"/>
                <a:gd name="T56" fmla="*/ 0 w 4722"/>
                <a:gd name="T57" fmla="*/ 1038 h 1116"/>
                <a:gd name="T58" fmla="*/ 18 w 4722"/>
                <a:gd name="T59" fmla="*/ 1068 h 1116"/>
                <a:gd name="T60" fmla="*/ 384 w 4722"/>
                <a:gd name="T61" fmla="*/ 1050 h 1116"/>
                <a:gd name="T62" fmla="*/ 648 w 4722"/>
                <a:gd name="T63" fmla="*/ 978 h 1116"/>
                <a:gd name="T64" fmla="*/ 858 w 4722"/>
                <a:gd name="T65" fmla="*/ 822 h 1116"/>
                <a:gd name="T66" fmla="*/ 1146 w 4722"/>
                <a:gd name="T67" fmla="*/ 738 h 1116"/>
                <a:gd name="T68" fmla="*/ 1386 w 4722"/>
                <a:gd name="T69" fmla="*/ 750 h 1116"/>
                <a:gd name="T70" fmla="*/ 1518 w 4722"/>
                <a:gd name="T71" fmla="*/ 816 h 1116"/>
                <a:gd name="T72" fmla="*/ 1656 w 4722"/>
                <a:gd name="T73" fmla="*/ 942 h 1116"/>
                <a:gd name="T74" fmla="*/ 1836 w 4722"/>
                <a:gd name="T75" fmla="*/ 972 h 1116"/>
                <a:gd name="T76" fmla="*/ 2022 w 4722"/>
                <a:gd name="T77" fmla="*/ 1026 h 1116"/>
                <a:gd name="T78" fmla="*/ 2316 w 4722"/>
                <a:gd name="T79" fmla="*/ 1008 h 1116"/>
                <a:gd name="T80" fmla="*/ 2580 w 4722"/>
                <a:gd name="T81" fmla="*/ 984 h 1116"/>
                <a:gd name="T82" fmla="*/ 2790 w 4722"/>
                <a:gd name="T83" fmla="*/ 822 h 1116"/>
                <a:gd name="T84" fmla="*/ 2970 w 4722"/>
                <a:gd name="T85" fmla="*/ 732 h 1116"/>
                <a:gd name="T86" fmla="*/ 3078 w 4722"/>
                <a:gd name="T87" fmla="*/ 762 h 1116"/>
                <a:gd name="T88" fmla="*/ 3204 w 4722"/>
                <a:gd name="T89" fmla="*/ 864 h 1116"/>
                <a:gd name="T90" fmla="*/ 3366 w 4722"/>
                <a:gd name="T91" fmla="*/ 1008 h 1116"/>
                <a:gd name="T92" fmla="*/ 3492 w 4722"/>
                <a:gd name="T93" fmla="*/ 942 h 1116"/>
                <a:gd name="T94" fmla="*/ 3744 w 4722"/>
                <a:gd name="T95" fmla="*/ 684 h 1116"/>
                <a:gd name="T96" fmla="*/ 3858 w 4722"/>
                <a:gd name="T97" fmla="*/ 654 h 1116"/>
                <a:gd name="T98" fmla="*/ 3942 w 4722"/>
                <a:gd name="T99" fmla="*/ 690 h 1116"/>
                <a:gd name="T100" fmla="*/ 4044 w 4722"/>
                <a:gd name="T101" fmla="*/ 798 h 1116"/>
                <a:gd name="T102" fmla="*/ 4338 w 4722"/>
                <a:gd name="T103" fmla="*/ 582 h 1116"/>
                <a:gd name="T104" fmla="*/ 4620 w 4722"/>
                <a:gd name="T105" fmla="*/ 0 h 1116"/>
                <a:gd name="T106" fmla="*/ 4722 w 4722"/>
                <a:gd name="T107" fmla="*/ 66 h 11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722"/>
                <a:gd name="T163" fmla="*/ 0 h 1116"/>
                <a:gd name="T164" fmla="*/ 4722 w 4722"/>
                <a:gd name="T165" fmla="*/ 1116 h 11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722" h="1116">
                  <a:moveTo>
                    <a:pt x="4722" y="66"/>
                  </a:moveTo>
                  <a:lnTo>
                    <a:pt x="4626" y="18"/>
                  </a:lnTo>
                  <a:lnTo>
                    <a:pt x="4374" y="546"/>
                  </a:lnTo>
                  <a:lnTo>
                    <a:pt x="4218" y="732"/>
                  </a:lnTo>
                  <a:lnTo>
                    <a:pt x="4044" y="876"/>
                  </a:lnTo>
                  <a:lnTo>
                    <a:pt x="3972" y="882"/>
                  </a:lnTo>
                  <a:lnTo>
                    <a:pt x="3858" y="780"/>
                  </a:lnTo>
                  <a:lnTo>
                    <a:pt x="3750" y="786"/>
                  </a:lnTo>
                  <a:lnTo>
                    <a:pt x="3690" y="852"/>
                  </a:lnTo>
                  <a:lnTo>
                    <a:pt x="3588" y="888"/>
                  </a:lnTo>
                  <a:cubicBezTo>
                    <a:pt x="3564" y="894"/>
                    <a:pt x="3475" y="1011"/>
                    <a:pt x="3450" y="1014"/>
                  </a:cubicBezTo>
                  <a:cubicBezTo>
                    <a:pt x="3437" y="1016"/>
                    <a:pt x="3357" y="1006"/>
                    <a:pt x="3348" y="1002"/>
                  </a:cubicBezTo>
                  <a:cubicBezTo>
                    <a:pt x="3335" y="996"/>
                    <a:pt x="3279" y="929"/>
                    <a:pt x="3246" y="912"/>
                  </a:cubicBezTo>
                  <a:lnTo>
                    <a:pt x="3174" y="822"/>
                  </a:lnTo>
                  <a:lnTo>
                    <a:pt x="2982" y="744"/>
                  </a:lnTo>
                  <a:lnTo>
                    <a:pt x="2790" y="816"/>
                  </a:lnTo>
                  <a:lnTo>
                    <a:pt x="2598" y="996"/>
                  </a:lnTo>
                  <a:lnTo>
                    <a:pt x="2484" y="1050"/>
                  </a:lnTo>
                  <a:lnTo>
                    <a:pt x="2340" y="1080"/>
                  </a:lnTo>
                  <a:lnTo>
                    <a:pt x="2118" y="1086"/>
                  </a:lnTo>
                  <a:lnTo>
                    <a:pt x="1710" y="1038"/>
                  </a:lnTo>
                  <a:lnTo>
                    <a:pt x="1488" y="894"/>
                  </a:lnTo>
                  <a:lnTo>
                    <a:pt x="1404" y="852"/>
                  </a:lnTo>
                  <a:lnTo>
                    <a:pt x="1272" y="816"/>
                  </a:lnTo>
                  <a:lnTo>
                    <a:pt x="1110" y="792"/>
                  </a:lnTo>
                  <a:lnTo>
                    <a:pt x="744" y="954"/>
                  </a:lnTo>
                  <a:lnTo>
                    <a:pt x="324" y="1116"/>
                  </a:lnTo>
                  <a:lnTo>
                    <a:pt x="198" y="1086"/>
                  </a:lnTo>
                  <a:lnTo>
                    <a:pt x="0" y="1038"/>
                  </a:lnTo>
                  <a:lnTo>
                    <a:pt x="18" y="1068"/>
                  </a:lnTo>
                  <a:lnTo>
                    <a:pt x="384" y="1050"/>
                  </a:lnTo>
                  <a:lnTo>
                    <a:pt x="648" y="978"/>
                  </a:lnTo>
                  <a:lnTo>
                    <a:pt x="858" y="822"/>
                  </a:lnTo>
                  <a:lnTo>
                    <a:pt x="1146" y="738"/>
                  </a:lnTo>
                  <a:lnTo>
                    <a:pt x="1386" y="750"/>
                  </a:lnTo>
                  <a:lnTo>
                    <a:pt x="1518" y="816"/>
                  </a:lnTo>
                  <a:lnTo>
                    <a:pt x="1656" y="942"/>
                  </a:lnTo>
                  <a:lnTo>
                    <a:pt x="1836" y="972"/>
                  </a:lnTo>
                  <a:lnTo>
                    <a:pt x="2022" y="1026"/>
                  </a:lnTo>
                  <a:lnTo>
                    <a:pt x="2316" y="1008"/>
                  </a:lnTo>
                  <a:lnTo>
                    <a:pt x="2580" y="984"/>
                  </a:lnTo>
                  <a:lnTo>
                    <a:pt x="2790" y="822"/>
                  </a:lnTo>
                  <a:lnTo>
                    <a:pt x="2970" y="732"/>
                  </a:lnTo>
                  <a:lnTo>
                    <a:pt x="3078" y="762"/>
                  </a:lnTo>
                  <a:lnTo>
                    <a:pt x="3204" y="864"/>
                  </a:lnTo>
                  <a:lnTo>
                    <a:pt x="3366" y="1008"/>
                  </a:lnTo>
                  <a:lnTo>
                    <a:pt x="3492" y="942"/>
                  </a:lnTo>
                  <a:lnTo>
                    <a:pt x="3744" y="684"/>
                  </a:lnTo>
                  <a:lnTo>
                    <a:pt x="3858" y="654"/>
                  </a:lnTo>
                  <a:lnTo>
                    <a:pt x="3942" y="690"/>
                  </a:lnTo>
                  <a:lnTo>
                    <a:pt x="4044" y="798"/>
                  </a:lnTo>
                  <a:lnTo>
                    <a:pt x="4338" y="582"/>
                  </a:lnTo>
                  <a:lnTo>
                    <a:pt x="4620" y="0"/>
                  </a:lnTo>
                  <a:lnTo>
                    <a:pt x="4722" y="66"/>
                  </a:lnTo>
                  <a:close/>
                </a:path>
              </a:pathLst>
            </a:custGeom>
            <a:solidFill>
              <a:srgbClr val="FFFF00">
                <a:alpha val="34117"/>
              </a:srgbClr>
            </a:solidFill>
            <a:ln w="9525">
              <a:noFill/>
              <a:round/>
              <a:headEnd/>
              <a:tailEnd/>
            </a:ln>
          </p:spPr>
          <p:txBody>
            <a:bodyPr/>
            <a:lstStyle/>
            <a:p>
              <a:endParaRPr lang="en-US">
                <a:solidFill>
                  <a:prstClr val="black"/>
                </a:solidFill>
              </a:endParaRPr>
            </a:p>
          </p:txBody>
        </p:sp>
        <p:sp>
          <p:nvSpPr>
            <p:cNvPr id="14355" name="Freeform 13"/>
            <p:cNvSpPr>
              <a:spLocks/>
            </p:cNvSpPr>
            <p:nvPr/>
          </p:nvSpPr>
          <p:spPr bwMode="auto">
            <a:xfrm>
              <a:off x="330" y="1818"/>
              <a:ext cx="4548" cy="456"/>
            </a:xfrm>
            <a:custGeom>
              <a:avLst/>
              <a:gdLst>
                <a:gd name="T0" fmla="*/ 4548 w 4548"/>
                <a:gd name="T1" fmla="*/ 156 h 456"/>
                <a:gd name="T2" fmla="*/ 4422 w 4548"/>
                <a:gd name="T3" fmla="*/ 288 h 456"/>
                <a:gd name="T4" fmla="*/ 4086 w 4548"/>
                <a:gd name="T5" fmla="*/ 324 h 456"/>
                <a:gd name="T6" fmla="*/ 3930 w 4548"/>
                <a:gd name="T7" fmla="*/ 366 h 456"/>
                <a:gd name="T8" fmla="*/ 3768 w 4548"/>
                <a:gd name="T9" fmla="*/ 426 h 456"/>
                <a:gd name="T10" fmla="*/ 3642 w 4548"/>
                <a:gd name="T11" fmla="*/ 438 h 456"/>
                <a:gd name="T12" fmla="*/ 3504 w 4548"/>
                <a:gd name="T13" fmla="*/ 396 h 456"/>
                <a:gd name="T14" fmla="*/ 3414 w 4548"/>
                <a:gd name="T15" fmla="*/ 336 h 456"/>
                <a:gd name="T16" fmla="*/ 3306 w 4548"/>
                <a:gd name="T17" fmla="*/ 186 h 456"/>
                <a:gd name="T18" fmla="*/ 3180 w 4548"/>
                <a:gd name="T19" fmla="*/ 168 h 456"/>
                <a:gd name="T20" fmla="*/ 3012 w 4548"/>
                <a:gd name="T21" fmla="*/ 258 h 456"/>
                <a:gd name="T22" fmla="*/ 2658 w 4548"/>
                <a:gd name="T23" fmla="*/ 420 h 456"/>
                <a:gd name="T24" fmla="*/ 2316 w 4548"/>
                <a:gd name="T25" fmla="*/ 456 h 456"/>
                <a:gd name="T26" fmla="*/ 1932 w 4548"/>
                <a:gd name="T27" fmla="*/ 360 h 456"/>
                <a:gd name="T28" fmla="*/ 1692 w 4548"/>
                <a:gd name="T29" fmla="*/ 264 h 456"/>
                <a:gd name="T30" fmla="*/ 1452 w 4548"/>
                <a:gd name="T31" fmla="*/ 216 h 456"/>
                <a:gd name="T32" fmla="*/ 1260 w 4548"/>
                <a:gd name="T33" fmla="*/ 216 h 456"/>
                <a:gd name="T34" fmla="*/ 978 w 4548"/>
                <a:gd name="T35" fmla="*/ 294 h 456"/>
                <a:gd name="T36" fmla="*/ 594 w 4548"/>
                <a:gd name="T37" fmla="*/ 408 h 456"/>
                <a:gd name="T38" fmla="*/ 372 w 4548"/>
                <a:gd name="T39" fmla="*/ 390 h 456"/>
                <a:gd name="T40" fmla="*/ 204 w 4548"/>
                <a:gd name="T41" fmla="*/ 342 h 456"/>
                <a:gd name="T42" fmla="*/ 96 w 4548"/>
                <a:gd name="T43" fmla="*/ 282 h 456"/>
                <a:gd name="T44" fmla="*/ 0 w 4548"/>
                <a:gd name="T45" fmla="*/ 0 h 456"/>
                <a:gd name="T46" fmla="*/ 132 w 4548"/>
                <a:gd name="T47" fmla="*/ 222 h 456"/>
                <a:gd name="T48" fmla="*/ 630 w 4548"/>
                <a:gd name="T49" fmla="*/ 306 h 456"/>
                <a:gd name="T50" fmla="*/ 1104 w 4548"/>
                <a:gd name="T51" fmla="*/ 204 h 456"/>
                <a:gd name="T52" fmla="*/ 1368 w 4548"/>
                <a:gd name="T53" fmla="*/ 156 h 456"/>
                <a:gd name="T54" fmla="*/ 1566 w 4548"/>
                <a:gd name="T55" fmla="*/ 180 h 456"/>
                <a:gd name="T56" fmla="*/ 1932 w 4548"/>
                <a:gd name="T57" fmla="*/ 264 h 456"/>
                <a:gd name="T58" fmla="*/ 2214 w 4548"/>
                <a:gd name="T59" fmla="*/ 348 h 456"/>
                <a:gd name="T60" fmla="*/ 2652 w 4548"/>
                <a:gd name="T61" fmla="*/ 360 h 456"/>
                <a:gd name="T62" fmla="*/ 2964 w 4548"/>
                <a:gd name="T63" fmla="*/ 234 h 456"/>
                <a:gd name="T64" fmla="*/ 3156 w 4548"/>
                <a:gd name="T65" fmla="*/ 150 h 456"/>
                <a:gd name="T66" fmla="*/ 3216 w 4548"/>
                <a:gd name="T67" fmla="*/ 120 h 456"/>
                <a:gd name="T68" fmla="*/ 3330 w 4548"/>
                <a:gd name="T69" fmla="*/ 144 h 456"/>
                <a:gd name="T70" fmla="*/ 3450 w 4548"/>
                <a:gd name="T71" fmla="*/ 258 h 456"/>
                <a:gd name="T72" fmla="*/ 3504 w 4548"/>
                <a:gd name="T73" fmla="*/ 306 h 456"/>
                <a:gd name="T74" fmla="*/ 3738 w 4548"/>
                <a:gd name="T75" fmla="*/ 330 h 456"/>
                <a:gd name="T76" fmla="*/ 3912 w 4548"/>
                <a:gd name="T77" fmla="*/ 294 h 456"/>
                <a:gd name="T78" fmla="*/ 4086 w 4548"/>
                <a:gd name="T79" fmla="*/ 276 h 456"/>
                <a:gd name="T80" fmla="*/ 4392 w 4548"/>
                <a:gd name="T81" fmla="*/ 246 h 456"/>
                <a:gd name="T82" fmla="*/ 4548 w 4548"/>
                <a:gd name="T83" fmla="*/ 156 h 4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548"/>
                <a:gd name="T127" fmla="*/ 0 h 456"/>
                <a:gd name="T128" fmla="*/ 4548 w 4548"/>
                <a:gd name="T129" fmla="*/ 456 h 4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548" h="456">
                  <a:moveTo>
                    <a:pt x="4548" y="156"/>
                  </a:moveTo>
                  <a:lnTo>
                    <a:pt x="4422" y="288"/>
                  </a:lnTo>
                  <a:lnTo>
                    <a:pt x="4086" y="324"/>
                  </a:lnTo>
                  <a:lnTo>
                    <a:pt x="3930" y="366"/>
                  </a:lnTo>
                  <a:lnTo>
                    <a:pt x="3768" y="426"/>
                  </a:lnTo>
                  <a:cubicBezTo>
                    <a:pt x="3744" y="432"/>
                    <a:pt x="3667" y="435"/>
                    <a:pt x="3642" y="438"/>
                  </a:cubicBezTo>
                  <a:cubicBezTo>
                    <a:pt x="3629" y="440"/>
                    <a:pt x="3513" y="400"/>
                    <a:pt x="3504" y="396"/>
                  </a:cubicBezTo>
                  <a:cubicBezTo>
                    <a:pt x="3491" y="390"/>
                    <a:pt x="3442" y="369"/>
                    <a:pt x="3414" y="336"/>
                  </a:cubicBezTo>
                  <a:lnTo>
                    <a:pt x="3306" y="186"/>
                  </a:lnTo>
                  <a:lnTo>
                    <a:pt x="3180" y="168"/>
                  </a:lnTo>
                  <a:lnTo>
                    <a:pt x="3012" y="258"/>
                  </a:lnTo>
                  <a:lnTo>
                    <a:pt x="2658" y="420"/>
                  </a:lnTo>
                  <a:lnTo>
                    <a:pt x="2316" y="456"/>
                  </a:lnTo>
                  <a:lnTo>
                    <a:pt x="1932" y="360"/>
                  </a:lnTo>
                  <a:lnTo>
                    <a:pt x="1692" y="264"/>
                  </a:lnTo>
                  <a:lnTo>
                    <a:pt x="1452" y="216"/>
                  </a:lnTo>
                  <a:lnTo>
                    <a:pt x="1260" y="216"/>
                  </a:lnTo>
                  <a:lnTo>
                    <a:pt x="978" y="294"/>
                  </a:lnTo>
                  <a:lnTo>
                    <a:pt x="594" y="408"/>
                  </a:lnTo>
                  <a:lnTo>
                    <a:pt x="372" y="390"/>
                  </a:lnTo>
                  <a:lnTo>
                    <a:pt x="204" y="342"/>
                  </a:lnTo>
                  <a:lnTo>
                    <a:pt x="96" y="282"/>
                  </a:lnTo>
                  <a:lnTo>
                    <a:pt x="0" y="0"/>
                  </a:lnTo>
                  <a:lnTo>
                    <a:pt x="132" y="222"/>
                  </a:lnTo>
                  <a:lnTo>
                    <a:pt x="630" y="306"/>
                  </a:lnTo>
                  <a:lnTo>
                    <a:pt x="1104" y="204"/>
                  </a:lnTo>
                  <a:lnTo>
                    <a:pt x="1368" y="156"/>
                  </a:lnTo>
                  <a:lnTo>
                    <a:pt x="1566" y="180"/>
                  </a:lnTo>
                  <a:lnTo>
                    <a:pt x="1932" y="264"/>
                  </a:lnTo>
                  <a:lnTo>
                    <a:pt x="2214" y="348"/>
                  </a:lnTo>
                  <a:lnTo>
                    <a:pt x="2652" y="360"/>
                  </a:lnTo>
                  <a:lnTo>
                    <a:pt x="2964" y="234"/>
                  </a:lnTo>
                  <a:lnTo>
                    <a:pt x="3156" y="150"/>
                  </a:lnTo>
                  <a:lnTo>
                    <a:pt x="3216" y="120"/>
                  </a:lnTo>
                  <a:lnTo>
                    <a:pt x="3330" y="144"/>
                  </a:lnTo>
                  <a:lnTo>
                    <a:pt x="3450" y="258"/>
                  </a:lnTo>
                  <a:lnTo>
                    <a:pt x="3504" y="306"/>
                  </a:lnTo>
                  <a:lnTo>
                    <a:pt x="3738" y="330"/>
                  </a:lnTo>
                  <a:lnTo>
                    <a:pt x="3912" y="294"/>
                  </a:lnTo>
                  <a:lnTo>
                    <a:pt x="4086" y="276"/>
                  </a:lnTo>
                  <a:lnTo>
                    <a:pt x="4392" y="246"/>
                  </a:lnTo>
                  <a:lnTo>
                    <a:pt x="4548" y="156"/>
                  </a:lnTo>
                  <a:close/>
                </a:path>
              </a:pathLst>
            </a:custGeom>
            <a:solidFill>
              <a:srgbClr val="FFFF00">
                <a:alpha val="34117"/>
              </a:srgbClr>
            </a:solidFill>
            <a:ln w="9525">
              <a:noFill/>
              <a:round/>
              <a:headEnd/>
              <a:tailEnd/>
            </a:ln>
          </p:spPr>
          <p:txBody>
            <a:bodyPr/>
            <a:lstStyle/>
            <a:p>
              <a:endParaRPr lang="en-US">
                <a:solidFill>
                  <a:prstClr val="black"/>
                </a:solidFill>
              </a:endParaRPr>
            </a:p>
          </p:txBody>
        </p:sp>
        <p:sp>
          <p:nvSpPr>
            <p:cNvPr id="14356" name="Freeform 14"/>
            <p:cNvSpPr>
              <a:spLocks/>
            </p:cNvSpPr>
            <p:nvPr/>
          </p:nvSpPr>
          <p:spPr bwMode="auto">
            <a:xfrm>
              <a:off x="264" y="2436"/>
              <a:ext cx="4512" cy="468"/>
            </a:xfrm>
            <a:custGeom>
              <a:avLst/>
              <a:gdLst>
                <a:gd name="T0" fmla="*/ 4512 w 4512"/>
                <a:gd name="T1" fmla="*/ 156 h 468"/>
                <a:gd name="T2" fmla="*/ 4380 w 4512"/>
                <a:gd name="T3" fmla="*/ 234 h 468"/>
                <a:gd name="T4" fmla="*/ 4128 w 4512"/>
                <a:gd name="T5" fmla="*/ 174 h 468"/>
                <a:gd name="T6" fmla="*/ 3852 w 4512"/>
                <a:gd name="T7" fmla="*/ 354 h 468"/>
                <a:gd name="T8" fmla="*/ 3702 w 4512"/>
                <a:gd name="T9" fmla="*/ 414 h 468"/>
                <a:gd name="T10" fmla="*/ 3570 w 4512"/>
                <a:gd name="T11" fmla="*/ 390 h 468"/>
                <a:gd name="T12" fmla="*/ 3510 w 4512"/>
                <a:gd name="T13" fmla="*/ 300 h 468"/>
                <a:gd name="T14" fmla="*/ 3456 w 4512"/>
                <a:gd name="T15" fmla="*/ 234 h 468"/>
                <a:gd name="T16" fmla="*/ 3426 w 4512"/>
                <a:gd name="T17" fmla="*/ 168 h 468"/>
                <a:gd name="T18" fmla="*/ 3354 w 4512"/>
                <a:gd name="T19" fmla="*/ 90 h 468"/>
                <a:gd name="T20" fmla="*/ 3234 w 4512"/>
                <a:gd name="T21" fmla="*/ 138 h 468"/>
                <a:gd name="T22" fmla="*/ 3120 w 4512"/>
                <a:gd name="T23" fmla="*/ 174 h 468"/>
                <a:gd name="T24" fmla="*/ 3000 w 4512"/>
                <a:gd name="T25" fmla="*/ 246 h 468"/>
                <a:gd name="T26" fmla="*/ 2598 w 4512"/>
                <a:gd name="T27" fmla="*/ 456 h 468"/>
                <a:gd name="T28" fmla="*/ 2244 w 4512"/>
                <a:gd name="T29" fmla="*/ 408 h 468"/>
                <a:gd name="T30" fmla="*/ 1860 w 4512"/>
                <a:gd name="T31" fmla="*/ 312 h 468"/>
                <a:gd name="T32" fmla="*/ 1608 w 4512"/>
                <a:gd name="T33" fmla="*/ 168 h 468"/>
                <a:gd name="T34" fmla="*/ 1392 w 4512"/>
                <a:gd name="T35" fmla="*/ 150 h 468"/>
                <a:gd name="T36" fmla="*/ 1230 w 4512"/>
                <a:gd name="T37" fmla="*/ 210 h 468"/>
                <a:gd name="T38" fmla="*/ 1074 w 4512"/>
                <a:gd name="T39" fmla="*/ 276 h 468"/>
                <a:gd name="T40" fmla="*/ 654 w 4512"/>
                <a:gd name="T41" fmla="*/ 468 h 468"/>
                <a:gd name="T42" fmla="*/ 312 w 4512"/>
                <a:gd name="T43" fmla="*/ 450 h 468"/>
                <a:gd name="T44" fmla="*/ 132 w 4512"/>
                <a:gd name="T45" fmla="*/ 390 h 468"/>
                <a:gd name="T46" fmla="*/ 24 w 4512"/>
                <a:gd name="T47" fmla="*/ 234 h 468"/>
                <a:gd name="T48" fmla="*/ 0 w 4512"/>
                <a:gd name="T49" fmla="*/ 168 h 468"/>
                <a:gd name="T50" fmla="*/ 60 w 4512"/>
                <a:gd name="T51" fmla="*/ 222 h 468"/>
                <a:gd name="T52" fmla="*/ 186 w 4512"/>
                <a:gd name="T53" fmla="*/ 402 h 468"/>
                <a:gd name="T54" fmla="*/ 612 w 4512"/>
                <a:gd name="T55" fmla="*/ 432 h 468"/>
                <a:gd name="T56" fmla="*/ 990 w 4512"/>
                <a:gd name="T57" fmla="*/ 252 h 468"/>
                <a:gd name="T58" fmla="*/ 1326 w 4512"/>
                <a:gd name="T59" fmla="*/ 120 h 468"/>
                <a:gd name="T60" fmla="*/ 1476 w 4512"/>
                <a:gd name="T61" fmla="*/ 108 h 468"/>
                <a:gd name="T62" fmla="*/ 1632 w 4512"/>
                <a:gd name="T63" fmla="*/ 132 h 468"/>
                <a:gd name="T64" fmla="*/ 1860 w 4512"/>
                <a:gd name="T65" fmla="*/ 216 h 468"/>
                <a:gd name="T66" fmla="*/ 2130 w 4512"/>
                <a:gd name="T67" fmla="*/ 360 h 468"/>
                <a:gd name="T68" fmla="*/ 2574 w 4512"/>
                <a:gd name="T69" fmla="*/ 390 h 468"/>
                <a:gd name="T70" fmla="*/ 2934 w 4512"/>
                <a:gd name="T71" fmla="*/ 222 h 468"/>
                <a:gd name="T72" fmla="*/ 3120 w 4512"/>
                <a:gd name="T73" fmla="*/ 114 h 468"/>
                <a:gd name="T74" fmla="*/ 3192 w 4512"/>
                <a:gd name="T75" fmla="*/ 66 h 468"/>
                <a:gd name="T76" fmla="*/ 3330 w 4512"/>
                <a:gd name="T77" fmla="*/ 0 h 468"/>
                <a:gd name="T78" fmla="*/ 3450 w 4512"/>
                <a:gd name="T79" fmla="*/ 90 h 468"/>
                <a:gd name="T80" fmla="*/ 3498 w 4512"/>
                <a:gd name="T81" fmla="*/ 210 h 468"/>
                <a:gd name="T82" fmla="*/ 3630 w 4512"/>
                <a:gd name="T83" fmla="*/ 318 h 468"/>
                <a:gd name="T84" fmla="*/ 3840 w 4512"/>
                <a:gd name="T85" fmla="*/ 324 h 468"/>
                <a:gd name="T86" fmla="*/ 4080 w 4512"/>
                <a:gd name="T87" fmla="*/ 120 h 468"/>
                <a:gd name="T88" fmla="*/ 4230 w 4512"/>
                <a:gd name="T89" fmla="*/ 156 h 468"/>
                <a:gd name="T90" fmla="*/ 4320 w 4512"/>
                <a:gd name="T91" fmla="*/ 198 h 468"/>
                <a:gd name="T92" fmla="*/ 4512 w 4512"/>
                <a:gd name="T93" fmla="*/ 156 h 46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12"/>
                <a:gd name="T142" fmla="*/ 0 h 468"/>
                <a:gd name="T143" fmla="*/ 4512 w 4512"/>
                <a:gd name="T144" fmla="*/ 468 h 46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12" h="468">
                  <a:moveTo>
                    <a:pt x="4512" y="156"/>
                  </a:moveTo>
                  <a:lnTo>
                    <a:pt x="4380" y="234"/>
                  </a:lnTo>
                  <a:lnTo>
                    <a:pt x="4128" y="174"/>
                  </a:lnTo>
                  <a:lnTo>
                    <a:pt x="3852" y="354"/>
                  </a:lnTo>
                  <a:lnTo>
                    <a:pt x="3702" y="414"/>
                  </a:lnTo>
                  <a:cubicBezTo>
                    <a:pt x="3678" y="420"/>
                    <a:pt x="3595" y="387"/>
                    <a:pt x="3570" y="390"/>
                  </a:cubicBezTo>
                  <a:cubicBezTo>
                    <a:pt x="3557" y="392"/>
                    <a:pt x="3519" y="304"/>
                    <a:pt x="3510" y="300"/>
                  </a:cubicBezTo>
                  <a:cubicBezTo>
                    <a:pt x="3497" y="294"/>
                    <a:pt x="3470" y="256"/>
                    <a:pt x="3456" y="234"/>
                  </a:cubicBezTo>
                  <a:lnTo>
                    <a:pt x="3426" y="168"/>
                  </a:lnTo>
                  <a:lnTo>
                    <a:pt x="3354" y="90"/>
                  </a:lnTo>
                  <a:lnTo>
                    <a:pt x="3234" y="138"/>
                  </a:lnTo>
                  <a:lnTo>
                    <a:pt x="3120" y="174"/>
                  </a:lnTo>
                  <a:lnTo>
                    <a:pt x="3000" y="246"/>
                  </a:lnTo>
                  <a:lnTo>
                    <a:pt x="2598" y="456"/>
                  </a:lnTo>
                  <a:lnTo>
                    <a:pt x="2244" y="408"/>
                  </a:lnTo>
                  <a:lnTo>
                    <a:pt x="1860" y="312"/>
                  </a:lnTo>
                  <a:lnTo>
                    <a:pt x="1608" y="168"/>
                  </a:lnTo>
                  <a:lnTo>
                    <a:pt x="1392" y="150"/>
                  </a:lnTo>
                  <a:lnTo>
                    <a:pt x="1230" y="210"/>
                  </a:lnTo>
                  <a:lnTo>
                    <a:pt x="1074" y="276"/>
                  </a:lnTo>
                  <a:lnTo>
                    <a:pt x="654" y="468"/>
                  </a:lnTo>
                  <a:lnTo>
                    <a:pt x="312" y="450"/>
                  </a:lnTo>
                  <a:lnTo>
                    <a:pt x="132" y="390"/>
                  </a:lnTo>
                  <a:lnTo>
                    <a:pt x="24" y="234"/>
                  </a:lnTo>
                  <a:lnTo>
                    <a:pt x="0" y="168"/>
                  </a:lnTo>
                  <a:lnTo>
                    <a:pt x="60" y="222"/>
                  </a:lnTo>
                  <a:lnTo>
                    <a:pt x="186" y="402"/>
                  </a:lnTo>
                  <a:lnTo>
                    <a:pt x="612" y="432"/>
                  </a:lnTo>
                  <a:lnTo>
                    <a:pt x="990" y="252"/>
                  </a:lnTo>
                  <a:lnTo>
                    <a:pt x="1326" y="120"/>
                  </a:lnTo>
                  <a:lnTo>
                    <a:pt x="1476" y="108"/>
                  </a:lnTo>
                  <a:lnTo>
                    <a:pt x="1632" y="132"/>
                  </a:lnTo>
                  <a:lnTo>
                    <a:pt x="1860" y="216"/>
                  </a:lnTo>
                  <a:lnTo>
                    <a:pt x="2130" y="360"/>
                  </a:lnTo>
                  <a:lnTo>
                    <a:pt x="2574" y="390"/>
                  </a:lnTo>
                  <a:lnTo>
                    <a:pt x="2934" y="222"/>
                  </a:lnTo>
                  <a:lnTo>
                    <a:pt x="3120" y="114"/>
                  </a:lnTo>
                  <a:lnTo>
                    <a:pt x="3192" y="66"/>
                  </a:lnTo>
                  <a:lnTo>
                    <a:pt x="3330" y="0"/>
                  </a:lnTo>
                  <a:lnTo>
                    <a:pt x="3450" y="90"/>
                  </a:lnTo>
                  <a:lnTo>
                    <a:pt x="3498" y="210"/>
                  </a:lnTo>
                  <a:lnTo>
                    <a:pt x="3630" y="318"/>
                  </a:lnTo>
                  <a:lnTo>
                    <a:pt x="3840" y="324"/>
                  </a:lnTo>
                  <a:lnTo>
                    <a:pt x="4080" y="120"/>
                  </a:lnTo>
                  <a:lnTo>
                    <a:pt x="4230" y="156"/>
                  </a:lnTo>
                  <a:lnTo>
                    <a:pt x="4320" y="198"/>
                  </a:lnTo>
                  <a:lnTo>
                    <a:pt x="4512" y="156"/>
                  </a:lnTo>
                  <a:close/>
                </a:path>
              </a:pathLst>
            </a:custGeom>
            <a:solidFill>
              <a:srgbClr val="FFFF00">
                <a:alpha val="34117"/>
              </a:srgbClr>
            </a:solidFill>
            <a:ln w="9525">
              <a:noFill/>
              <a:round/>
              <a:headEnd/>
              <a:tailEnd/>
            </a:ln>
          </p:spPr>
          <p:txBody>
            <a:bodyPr/>
            <a:lstStyle/>
            <a:p>
              <a:endParaRPr lang="en-US">
                <a:solidFill>
                  <a:prstClr val="black"/>
                </a:solidFill>
              </a:endParaRPr>
            </a:p>
          </p:txBody>
        </p:sp>
        <p:sp>
          <p:nvSpPr>
            <p:cNvPr id="14357" name="Freeform 15"/>
            <p:cNvSpPr>
              <a:spLocks/>
            </p:cNvSpPr>
            <p:nvPr/>
          </p:nvSpPr>
          <p:spPr bwMode="auto">
            <a:xfrm>
              <a:off x="288" y="1980"/>
              <a:ext cx="4668" cy="678"/>
            </a:xfrm>
            <a:custGeom>
              <a:avLst/>
              <a:gdLst>
                <a:gd name="T0" fmla="*/ 4668 w 4668"/>
                <a:gd name="T1" fmla="*/ 0 h 678"/>
                <a:gd name="T2" fmla="*/ 4548 w 4668"/>
                <a:gd name="T3" fmla="*/ 294 h 678"/>
                <a:gd name="T4" fmla="*/ 4380 w 4668"/>
                <a:gd name="T5" fmla="*/ 456 h 678"/>
                <a:gd name="T6" fmla="*/ 4272 w 4668"/>
                <a:gd name="T7" fmla="*/ 450 h 678"/>
                <a:gd name="T8" fmla="*/ 4128 w 4668"/>
                <a:gd name="T9" fmla="*/ 366 h 678"/>
                <a:gd name="T10" fmla="*/ 3852 w 4668"/>
                <a:gd name="T11" fmla="*/ 546 h 678"/>
                <a:gd name="T12" fmla="*/ 3684 w 4668"/>
                <a:gd name="T13" fmla="*/ 612 h 678"/>
                <a:gd name="T14" fmla="*/ 3564 w 4668"/>
                <a:gd name="T15" fmla="*/ 540 h 678"/>
                <a:gd name="T16" fmla="*/ 3510 w 4668"/>
                <a:gd name="T17" fmla="*/ 492 h 678"/>
                <a:gd name="T18" fmla="*/ 3456 w 4668"/>
                <a:gd name="T19" fmla="*/ 426 h 678"/>
                <a:gd name="T20" fmla="*/ 3426 w 4668"/>
                <a:gd name="T21" fmla="*/ 360 h 678"/>
                <a:gd name="T22" fmla="*/ 3330 w 4668"/>
                <a:gd name="T23" fmla="*/ 294 h 678"/>
                <a:gd name="T24" fmla="*/ 3210 w 4668"/>
                <a:gd name="T25" fmla="*/ 294 h 678"/>
                <a:gd name="T26" fmla="*/ 3120 w 4668"/>
                <a:gd name="T27" fmla="*/ 366 h 678"/>
                <a:gd name="T28" fmla="*/ 3018 w 4668"/>
                <a:gd name="T29" fmla="*/ 408 h 678"/>
                <a:gd name="T30" fmla="*/ 2610 w 4668"/>
                <a:gd name="T31" fmla="*/ 588 h 678"/>
                <a:gd name="T32" fmla="*/ 2244 w 4668"/>
                <a:gd name="T33" fmla="*/ 600 h 678"/>
                <a:gd name="T34" fmla="*/ 1860 w 4668"/>
                <a:gd name="T35" fmla="*/ 504 h 678"/>
                <a:gd name="T36" fmla="*/ 1596 w 4668"/>
                <a:gd name="T37" fmla="*/ 378 h 678"/>
                <a:gd name="T38" fmla="*/ 1398 w 4668"/>
                <a:gd name="T39" fmla="*/ 396 h 678"/>
                <a:gd name="T40" fmla="*/ 1224 w 4668"/>
                <a:gd name="T41" fmla="*/ 420 h 678"/>
                <a:gd name="T42" fmla="*/ 1068 w 4668"/>
                <a:gd name="T43" fmla="*/ 498 h 678"/>
                <a:gd name="T44" fmla="*/ 594 w 4668"/>
                <a:gd name="T45" fmla="*/ 678 h 678"/>
                <a:gd name="T46" fmla="*/ 288 w 4668"/>
                <a:gd name="T47" fmla="*/ 666 h 678"/>
                <a:gd name="T48" fmla="*/ 156 w 4668"/>
                <a:gd name="T49" fmla="*/ 606 h 678"/>
                <a:gd name="T50" fmla="*/ 18 w 4668"/>
                <a:gd name="T51" fmla="*/ 492 h 678"/>
                <a:gd name="T52" fmla="*/ 0 w 4668"/>
                <a:gd name="T53" fmla="*/ 360 h 678"/>
                <a:gd name="T54" fmla="*/ 60 w 4668"/>
                <a:gd name="T55" fmla="*/ 414 h 678"/>
                <a:gd name="T56" fmla="*/ 186 w 4668"/>
                <a:gd name="T57" fmla="*/ 546 h 678"/>
                <a:gd name="T58" fmla="*/ 612 w 4668"/>
                <a:gd name="T59" fmla="*/ 624 h 678"/>
                <a:gd name="T60" fmla="*/ 990 w 4668"/>
                <a:gd name="T61" fmla="*/ 444 h 678"/>
                <a:gd name="T62" fmla="*/ 1326 w 4668"/>
                <a:gd name="T63" fmla="*/ 312 h 678"/>
                <a:gd name="T64" fmla="*/ 1476 w 4668"/>
                <a:gd name="T65" fmla="*/ 300 h 678"/>
                <a:gd name="T66" fmla="*/ 1632 w 4668"/>
                <a:gd name="T67" fmla="*/ 324 h 678"/>
                <a:gd name="T68" fmla="*/ 1860 w 4668"/>
                <a:gd name="T69" fmla="*/ 408 h 678"/>
                <a:gd name="T70" fmla="*/ 2130 w 4668"/>
                <a:gd name="T71" fmla="*/ 552 h 678"/>
                <a:gd name="T72" fmla="*/ 2598 w 4668"/>
                <a:gd name="T73" fmla="*/ 546 h 678"/>
                <a:gd name="T74" fmla="*/ 2904 w 4668"/>
                <a:gd name="T75" fmla="*/ 450 h 678"/>
                <a:gd name="T76" fmla="*/ 3120 w 4668"/>
                <a:gd name="T77" fmla="*/ 306 h 678"/>
                <a:gd name="T78" fmla="*/ 3192 w 4668"/>
                <a:gd name="T79" fmla="*/ 258 h 678"/>
                <a:gd name="T80" fmla="*/ 3312 w 4668"/>
                <a:gd name="T81" fmla="*/ 240 h 678"/>
                <a:gd name="T82" fmla="*/ 3420 w 4668"/>
                <a:gd name="T83" fmla="*/ 306 h 678"/>
                <a:gd name="T84" fmla="*/ 3498 w 4668"/>
                <a:gd name="T85" fmla="*/ 402 h 678"/>
                <a:gd name="T86" fmla="*/ 3612 w 4668"/>
                <a:gd name="T87" fmla="*/ 528 h 678"/>
                <a:gd name="T88" fmla="*/ 3834 w 4668"/>
                <a:gd name="T89" fmla="*/ 498 h 678"/>
                <a:gd name="T90" fmla="*/ 3960 w 4668"/>
                <a:gd name="T91" fmla="*/ 402 h 678"/>
                <a:gd name="T92" fmla="*/ 4080 w 4668"/>
                <a:gd name="T93" fmla="*/ 312 h 678"/>
                <a:gd name="T94" fmla="*/ 4230 w 4668"/>
                <a:gd name="T95" fmla="*/ 348 h 678"/>
                <a:gd name="T96" fmla="*/ 4320 w 4668"/>
                <a:gd name="T97" fmla="*/ 372 h 678"/>
                <a:gd name="T98" fmla="*/ 4476 w 4668"/>
                <a:gd name="T99" fmla="*/ 312 h 678"/>
                <a:gd name="T100" fmla="*/ 4668 w 4668"/>
                <a:gd name="T101" fmla="*/ 0 h 67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668"/>
                <a:gd name="T154" fmla="*/ 0 h 678"/>
                <a:gd name="T155" fmla="*/ 4668 w 4668"/>
                <a:gd name="T156" fmla="*/ 678 h 67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668" h="678">
                  <a:moveTo>
                    <a:pt x="4668" y="0"/>
                  </a:moveTo>
                  <a:lnTo>
                    <a:pt x="4548" y="294"/>
                  </a:lnTo>
                  <a:lnTo>
                    <a:pt x="4380" y="456"/>
                  </a:lnTo>
                  <a:lnTo>
                    <a:pt x="4272" y="450"/>
                  </a:lnTo>
                  <a:lnTo>
                    <a:pt x="4128" y="366"/>
                  </a:lnTo>
                  <a:lnTo>
                    <a:pt x="3852" y="546"/>
                  </a:lnTo>
                  <a:lnTo>
                    <a:pt x="3684" y="612"/>
                  </a:lnTo>
                  <a:cubicBezTo>
                    <a:pt x="3660" y="618"/>
                    <a:pt x="3589" y="537"/>
                    <a:pt x="3564" y="540"/>
                  </a:cubicBezTo>
                  <a:cubicBezTo>
                    <a:pt x="3551" y="542"/>
                    <a:pt x="3519" y="496"/>
                    <a:pt x="3510" y="492"/>
                  </a:cubicBezTo>
                  <a:cubicBezTo>
                    <a:pt x="3497" y="486"/>
                    <a:pt x="3470" y="448"/>
                    <a:pt x="3456" y="426"/>
                  </a:cubicBezTo>
                  <a:lnTo>
                    <a:pt x="3426" y="360"/>
                  </a:lnTo>
                  <a:lnTo>
                    <a:pt x="3330" y="294"/>
                  </a:lnTo>
                  <a:lnTo>
                    <a:pt x="3210" y="294"/>
                  </a:lnTo>
                  <a:lnTo>
                    <a:pt x="3120" y="366"/>
                  </a:lnTo>
                  <a:lnTo>
                    <a:pt x="3018" y="408"/>
                  </a:lnTo>
                  <a:lnTo>
                    <a:pt x="2610" y="588"/>
                  </a:lnTo>
                  <a:lnTo>
                    <a:pt x="2244" y="600"/>
                  </a:lnTo>
                  <a:lnTo>
                    <a:pt x="1860" y="504"/>
                  </a:lnTo>
                  <a:lnTo>
                    <a:pt x="1596" y="378"/>
                  </a:lnTo>
                  <a:lnTo>
                    <a:pt x="1398" y="396"/>
                  </a:lnTo>
                  <a:lnTo>
                    <a:pt x="1224" y="420"/>
                  </a:lnTo>
                  <a:lnTo>
                    <a:pt x="1068" y="498"/>
                  </a:lnTo>
                  <a:lnTo>
                    <a:pt x="594" y="678"/>
                  </a:lnTo>
                  <a:lnTo>
                    <a:pt x="288" y="666"/>
                  </a:lnTo>
                  <a:lnTo>
                    <a:pt x="156" y="606"/>
                  </a:lnTo>
                  <a:lnTo>
                    <a:pt x="18" y="492"/>
                  </a:lnTo>
                  <a:lnTo>
                    <a:pt x="0" y="360"/>
                  </a:lnTo>
                  <a:lnTo>
                    <a:pt x="60" y="414"/>
                  </a:lnTo>
                  <a:lnTo>
                    <a:pt x="186" y="546"/>
                  </a:lnTo>
                  <a:lnTo>
                    <a:pt x="612" y="624"/>
                  </a:lnTo>
                  <a:lnTo>
                    <a:pt x="990" y="444"/>
                  </a:lnTo>
                  <a:lnTo>
                    <a:pt x="1326" y="312"/>
                  </a:lnTo>
                  <a:lnTo>
                    <a:pt x="1476" y="300"/>
                  </a:lnTo>
                  <a:lnTo>
                    <a:pt x="1632" y="324"/>
                  </a:lnTo>
                  <a:lnTo>
                    <a:pt x="1860" y="408"/>
                  </a:lnTo>
                  <a:lnTo>
                    <a:pt x="2130" y="552"/>
                  </a:lnTo>
                  <a:lnTo>
                    <a:pt x="2598" y="546"/>
                  </a:lnTo>
                  <a:lnTo>
                    <a:pt x="2904" y="450"/>
                  </a:lnTo>
                  <a:lnTo>
                    <a:pt x="3120" y="306"/>
                  </a:lnTo>
                  <a:lnTo>
                    <a:pt x="3192" y="258"/>
                  </a:lnTo>
                  <a:lnTo>
                    <a:pt x="3312" y="240"/>
                  </a:lnTo>
                  <a:lnTo>
                    <a:pt x="3420" y="306"/>
                  </a:lnTo>
                  <a:lnTo>
                    <a:pt x="3498" y="402"/>
                  </a:lnTo>
                  <a:lnTo>
                    <a:pt x="3612" y="528"/>
                  </a:lnTo>
                  <a:lnTo>
                    <a:pt x="3834" y="498"/>
                  </a:lnTo>
                  <a:lnTo>
                    <a:pt x="3960" y="402"/>
                  </a:lnTo>
                  <a:lnTo>
                    <a:pt x="4080" y="312"/>
                  </a:lnTo>
                  <a:lnTo>
                    <a:pt x="4230" y="348"/>
                  </a:lnTo>
                  <a:lnTo>
                    <a:pt x="4320" y="372"/>
                  </a:lnTo>
                  <a:lnTo>
                    <a:pt x="4476" y="312"/>
                  </a:lnTo>
                  <a:lnTo>
                    <a:pt x="4668" y="0"/>
                  </a:lnTo>
                  <a:close/>
                </a:path>
              </a:pathLst>
            </a:custGeom>
            <a:solidFill>
              <a:srgbClr val="FFFF00">
                <a:alpha val="34117"/>
              </a:srgbClr>
            </a:solidFill>
            <a:ln w="9525">
              <a:noFill/>
              <a:round/>
              <a:headEnd/>
              <a:tailEnd/>
            </a:ln>
          </p:spPr>
          <p:txBody>
            <a:bodyPr/>
            <a:lstStyle/>
            <a:p>
              <a:endParaRPr lang="en-US">
                <a:solidFill>
                  <a:prstClr val="black"/>
                </a:solidFill>
              </a:endParaRPr>
            </a:p>
          </p:txBody>
        </p:sp>
        <p:sp>
          <p:nvSpPr>
            <p:cNvPr id="179224" name="AutoShape 24"/>
            <p:cNvSpPr>
              <a:spLocks/>
            </p:cNvSpPr>
            <p:nvPr/>
          </p:nvSpPr>
          <p:spPr bwMode="auto">
            <a:xfrm rot="20879312" flipH="1">
              <a:off x="3024" y="2112"/>
              <a:ext cx="96" cy="96"/>
            </a:xfrm>
            <a:prstGeom prst="rightBracket">
              <a:avLst>
                <a:gd name="adj" fmla="val 8333"/>
              </a:avLst>
            </a:prstGeom>
            <a:noFill/>
            <a:ln w="28575">
              <a:solidFill>
                <a:schemeClr val="tx1"/>
              </a:solidFill>
              <a:round/>
              <a:headEnd/>
              <a:tailEnd/>
            </a:ln>
            <a:effectLst>
              <a:outerShdw dist="17961" dir="2700000" algn="ctr" rotWithShape="0">
                <a:srgbClr val="FFFF00"/>
              </a:outerShdw>
            </a:effectLst>
          </p:spPr>
          <p:txBody>
            <a:bodyPr wrap="none" anchor="ctr"/>
            <a:lstStyle/>
            <a:p>
              <a:pPr>
                <a:defRPr/>
              </a:pPr>
              <a:endParaRPr lang="en-US">
                <a:solidFill>
                  <a:prstClr val="black"/>
                </a:solidFill>
              </a:endParaRPr>
            </a:p>
          </p:txBody>
        </p:sp>
        <p:sp>
          <p:nvSpPr>
            <p:cNvPr id="179225" name="AutoShape 25"/>
            <p:cNvSpPr>
              <a:spLocks/>
            </p:cNvSpPr>
            <p:nvPr/>
          </p:nvSpPr>
          <p:spPr bwMode="auto">
            <a:xfrm rot="20879312" flipH="1">
              <a:off x="2980" y="2471"/>
              <a:ext cx="96" cy="48"/>
            </a:xfrm>
            <a:prstGeom prst="rightBracket">
              <a:avLst>
                <a:gd name="adj" fmla="val 8333"/>
              </a:avLst>
            </a:prstGeom>
            <a:noFill/>
            <a:ln w="28575">
              <a:solidFill>
                <a:schemeClr val="tx1"/>
              </a:solidFill>
              <a:round/>
              <a:headEnd/>
              <a:tailEnd/>
            </a:ln>
            <a:effectLst>
              <a:outerShdw dist="17961" dir="2700000" algn="ctr" rotWithShape="0">
                <a:srgbClr val="FFFF00"/>
              </a:outerShdw>
            </a:effectLst>
          </p:spPr>
          <p:txBody>
            <a:bodyPr wrap="none" anchor="ctr"/>
            <a:lstStyle/>
            <a:p>
              <a:pPr>
                <a:defRPr/>
              </a:pPr>
              <a:endParaRPr lang="en-US">
                <a:solidFill>
                  <a:prstClr val="black"/>
                </a:solidFill>
              </a:endParaRPr>
            </a:p>
          </p:txBody>
        </p:sp>
        <p:sp>
          <p:nvSpPr>
            <p:cNvPr id="179226" name="AutoShape 26"/>
            <p:cNvSpPr>
              <a:spLocks/>
            </p:cNvSpPr>
            <p:nvPr/>
          </p:nvSpPr>
          <p:spPr bwMode="auto">
            <a:xfrm rot="20879312" flipH="1">
              <a:off x="2928" y="2736"/>
              <a:ext cx="96" cy="96"/>
            </a:xfrm>
            <a:prstGeom prst="rightBracket">
              <a:avLst>
                <a:gd name="adj" fmla="val 8333"/>
              </a:avLst>
            </a:prstGeom>
            <a:noFill/>
            <a:ln w="28575">
              <a:solidFill>
                <a:schemeClr val="tx1"/>
              </a:solidFill>
              <a:round/>
              <a:headEnd/>
              <a:tailEnd/>
            </a:ln>
            <a:effectLst>
              <a:outerShdw dist="17961" dir="2700000" algn="ctr" rotWithShape="0">
                <a:srgbClr val="FFFF00"/>
              </a:outerShdw>
            </a:effectLst>
          </p:spPr>
          <p:txBody>
            <a:bodyPr wrap="none" anchor="ctr"/>
            <a:lstStyle/>
            <a:p>
              <a:pPr>
                <a:defRPr/>
              </a:pPr>
              <a:endParaRPr lang="en-US">
                <a:solidFill>
                  <a:prstClr val="black"/>
                </a:solidFill>
              </a:endParaRPr>
            </a:p>
          </p:txBody>
        </p:sp>
        <p:sp>
          <p:nvSpPr>
            <p:cNvPr id="179227" name="AutoShape 27"/>
            <p:cNvSpPr>
              <a:spLocks/>
            </p:cNvSpPr>
            <p:nvPr/>
          </p:nvSpPr>
          <p:spPr bwMode="auto">
            <a:xfrm rot="20879312" flipH="1">
              <a:off x="2832" y="3102"/>
              <a:ext cx="96" cy="96"/>
            </a:xfrm>
            <a:prstGeom prst="rightBracket">
              <a:avLst>
                <a:gd name="adj" fmla="val 8333"/>
              </a:avLst>
            </a:prstGeom>
            <a:noFill/>
            <a:ln w="28575">
              <a:solidFill>
                <a:schemeClr val="tx1"/>
              </a:solidFill>
              <a:round/>
              <a:headEnd/>
              <a:tailEnd/>
            </a:ln>
            <a:effectLst>
              <a:outerShdw dist="17961" dir="2700000" algn="ctr" rotWithShape="0">
                <a:srgbClr val="FFFF00"/>
              </a:outerShdw>
            </a:effectLst>
          </p:spPr>
          <p:txBody>
            <a:bodyPr wrap="none" anchor="ctr"/>
            <a:lstStyle/>
            <a:p>
              <a:pPr>
                <a:defRPr/>
              </a:pPr>
              <a:endParaRPr lang="en-US">
                <a:solidFill>
                  <a:prstClr val="black"/>
                </a:solidFill>
              </a:endParaRPr>
            </a:p>
          </p:txBody>
        </p:sp>
        <p:sp>
          <p:nvSpPr>
            <p:cNvPr id="179228" name="AutoShape 28"/>
            <p:cNvSpPr>
              <a:spLocks/>
            </p:cNvSpPr>
            <p:nvPr/>
          </p:nvSpPr>
          <p:spPr bwMode="auto">
            <a:xfrm rot="20879312" flipH="1">
              <a:off x="2748" y="3324"/>
              <a:ext cx="96" cy="126"/>
            </a:xfrm>
            <a:prstGeom prst="rightBracket">
              <a:avLst>
                <a:gd name="adj" fmla="val 10937"/>
              </a:avLst>
            </a:prstGeom>
            <a:noFill/>
            <a:ln w="28575">
              <a:solidFill>
                <a:schemeClr val="tx1"/>
              </a:solidFill>
              <a:round/>
              <a:headEnd/>
              <a:tailEnd/>
            </a:ln>
            <a:effectLst>
              <a:outerShdw dist="17961" dir="2700000" algn="ctr" rotWithShape="0">
                <a:srgbClr val="FFFF00"/>
              </a:outerShdw>
            </a:effectLst>
          </p:spPr>
          <p:txBody>
            <a:bodyPr wrap="none" anchor="ctr"/>
            <a:lstStyle/>
            <a:p>
              <a:pPr>
                <a:defRPr/>
              </a:pPr>
              <a:endParaRPr lang="en-US">
                <a:solidFill>
                  <a:prstClr val="black"/>
                </a:solidFill>
              </a:endParaRPr>
            </a:p>
          </p:txBody>
        </p:sp>
        <p:sp>
          <p:nvSpPr>
            <p:cNvPr id="179229" name="Text Box 29"/>
            <p:cNvSpPr txBox="1">
              <a:spLocks noChangeArrowheads="1"/>
            </p:cNvSpPr>
            <p:nvPr/>
          </p:nvSpPr>
          <p:spPr bwMode="auto">
            <a:xfrm>
              <a:off x="816" y="3792"/>
              <a:ext cx="4272" cy="252"/>
            </a:xfrm>
            <a:prstGeom prst="rect">
              <a:avLst/>
            </a:prstGeom>
            <a:noFill/>
            <a:ln w="9525">
              <a:noFill/>
              <a:miter lim="800000"/>
              <a:headEnd/>
              <a:tailEnd/>
            </a:ln>
            <a:effectLst>
              <a:outerShdw dist="17961" dir="2700000" algn="ctr" rotWithShape="0">
                <a:srgbClr val="FFFF00"/>
              </a:outerShdw>
            </a:effectLst>
          </p:spPr>
          <p:txBody>
            <a:bodyPr>
              <a:spAutoFit/>
            </a:bodyPr>
            <a:lstStyle/>
            <a:p>
              <a:pPr>
                <a:spcBef>
                  <a:spcPct val="50000"/>
                </a:spcBef>
                <a:defRPr/>
              </a:pPr>
              <a:r>
                <a:rPr lang="en-US" sz="2000" b="1">
                  <a:solidFill>
                    <a:prstClr val="black"/>
                  </a:solidFill>
                </a:rPr>
                <a:t>Sheet fans deposited at early lowstand time</a:t>
              </a:r>
            </a:p>
          </p:txBody>
        </p:sp>
        <p:sp>
          <p:nvSpPr>
            <p:cNvPr id="179230" name="Line 30"/>
            <p:cNvSpPr>
              <a:spLocks noChangeShapeType="1"/>
            </p:cNvSpPr>
            <p:nvPr/>
          </p:nvSpPr>
          <p:spPr bwMode="auto">
            <a:xfrm flipV="1">
              <a:off x="2400" y="3456"/>
              <a:ext cx="336" cy="336"/>
            </a:xfrm>
            <a:prstGeom prst="line">
              <a:avLst/>
            </a:prstGeom>
            <a:noFill/>
            <a:ln w="38100">
              <a:solidFill>
                <a:schemeClr val="tx1"/>
              </a:solidFill>
              <a:round/>
              <a:headEnd/>
              <a:tailEnd type="triangle" w="med" len="med"/>
            </a:ln>
            <a:effectLst>
              <a:outerShdw dist="28398" dir="20006097" algn="ctr" rotWithShape="0">
                <a:srgbClr val="FFFF00"/>
              </a:outerShdw>
            </a:effectLst>
          </p:spPr>
          <p:txBody>
            <a:bodyPr/>
            <a:lstStyle/>
            <a:p>
              <a:pPr>
                <a:defRPr/>
              </a:pPr>
              <a:endParaRPr lang="en-US">
                <a:solidFill>
                  <a:prstClr val="black"/>
                </a:solidFill>
              </a:endParaRPr>
            </a:p>
          </p:txBody>
        </p:sp>
      </p:grpSp>
      <p:sp>
        <p:nvSpPr>
          <p:cNvPr id="14349" name="Text Box 32"/>
          <p:cNvSpPr txBox="1">
            <a:spLocks noChangeArrowheads="1"/>
          </p:cNvSpPr>
          <p:nvPr/>
        </p:nvSpPr>
        <p:spPr bwMode="auto">
          <a:xfrm>
            <a:off x="914400" y="2362200"/>
            <a:ext cx="1524000" cy="336550"/>
          </a:xfrm>
          <a:prstGeom prst="rect">
            <a:avLst/>
          </a:prstGeom>
          <a:noFill/>
          <a:ln w="9525">
            <a:noFill/>
            <a:miter lim="800000"/>
            <a:headEnd/>
            <a:tailEnd/>
          </a:ln>
        </p:spPr>
        <p:txBody>
          <a:bodyPr lIns="91429" tIns="45714" rIns="91429" bIns="45714">
            <a:spAutoFit/>
          </a:bodyPr>
          <a:lstStyle/>
          <a:p>
            <a:pPr>
              <a:spcBef>
                <a:spcPct val="50000"/>
              </a:spcBef>
            </a:pPr>
            <a:r>
              <a:rPr lang="en-US" sz="1600" b="1">
                <a:solidFill>
                  <a:prstClr val="black"/>
                </a:solidFill>
              </a:rPr>
              <a:t>Pleistocene</a:t>
            </a:r>
          </a:p>
        </p:txBody>
      </p:sp>
      <p:sp>
        <p:nvSpPr>
          <p:cNvPr id="14350" name="Text Box 33"/>
          <p:cNvSpPr txBox="1">
            <a:spLocks noChangeArrowheads="1"/>
          </p:cNvSpPr>
          <p:nvPr/>
        </p:nvSpPr>
        <p:spPr bwMode="auto">
          <a:xfrm rot="495655">
            <a:off x="533400" y="3762375"/>
            <a:ext cx="1524000" cy="336550"/>
          </a:xfrm>
          <a:prstGeom prst="rect">
            <a:avLst/>
          </a:prstGeom>
          <a:noFill/>
          <a:ln w="9525">
            <a:noFill/>
            <a:miter lim="800000"/>
            <a:headEnd/>
            <a:tailEnd/>
          </a:ln>
        </p:spPr>
        <p:txBody>
          <a:bodyPr lIns="91429" tIns="45714" rIns="91429" bIns="45714">
            <a:spAutoFit/>
          </a:bodyPr>
          <a:lstStyle/>
          <a:p>
            <a:pPr>
              <a:spcBef>
                <a:spcPct val="50000"/>
              </a:spcBef>
            </a:pPr>
            <a:r>
              <a:rPr lang="en-US" sz="1600" b="1">
                <a:solidFill>
                  <a:prstClr val="black"/>
                </a:solidFill>
              </a:rPr>
              <a:t>Pliocene</a:t>
            </a:r>
          </a:p>
        </p:txBody>
      </p:sp>
      <p:sp>
        <p:nvSpPr>
          <p:cNvPr id="14351" name="Text Box 34"/>
          <p:cNvSpPr txBox="1">
            <a:spLocks noChangeArrowheads="1"/>
          </p:cNvSpPr>
          <p:nvPr/>
        </p:nvSpPr>
        <p:spPr bwMode="auto">
          <a:xfrm rot="210374">
            <a:off x="612775" y="4760914"/>
            <a:ext cx="1066800" cy="336550"/>
          </a:xfrm>
          <a:prstGeom prst="rect">
            <a:avLst/>
          </a:prstGeom>
          <a:noFill/>
          <a:ln w="9525">
            <a:noFill/>
            <a:miter lim="800000"/>
            <a:headEnd/>
            <a:tailEnd/>
          </a:ln>
        </p:spPr>
        <p:txBody>
          <a:bodyPr lIns="91429" tIns="45714" rIns="91429" bIns="45714">
            <a:spAutoFit/>
          </a:bodyPr>
          <a:lstStyle/>
          <a:p>
            <a:pPr>
              <a:spcBef>
                <a:spcPct val="50000"/>
              </a:spcBef>
            </a:pPr>
            <a:r>
              <a:rPr lang="en-US" sz="1600" b="1">
                <a:solidFill>
                  <a:prstClr val="black"/>
                </a:solidFill>
              </a:rPr>
              <a:t>Miocene</a:t>
            </a:r>
          </a:p>
        </p:txBody>
      </p:sp>
      <p:sp>
        <p:nvSpPr>
          <p:cNvPr id="14352" name="Text Box 35"/>
          <p:cNvSpPr txBox="1">
            <a:spLocks noChangeArrowheads="1"/>
          </p:cNvSpPr>
          <p:nvPr/>
        </p:nvSpPr>
        <p:spPr bwMode="auto">
          <a:xfrm rot="210374">
            <a:off x="452438" y="5418139"/>
            <a:ext cx="1457325" cy="336550"/>
          </a:xfrm>
          <a:prstGeom prst="rect">
            <a:avLst/>
          </a:prstGeom>
          <a:noFill/>
          <a:ln w="9525">
            <a:noFill/>
            <a:miter lim="800000"/>
            <a:headEnd/>
            <a:tailEnd/>
          </a:ln>
        </p:spPr>
        <p:txBody>
          <a:bodyPr lIns="91429" tIns="45714" rIns="91429" bIns="45714">
            <a:spAutoFit/>
          </a:bodyPr>
          <a:lstStyle/>
          <a:p>
            <a:pPr>
              <a:spcBef>
                <a:spcPct val="50000"/>
              </a:spcBef>
            </a:pPr>
            <a:r>
              <a:rPr lang="en-US" sz="1600" b="1">
                <a:solidFill>
                  <a:prstClr val="black"/>
                </a:solidFill>
              </a:rPr>
              <a:t>Mid-Miocene</a:t>
            </a:r>
          </a:p>
        </p:txBody>
      </p:sp>
    </p:spTree>
    <p:extLst>
      <p:ext uri="{BB962C8B-B14F-4D97-AF65-F5344CB8AC3E}">
        <p14:creationId xmlns="" xmlns:p14="http://schemas.microsoft.com/office/powerpoint/2010/main" val="119690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9223"/>
                                        </p:tgtEl>
                                        <p:attrNameLst>
                                          <p:attrName>style.visibility</p:attrName>
                                        </p:attrNameLst>
                                      </p:cBhvr>
                                      <p:to>
                                        <p:strVal val="visible"/>
                                      </p:to>
                                    </p:set>
                                    <p:animEffect transition="in" filter="blinds(horizontal)">
                                      <p:cBhvr>
                                        <p:cTn id="12" dur="500"/>
                                        <p:tgtEl>
                                          <p:spTgt spid="17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2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lum bright="-6000" contrast="6000"/>
          </a:blip>
          <a:srcRect t="5418" b="2628"/>
          <a:stretch>
            <a:fillRect/>
          </a:stretch>
        </p:blipFill>
        <p:spPr bwMode="auto">
          <a:xfrm>
            <a:off x="2057400" y="995363"/>
            <a:ext cx="7086600" cy="5738812"/>
          </a:xfrm>
          <a:prstGeom prst="rect">
            <a:avLst/>
          </a:prstGeom>
          <a:noFill/>
          <a:ln w="19050">
            <a:solidFill>
              <a:srgbClr val="3333FF"/>
            </a:solidFill>
            <a:miter lim="800000"/>
            <a:headEnd/>
            <a:tailEnd/>
          </a:ln>
        </p:spPr>
      </p:pic>
      <p:sp>
        <p:nvSpPr>
          <p:cNvPr id="18435" name="Rectangle 3"/>
          <p:cNvSpPr>
            <a:spLocks noChangeArrowheads="1"/>
          </p:cNvSpPr>
          <p:nvPr/>
        </p:nvSpPr>
        <p:spPr bwMode="auto">
          <a:xfrm>
            <a:off x="238126" y="3657600"/>
            <a:ext cx="2886075" cy="1295400"/>
          </a:xfrm>
          <a:prstGeom prst="rect">
            <a:avLst/>
          </a:prstGeom>
          <a:solidFill>
            <a:srgbClr val="EAEAEA"/>
          </a:solidFill>
          <a:ln w="9525">
            <a:solidFill>
              <a:schemeClr val="tx1"/>
            </a:solidFill>
            <a:miter lim="800000"/>
            <a:headEnd/>
            <a:tailEnd/>
          </a:ln>
        </p:spPr>
        <p:txBody>
          <a:bodyPr wrap="none" lIns="91429" tIns="45714" rIns="91429" bIns="45714" anchor="ctr"/>
          <a:lstStyle/>
          <a:p>
            <a:endParaRPr lang="en-US">
              <a:solidFill>
                <a:prstClr val="black"/>
              </a:solidFill>
            </a:endParaRPr>
          </a:p>
        </p:txBody>
      </p:sp>
      <p:sp>
        <p:nvSpPr>
          <p:cNvPr id="18436" name="Rectangle 4"/>
          <p:cNvSpPr>
            <a:spLocks noGrp="1" noChangeArrowheads="1"/>
          </p:cNvSpPr>
          <p:nvPr>
            <p:ph type="title"/>
          </p:nvPr>
        </p:nvSpPr>
        <p:spPr>
          <a:xfrm>
            <a:off x="3203848" y="152400"/>
            <a:ext cx="6408712" cy="838200"/>
          </a:xfrm>
        </p:spPr>
        <p:txBody>
          <a:bodyPr lIns="82058" tIns="41029" rIns="82058" bIns="41029">
            <a:normAutofit fontScale="90000"/>
          </a:bodyPr>
          <a:lstStyle/>
          <a:p>
            <a:pPr algn="l"/>
            <a:r>
              <a:rPr lang="en-US" sz="2800" b="1" dirty="0"/>
              <a:t>Trinidad Piston Cores Show Live Oil and an Active Hydrocarbon System</a:t>
            </a:r>
          </a:p>
        </p:txBody>
      </p:sp>
      <p:grpSp>
        <p:nvGrpSpPr>
          <p:cNvPr id="2" name="Group 5"/>
          <p:cNvGrpSpPr>
            <a:grpSpLocks/>
          </p:cNvGrpSpPr>
          <p:nvPr/>
        </p:nvGrpSpPr>
        <p:grpSpPr bwMode="auto">
          <a:xfrm>
            <a:off x="314325" y="3733799"/>
            <a:ext cx="2971800" cy="1200150"/>
            <a:chOff x="48" y="2784"/>
            <a:chExt cx="1872" cy="756"/>
          </a:xfrm>
        </p:grpSpPr>
        <p:sp>
          <p:nvSpPr>
            <p:cNvPr id="18453" name="Text Box 6"/>
            <p:cNvSpPr txBox="1">
              <a:spLocks noChangeArrowheads="1"/>
            </p:cNvSpPr>
            <p:nvPr/>
          </p:nvSpPr>
          <p:spPr bwMode="auto">
            <a:xfrm>
              <a:off x="48" y="2784"/>
              <a:ext cx="1872" cy="756"/>
            </a:xfrm>
            <a:prstGeom prst="rect">
              <a:avLst/>
            </a:prstGeom>
            <a:noFill/>
            <a:ln w="9525">
              <a:noFill/>
              <a:miter lim="800000"/>
              <a:headEnd/>
              <a:tailEnd/>
            </a:ln>
          </p:spPr>
          <p:txBody>
            <a:bodyPr>
              <a:spAutoFit/>
            </a:bodyPr>
            <a:lstStyle/>
            <a:p>
              <a:r>
                <a:rPr lang="en-US" sz="1200" b="1" dirty="0">
                  <a:solidFill>
                    <a:prstClr val="black"/>
                  </a:solidFill>
                </a:rPr>
                <a:t>Gas Shows / Discoveries	              3</a:t>
              </a:r>
            </a:p>
            <a:p>
              <a:endParaRPr lang="en-US" sz="1200" b="1" dirty="0">
                <a:solidFill>
                  <a:prstClr val="black"/>
                </a:solidFill>
              </a:endParaRPr>
            </a:p>
            <a:p>
              <a:r>
                <a:rPr lang="en-US" sz="1200" b="1" dirty="0">
                  <a:solidFill>
                    <a:prstClr val="black"/>
                  </a:solidFill>
                </a:rPr>
                <a:t>Pepper Sauce 1	Gas Show</a:t>
              </a:r>
            </a:p>
            <a:p>
              <a:r>
                <a:rPr lang="en-US" sz="1200" b="1" dirty="0" err="1">
                  <a:solidFill>
                    <a:prstClr val="black"/>
                  </a:solidFill>
                </a:rPr>
                <a:t>Dynamine</a:t>
              </a:r>
              <a:r>
                <a:rPr lang="en-US" sz="1200" b="1" dirty="0">
                  <a:solidFill>
                    <a:prstClr val="black"/>
                  </a:solidFill>
                </a:rPr>
                <a:t> 1	                30’ Gas Sand</a:t>
              </a:r>
            </a:p>
            <a:p>
              <a:r>
                <a:rPr lang="en-US" sz="1200" b="1" dirty="0">
                  <a:solidFill>
                    <a:prstClr val="black"/>
                  </a:solidFill>
                </a:rPr>
                <a:t> Victory 1 		Discovery</a:t>
              </a:r>
            </a:p>
            <a:p>
              <a:endParaRPr lang="en-US" sz="1200" dirty="0">
                <a:solidFill>
                  <a:prstClr val="black"/>
                </a:solidFill>
              </a:endParaRPr>
            </a:p>
          </p:txBody>
        </p:sp>
        <p:sp>
          <p:nvSpPr>
            <p:cNvPr id="18454" name="Oval 7"/>
            <p:cNvSpPr>
              <a:spLocks noChangeArrowheads="1"/>
            </p:cNvSpPr>
            <p:nvPr/>
          </p:nvSpPr>
          <p:spPr bwMode="auto">
            <a:xfrm>
              <a:off x="1344" y="2832"/>
              <a:ext cx="58" cy="64"/>
            </a:xfrm>
            <a:prstGeom prst="ellipse">
              <a:avLst/>
            </a:prstGeom>
            <a:solidFill>
              <a:srgbClr val="FF0000"/>
            </a:solidFill>
            <a:ln w="9525">
              <a:solidFill>
                <a:srgbClr val="FF0000"/>
              </a:solidFill>
              <a:round/>
              <a:headEnd/>
              <a:tailEnd/>
            </a:ln>
          </p:spPr>
          <p:txBody>
            <a:bodyPr wrap="none" anchor="ctr"/>
            <a:lstStyle/>
            <a:p>
              <a:endParaRPr lang="en-US">
                <a:solidFill>
                  <a:prstClr val="black"/>
                </a:solidFill>
              </a:endParaRPr>
            </a:p>
          </p:txBody>
        </p:sp>
      </p:grpSp>
      <p:sp>
        <p:nvSpPr>
          <p:cNvPr id="267272" name="Freeform 8"/>
          <p:cNvSpPr>
            <a:spLocks/>
          </p:cNvSpPr>
          <p:nvPr/>
        </p:nvSpPr>
        <p:spPr bwMode="auto">
          <a:xfrm>
            <a:off x="2533650" y="4733925"/>
            <a:ext cx="1724025" cy="1409700"/>
          </a:xfrm>
          <a:custGeom>
            <a:avLst/>
            <a:gdLst/>
            <a:ahLst/>
            <a:cxnLst>
              <a:cxn ang="0">
                <a:pos x="0" y="0"/>
              </a:cxn>
              <a:cxn ang="0">
                <a:pos x="1086" y="888"/>
              </a:cxn>
            </a:cxnLst>
            <a:rect l="0" t="0" r="r" b="b"/>
            <a:pathLst>
              <a:path w="1086" h="888">
                <a:moveTo>
                  <a:pt x="0" y="0"/>
                </a:moveTo>
                <a:lnTo>
                  <a:pt x="1086" y="888"/>
                </a:lnTo>
              </a:path>
            </a:pathLst>
          </a:custGeom>
          <a:noFill/>
          <a:ln w="19050" cmpd="sng">
            <a:solidFill>
              <a:schemeClr val="tx1"/>
            </a:solidFill>
            <a:round/>
            <a:headEnd/>
            <a:tailEnd type="stealth" w="med" len="lg"/>
          </a:ln>
          <a:effectLst>
            <a:outerShdw dist="17961" dir="8100000" algn="ctr" rotWithShape="0">
              <a:srgbClr val="FF0000"/>
            </a:outerShdw>
          </a:effectLst>
        </p:spPr>
        <p:txBody>
          <a:bodyPr lIns="91429" tIns="45714" rIns="91429" bIns="45714"/>
          <a:lstStyle/>
          <a:p>
            <a:pPr>
              <a:defRPr/>
            </a:pPr>
            <a:endParaRPr lang="en-US">
              <a:solidFill>
                <a:prstClr val="black"/>
              </a:solidFill>
            </a:endParaRPr>
          </a:p>
        </p:txBody>
      </p:sp>
      <p:sp>
        <p:nvSpPr>
          <p:cNvPr id="18439" name="Freeform 9"/>
          <p:cNvSpPr>
            <a:spLocks/>
          </p:cNvSpPr>
          <p:nvPr/>
        </p:nvSpPr>
        <p:spPr bwMode="auto">
          <a:xfrm>
            <a:off x="6143626" y="1219200"/>
            <a:ext cx="704850" cy="1588"/>
          </a:xfrm>
          <a:custGeom>
            <a:avLst/>
            <a:gdLst>
              <a:gd name="T0" fmla="*/ 0 w 444"/>
              <a:gd name="T1" fmla="*/ 0 h 1"/>
              <a:gd name="T2" fmla="*/ 1118949464 w 444"/>
              <a:gd name="T3" fmla="*/ 0 h 1"/>
              <a:gd name="T4" fmla="*/ 0 60000 65536"/>
              <a:gd name="T5" fmla="*/ 0 60000 65536"/>
              <a:gd name="T6" fmla="*/ 0 w 444"/>
              <a:gd name="T7" fmla="*/ 0 h 1"/>
              <a:gd name="T8" fmla="*/ 444 w 444"/>
              <a:gd name="T9" fmla="*/ 1 h 1"/>
            </a:gdLst>
            <a:ahLst/>
            <a:cxnLst>
              <a:cxn ang="T4">
                <a:pos x="T0" y="T1"/>
              </a:cxn>
              <a:cxn ang="T5">
                <a:pos x="T2" y="T3"/>
              </a:cxn>
            </a:cxnLst>
            <a:rect l="T6" t="T7" r="T8" b="T9"/>
            <a:pathLst>
              <a:path w="444" h="1">
                <a:moveTo>
                  <a:pt x="0" y="0"/>
                </a:moveTo>
                <a:lnTo>
                  <a:pt x="444" y="0"/>
                </a:lnTo>
              </a:path>
            </a:pathLst>
          </a:custGeom>
          <a:noFill/>
          <a:ln w="38100">
            <a:solidFill>
              <a:schemeClr val="tx1"/>
            </a:solidFill>
            <a:round/>
            <a:headEnd/>
            <a:tailEnd/>
          </a:ln>
        </p:spPr>
        <p:txBody>
          <a:bodyPr lIns="91429" tIns="45714" rIns="91429" bIns="45714"/>
          <a:lstStyle/>
          <a:p>
            <a:endParaRPr lang="en-US">
              <a:solidFill>
                <a:prstClr val="black"/>
              </a:solidFill>
            </a:endParaRPr>
          </a:p>
        </p:txBody>
      </p:sp>
      <p:sp>
        <p:nvSpPr>
          <p:cNvPr id="18440" name="Text Box 10"/>
          <p:cNvSpPr txBox="1">
            <a:spLocks noChangeArrowheads="1"/>
          </p:cNvSpPr>
          <p:nvPr/>
        </p:nvSpPr>
        <p:spPr bwMode="auto">
          <a:xfrm>
            <a:off x="6096000" y="1295400"/>
            <a:ext cx="838200" cy="369320"/>
          </a:xfrm>
          <a:prstGeom prst="rect">
            <a:avLst/>
          </a:prstGeom>
          <a:noFill/>
          <a:ln w="9525">
            <a:noFill/>
            <a:miter lim="800000"/>
            <a:headEnd/>
            <a:tailEnd/>
          </a:ln>
        </p:spPr>
        <p:txBody>
          <a:bodyPr lIns="91429" tIns="45714" rIns="91429" bIns="45714">
            <a:spAutoFit/>
          </a:bodyPr>
          <a:lstStyle/>
          <a:p>
            <a:pPr>
              <a:spcBef>
                <a:spcPct val="50000"/>
              </a:spcBef>
            </a:pPr>
            <a:r>
              <a:rPr lang="en-US">
                <a:solidFill>
                  <a:prstClr val="black"/>
                </a:solidFill>
              </a:rPr>
              <a:t>50 km</a:t>
            </a:r>
          </a:p>
        </p:txBody>
      </p:sp>
      <p:sp>
        <p:nvSpPr>
          <p:cNvPr id="18441" name="Rectangle 11"/>
          <p:cNvSpPr>
            <a:spLocks noChangeArrowheads="1"/>
          </p:cNvSpPr>
          <p:nvPr/>
        </p:nvSpPr>
        <p:spPr bwMode="auto">
          <a:xfrm>
            <a:off x="219076" y="1047750"/>
            <a:ext cx="2905125" cy="2514600"/>
          </a:xfrm>
          <a:prstGeom prst="rect">
            <a:avLst/>
          </a:prstGeom>
          <a:solidFill>
            <a:srgbClr val="EAEAEA"/>
          </a:solidFill>
          <a:ln w="9525">
            <a:solidFill>
              <a:schemeClr val="tx1"/>
            </a:solidFill>
            <a:miter lim="800000"/>
            <a:headEnd/>
            <a:tailEnd/>
          </a:ln>
        </p:spPr>
        <p:txBody>
          <a:bodyPr wrap="none" lIns="91429" tIns="45714" rIns="91429" bIns="45714" anchor="ctr"/>
          <a:lstStyle/>
          <a:p>
            <a:endParaRPr lang="en-US">
              <a:solidFill>
                <a:prstClr val="black"/>
              </a:solidFill>
            </a:endParaRPr>
          </a:p>
        </p:txBody>
      </p:sp>
      <p:sp>
        <p:nvSpPr>
          <p:cNvPr id="18442" name="Text Box 12"/>
          <p:cNvSpPr txBox="1">
            <a:spLocks noChangeArrowheads="1"/>
          </p:cNvSpPr>
          <p:nvPr/>
        </p:nvSpPr>
        <p:spPr bwMode="auto">
          <a:xfrm>
            <a:off x="295275" y="1123950"/>
            <a:ext cx="2971800" cy="2492978"/>
          </a:xfrm>
          <a:prstGeom prst="rect">
            <a:avLst/>
          </a:prstGeom>
          <a:noFill/>
          <a:ln w="9525">
            <a:noFill/>
            <a:miter lim="800000"/>
            <a:headEnd/>
            <a:tailEnd/>
          </a:ln>
        </p:spPr>
        <p:txBody>
          <a:bodyPr lIns="91429" tIns="45714" rIns="91429" bIns="45714">
            <a:spAutoFit/>
          </a:bodyPr>
          <a:lstStyle/>
          <a:p>
            <a:r>
              <a:rPr lang="en-US" sz="1200" b="1" dirty="0">
                <a:solidFill>
                  <a:prstClr val="black"/>
                </a:solidFill>
              </a:rPr>
              <a:t>Total Piston Cores 	          449</a:t>
            </a:r>
          </a:p>
          <a:p>
            <a:endParaRPr lang="en-US" sz="1200" b="1" dirty="0">
              <a:solidFill>
                <a:prstClr val="black"/>
              </a:solidFill>
            </a:endParaRPr>
          </a:p>
          <a:p>
            <a:r>
              <a:rPr lang="en-US" sz="1200" b="1" dirty="0">
                <a:solidFill>
                  <a:prstClr val="black"/>
                </a:solidFill>
              </a:rPr>
              <a:t>Cores with Live Oil Shows            8</a:t>
            </a:r>
          </a:p>
          <a:p>
            <a:endParaRPr lang="en-US" sz="1200" b="1" dirty="0">
              <a:solidFill>
                <a:prstClr val="black"/>
              </a:solidFill>
            </a:endParaRPr>
          </a:p>
          <a:p>
            <a:r>
              <a:rPr lang="en-US" sz="1200" b="1" dirty="0">
                <a:solidFill>
                  <a:prstClr val="black"/>
                </a:solidFill>
              </a:rPr>
              <a:t>Cores with C15+ Heavies</a:t>
            </a:r>
          </a:p>
          <a:p>
            <a:r>
              <a:rPr lang="en-US" sz="1200" b="1" dirty="0">
                <a:solidFill>
                  <a:prstClr val="black"/>
                </a:solidFill>
              </a:rPr>
              <a:t>GT 10000 units	              7</a:t>
            </a:r>
          </a:p>
          <a:p>
            <a:endParaRPr lang="en-US" sz="1200" b="1" dirty="0">
              <a:solidFill>
                <a:prstClr val="black"/>
              </a:solidFill>
            </a:endParaRPr>
          </a:p>
          <a:p>
            <a:r>
              <a:rPr lang="en-US" sz="1200" b="1" dirty="0">
                <a:solidFill>
                  <a:prstClr val="black"/>
                </a:solidFill>
              </a:rPr>
              <a:t>Cores with C15+ Heavies</a:t>
            </a:r>
          </a:p>
          <a:p>
            <a:r>
              <a:rPr lang="en-US" sz="1200" b="1" dirty="0">
                <a:solidFill>
                  <a:prstClr val="black"/>
                </a:solidFill>
              </a:rPr>
              <a:t>GT 1000-LT 10000 units 	            84</a:t>
            </a:r>
          </a:p>
          <a:p>
            <a:endParaRPr lang="en-US" sz="1200" b="1" dirty="0">
              <a:solidFill>
                <a:prstClr val="black"/>
              </a:solidFill>
            </a:endParaRPr>
          </a:p>
          <a:p>
            <a:r>
              <a:rPr lang="en-US" sz="1200" b="1" dirty="0">
                <a:solidFill>
                  <a:prstClr val="black"/>
                </a:solidFill>
              </a:rPr>
              <a:t>Cores with C15+ Heavies</a:t>
            </a:r>
          </a:p>
          <a:p>
            <a:r>
              <a:rPr lang="en-US" sz="1200" b="1" dirty="0">
                <a:solidFill>
                  <a:prstClr val="black"/>
                </a:solidFill>
              </a:rPr>
              <a:t>LT 1000 units            	            260</a:t>
            </a:r>
          </a:p>
          <a:p>
            <a:endParaRPr lang="en-US" sz="1200" b="1" dirty="0">
              <a:solidFill>
                <a:prstClr val="black"/>
              </a:solidFill>
            </a:endParaRPr>
          </a:p>
        </p:txBody>
      </p:sp>
      <p:sp>
        <p:nvSpPr>
          <p:cNvPr id="18443" name="Oval 13"/>
          <p:cNvSpPr>
            <a:spLocks noChangeAspect="1" noChangeArrowheads="1"/>
          </p:cNvSpPr>
          <p:nvPr/>
        </p:nvSpPr>
        <p:spPr bwMode="auto">
          <a:xfrm>
            <a:off x="2447926" y="3181350"/>
            <a:ext cx="119063" cy="130175"/>
          </a:xfrm>
          <a:prstGeom prst="ellipse">
            <a:avLst/>
          </a:prstGeom>
          <a:solidFill>
            <a:srgbClr val="0066FF"/>
          </a:solidFill>
          <a:ln w="9525">
            <a:noFill/>
            <a:round/>
            <a:headEnd/>
            <a:tailEnd/>
          </a:ln>
        </p:spPr>
        <p:txBody>
          <a:bodyPr wrap="none" lIns="91429" tIns="45714" rIns="91429" bIns="45714" anchor="ctr"/>
          <a:lstStyle/>
          <a:p>
            <a:endParaRPr lang="en-US">
              <a:solidFill>
                <a:prstClr val="black"/>
              </a:solidFill>
            </a:endParaRPr>
          </a:p>
        </p:txBody>
      </p:sp>
      <p:sp>
        <p:nvSpPr>
          <p:cNvPr id="18444" name="Oval 14"/>
          <p:cNvSpPr>
            <a:spLocks noChangeAspect="1" noChangeArrowheads="1"/>
          </p:cNvSpPr>
          <p:nvPr/>
        </p:nvSpPr>
        <p:spPr bwMode="auto">
          <a:xfrm>
            <a:off x="2447926" y="1581150"/>
            <a:ext cx="119063" cy="130175"/>
          </a:xfrm>
          <a:prstGeom prst="ellipse">
            <a:avLst/>
          </a:prstGeom>
          <a:solidFill>
            <a:srgbClr val="66FF33"/>
          </a:solidFill>
          <a:ln w="9525">
            <a:noFill/>
            <a:round/>
            <a:headEnd/>
            <a:tailEnd/>
          </a:ln>
        </p:spPr>
        <p:txBody>
          <a:bodyPr wrap="none" lIns="91429" tIns="45714" rIns="91429" bIns="45714" anchor="ctr"/>
          <a:lstStyle/>
          <a:p>
            <a:endParaRPr lang="en-US">
              <a:solidFill>
                <a:prstClr val="black"/>
              </a:solidFill>
            </a:endParaRPr>
          </a:p>
        </p:txBody>
      </p:sp>
      <p:sp>
        <p:nvSpPr>
          <p:cNvPr id="18445" name="Text Box 15"/>
          <p:cNvSpPr txBox="1">
            <a:spLocks noChangeArrowheads="1"/>
          </p:cNvSpPr>
          <p:nvPr/>
        </p:nvSpPr>
        <p:spPr bwMode="auto">
          <a:xfrm rot="-1784693">
            <a:off x="3276600" y="4427538"/>
            <a:ext cx="609600" cy="214312"/>
          </a:xfrm>
          <a:prstGeom prst="rect">
            <a:avLst/>
          </a:prstGeom>
          <a:noFill/>
          <a:ln w="9525">
            <a:noFill/>
            <a:miter lim="800000"/>
            <a:headEnd/>
            <a:tailEnd/>
          </a:ln>
        </p:spPr>
        <p:txBody>
          <a:bodyPr lIns="91429" tIns="45714" rIns="91429" bIns="45714">
            <a:spAutoFit/>
          </a:bodyPr>
          <a:lstStyle/>
          <a:p>
            <a:pPr>
              <a:spcBef>
                <a:spcPct val="50000"/>
              </a:spcBef>
            </a:pPr>
            <a:r>
              <a:rPr lang="en-US" sz="800" b="1">
                <a:solidFill>
                  <a:prstClr val="black"/>
                </a:solidFill>
              </a:rPr>
              <a:t>Tobago</a:t>
            </a:r>
          </a:p>
        </p:txBody>
      </p:sp>
      <p:sp>
        <p:nvSpPr>
          <p:cNvPr id="18446" name="Text Box 16"/>
          <p:cNvSpPr txBox="1">
            <a:spLocks noChangeArrowheads="1"/>
          </p:cNvSpPr>
          <p:nvPr/>
        </p:nvSpPr>
        <p:spPr bwMode="auto">
          <a:xfrm rot="-4912194">
            <a:off x="2187575" y="5584825"/>
            <a:ext cx="928688" cy="274638"/>
          </a:xfrm>
          <a:prstGeom prst="rect">
            <a:avLst/>
          </a:prstGeom>
          <a:noFill/>
          <a:ln w="9525">
            <a:noFill/>
            <a:miter lim="800000"/>
            <a:headEnd/>
            <a:tailEnd/>
          </a:ln>
        </p:spPr>
        <p:txBody>
          <a:bodyPr lIns="91429" tIns="45714" rIns="91429" bIns="45714">
            <a:spAutoFit/>
          </a:bodyPr>
          <a:lstStyle/>
          <a:p>
            <a:pPr>
              <a:spcBef>
                <a:spcPct val="50000"/>
              </a:spcBef>
            </a:pPr>
            <a:r>
              <a:rPr lang="en-US" sz="1200" b="1">
                <a:solidFill>
                  <a:prstClr val="black"/>
                </a:solidFill>
              </a:rPr>
              <a:t>Trinidad</a:t>
            </a:r>
          </a:p>
        </p:txBody>
      </p:sp>
      <p:sp>
        <p:nvSpPr>
          <p:cNvPr id="18447" name="Oval 17"/>
          <p:cNvSpPr>
            <a:spLocks noChangeAspect="1" noChangeArrowheads="1"/>
          </p:cNvSpPr>
          <p:nvPr/>
        </p:nvSpPr>
        <p:spPr bwMode="auto">
          <a:xfrm>
            <a:off x="2447926" y="2590800"/>
            <a:ext cx="119063" cy="130175"/>
          </a:xfrm>
          <a:prstGeom prst="ellipse">
            <a:avLst/>
          </a:prstGeom>
          <a:solidFill>
            <a:srgbClr val="008000"/>
          </a:solidFill>
          <a:ln w="9525">
            <a:noFill/>
            <a:round/>
            <a:headEnd/>
            <a:tailEnd/>
          </a:ln>
        </p:spPr>
        <p:txBody>
          <a:bodyPr wrap="none" lIns="91429" tIns="45714" rIns="91429" bIns="45714" anchor="ctr"/>
          <a:lstStyle/>
          <a:p>
            <a:endParaRPr lang="en-US">
              <a:solidFill>
                <a:prstClr val="black"/>
              </a:solidFill>
            </a:endParaRPr>
          </a:p>
        </p:txBody>
      </p:sp>
      <p:sp>
        <p:nvSpPr>
          <p:cNvPr id="18448" name="Oval 18"/>
          <p:cNvSpPr>
            <a:spLocks noChangeAspect="1" noChangeArrowheads="1"/>
          </p:cNvSpPr>
          <p:nvPr/>
        </p:nvSpPr>
        <p:spPr bwMode="auto">
          <a:xfrm>
            <a:off x="2447926" y="2057400"/>
            <a:ext cx="119063" cy="130175"/>
          </a:xfrm>
          <a:prstGeom prst="ellipse">
            <a:avLst/>
          </a:prstGeom>
          <a:solidFill>
            <a:srgbClr val="00CC66"/>
          </a:solidFill>
          <a:ln w="9525">
            <a:noFill/>
            <a:round/>
            <a:headEnd/>
            <a:tailEnd/>
          </a:ln>
        </p:spPr>
        <p:txBody>
          <a:bodyPr wrap="none" lIns="91429" tIns="45714" rIns="91429" bIns="45714" anchor="ctr"/>
          <a:lstStyle/>
          <a:p>
            <a:endParaRPr lang="en-US">
              <a:solidFill>
                <a:prstClr val="black"/>
              </a:solidFill>
            </a:endParaRPr>
          </a:p>
        </p:txBody>
      </p:sp>
      <p:sp>
        <p:nvSpPr>
          <p:cNvPr id="267283" name="Freeform 19"/>
          <p:cNvSpPr>
            <a:spLocks/>
          </p:cNvSpPr>
          <p:nvPr/>
        </p:nvSpPr>
        <p:spPr bwMode="auto">
          <a:xfrm>
            <a:off x="3019426" y="4267200"/>
            <a:ext cx="1343025" cy="1028700"/>
          </a:xfrm>
          <a:custGeom>
            <a:avLst/>
            <a:gdLst/>
            <a:ahLst/>
            <a:cxnLst>
              <a:cxn ang="0">
                <a:pos x="0" y="0"/>
              </a:cxn>
              <a:cxn ang="0">
                <a:pos x="846" y="648"/>
              </a:cxn>
            </a:cxnLst>
            <a:rect l="0" t="0" r="r" b="b"/>
            <a:pathLst>
              <a:path w="846" h="648">
                <a:moveTo>
                  <a:pt x="0" y="0"/>
                </a:moveTo>
                <a:lnTo>
                  <a:pt x="846" y="648"/>
                </a:lnTo>
              </a:path>
            </a:pathLst>
          </a:custGeom>
          <a:noFill/>
          <a:ln w="19050" cmpd="sng">
            <a:solidFill>
              <a:schemeClr val="tx1"/>
            </a:solidFill>
            <a:round/>
            <a:headEnd/>
            <a:tailEnd type="stealth" w="med" len="lg"/>
          </a:ln>
          <a:effectLst>
            <a:outerShdw dist="17961" dir="8100000" algn="ctr" rotWithShape="0">
              <a:srgbClr val="FF0000"/>
            </a:outerShdw>
          </a:effectLst>
        </p:spPr>
        <p:txBody>
          <a:bodyPr lIns="91429" tIns="45714" rIns="91429" bIns="45714"/>
          <a:lstStyle/>
          <a:p>
            <a:pPr>
              <a:defRPr/>
            </a:pPr>
            <a:endParaRPr lang="en-US">
              <a:solidFill>
                <a:prstClr val="black"/>
              </a:solidFill>
            </a:endParaRPr>
          </a:p>
        </p:txBody>
      </p:sp>
      <p:sp>
        <p:nvSpPr>
          <p:cNvPr id="267284" name="Freeform 20"/>
          <p:cNvSpPr>
            <a:spLocks/>
          </p:cNvSpPr>
          <p:nvPr/>
        </p:nvSpPr>
        <p:spPr bwMode="auto">
          <a:xfrm>
            <a:off x="3000376" y="4476751"/>
            <a:ext cx="1885950" cy="1571625"/>
          </a:xfrm>
          <a:custGeom>
            <a:avLst/>
            <a:gdLst/>
            <a:ahLst/>
            <a:cxnLst>
              <a:cxn ang="0">
                <a:pos x="0" y="0"/>
              </a:cxn>
              <a:cxn ang="0">
                <a:pos x="1188" y="990"/>
              </a:cxn>
            </a:cxnLst>
            <a:rect l="0" t="0" r="r" b="b"/>
            <a:pathLst>
              <a:path w="1188" h="990">
                <a:moveTo>
                  <a:pt x="0" y="0"/>
                </a:moveTo>
                <a:lnTo>
                  <a:pt x="1188" y="990"/>
                </a:lnTo>
              </a:path>
            </a:pathLst>
          </a:custGeom>
          <a:noFill/>
          <a:ln w="19050" cmpd="sng">
            <a:solidFill>
              <a:schemeClr val="tx1"/>
            </a:solidFill>
            <a:round/>
            <a:headEnd/>
            <a:tailEnd type="stealth" w="med" len="lg"/>
          </a:ln>
          <a:effectLst>
            <a:outerShdw dist="17961" dir="8100000" algn="ctr" rotWithShape="0">
              <a:srgbClr val="FF0000"/>
            </a:outerShdw>
          </a:effectLst>
        </p:spPr>
        <p:txBody>
          <a:bodyPr lIns="91429" tIns="45714" rIns="91429" bIns="45714"/>
          <a:lstStyle/>
          <a:p>
            <a:pPr>
              <a:defRPr/>
            </a:pPr>
            <a:endParaRPr lang="en-US">
              <a:solidFill>
                <a:prstClr val="black"/>
              </a:solidFill>
            </a:endParaRPr>
          </a:p>
        </p:txBody>
      </p:sp>
      <p:sp>
        <p:nvSpPr>
          <p:cNvPr id="18451" name="Oval 21"/>
          <p:cNvSpPr>
            <a:spLocks noChangeArrowheads="1"/>
          </p:cNvSpPr>
          <p:nvPr/>
        </p:nvSpPr>
        <p:spPr bwMode="auto">
          <a:xfrm>
            <a:off x="4143375" y="5281613"/>
            <a:ext cx="76200" cy="76200"/>
          </a:xfrm>
          <a:prstGeom prst="ellipse">
            <a:avLst/>
          </a:prstGeom>
          <a:solidFill>
            <a:schemeClr val="bg1"/>
          </a:solidFill>
          <a:ln w="9525">
            <a:noFill/>
            <a:round/>
            <a:headEnd/>
            <a:tailEnd/>
          </a:ln>
        </p:spPr>
        <p:txBody>
          <a:bodyPr wrap="none" lIns="91429" tIns="45714" rIns="91429" bIns="45714" anchor="ctr"/>
          <a:lstStyle/>
          <a:p>
            <a:endParaRPr lang="en-US">
              <a:solidFill>
                <a:prstClr val="black"/>
              </a:solidFill>
            </a:endParaRPr>
          </a:p>
        </p:txBody>
      </p:sp>
      <p:sp>
        <p:nvSpPr>
          <p:cNvPr id="18452" name="Oval 22"/>
          <p:cNvSpPr>
            <a:spLocks noChangeAspect="1" noChangeArrowheads="1"/>
          </p:cNvSpPr>
          <p:nvPr/>
        </p:nvSpPr>
        <p:spPr bwMode="auto">
          <a:xfrm>
            <a:off x="4371975" y="5291138"/>
            <a:ext cx="61913" cy="61912"/>
          </a:xfrm>
          <a:prstGeom prst="ellipse">
            <a:avLst/>
          </a:prstGeom>
          <a:solidFill>
            <a:srgbClr val="FF0000"/>
          </a:solidFill>
          <a:ln w="9525">
            <a:noFill/>
            <a:round/>
            <a:headEnd/>
            <a:tailEnd/>
          </a:ln>
        </p:spPr>
        <p:txBody>
          <a:bodyPr wrap="none" lIns="91429" tIns="45714" rIns="91429" bIns="45714" anchor="ctr"/>
          <a:lstStyle/>
          <a:p>
            <a:endParaRPr lang="en-US">
              <a:solidFill>
                <a:prstClr val="black"/>
              </a:solidFill>
            </a:endParaRPr>
          </a:p>
        </p:txBody>
      </p:sp>
      <p:sp>
        <p:nvSpPr>
          <p:cNvPr id="3" name="TextBox 2"/>
          <p:cNvSpPr txBox="1"/>
          <p:nvPr/>
        </p:nvSpPr>
        <p:spPr>
          <a:xfrm>
            <a:off x="6934200" y="1047750"/>
            <a:ext cx="2337593" cy="4514842"/>
          </a:xfrm>
          <a:prstGeom prst="rect">
            <a:avLst/>
          </a:prstGeom>
          <a:noFill/>
        </p:spPr>
        <p:txBody>
          <a:bodyPr wrap="square" lIns="82058" tIns="41029" rIns="82058" bIns="41029" rtlCol="0">
            <a:spAutoFit/>
          </a:bodyPr>
          <a:lstStyle/>
          <a:p>
            <a:r>
              <a:rPr lang="en-US" dirty="0">
                <a:solidFill>
                  <a:prstClr val="black"/>
                </a:solidFill>
              </a:rPr>
              <a:t>The summary slide for the piston core surveys uses a straightforward scheme of total heavies of C</a:t>
            </a:r>
            <a:r>
              <a:rPr lang="en-US" baseline="-25000" dirty="0">
                <a:solidFill>
                  <a:prstClr val="black"/>
                </a:solidFill>
              </a:rPr>
              <a:t>15+ </a:t>
            </a:r>
            <a:r>
              <a:rPr lang="en-US" dirty="0">
                <a:solidFill>
                  <a:prstClr val="black"/>
                </a:solidFill>
              </a:rPr>
              <a:t>and divides the wells into groups denoted on the map by a color coded well symbols.  The distribution shows an active hydrocarbon system operating throughout the area.  The </a:t>
            </a:r>
            <a:r>
              <a:rPr lang="en-US" dirty="0" smtClean="0">
                <a:solidFill>
                  <a:prstClr val="black"/>
                </a:solidFill>
              </a:rPr>
              <a:t>recent wet </a:t>
            </a:r>
            <a:r>
              <a:rPr lang="en-US" dirty="0">
                <a:solidFill>
                  <a:prstClr val="black"/>
                </a:solidFill>
              </a:rPr>
              <a:t>gas discovery </a:t>
            </a:r>
            <a:r>
              <a:rPr lang="en-US" dirty="0" smtClean="0">
                <a:solidFill>
                  <a:prstClr val="black"/>
                </a:solidFill>
              </a:rPr>
              <a:t>in Victory </a:t>
            </a:r>
            <a:r>
              <a:rPr lang="en-US" dirty="0">
                <a:solidFill>
                  <a:prstClr val="black"/>
                </a:solidFill>
              </a:rPr>
              <a:t>1 is noted.</a:t>
            </a:r>
          </a:p>
        </p:txBody>
      </p:sp>
    </p:spTree>
    <p:extLst>
      <p:ext uri="{BB962C8B-B14F-4D97-AF65-F5344CB8AC3E}">
        <p14:creationId xmlns="" xmlns:p14="http://schemas.microsoft.com/office/powerpoint/2010/main" val="3994204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ChangeArrowheads="1"/>
          </p:cNvSpPr>
          <p:nvPr>
            <p:ph type="title" idx="4294967295"/>
          </p:nvPr>
        </p:nvSpPr>
        <p:spPr>
          <a:xfrm>
            <a:off x="1907704" y="404664"/>
            <a:ext cx="7236296" cy="890736"/>
          </a:xfrm>
          <a:prstGeom prst="rect">
            <a:avLst/>
          </a:prstGeom>
          <a:ln/>
        </p:spPr>
        <p:txBody>
          <a:bodyPr lIns="91429" tIns="45714" rIns="91429" bIns="45714"/>
          <a:lstStyle/>
          <a:p>
            <a:pPr>
              <a:tabLst>
                <a:tab pos="0" algn="l"/>
                <a:tab pos="457146" algn="l"/>
                <a:tab pos="914293" algn="l"/>
                <a:tab pos="1371440" algn="l"/>
                <a:tab pos="1828586" algn="l"/>
                <a:tab pos="2285733" algn="l"/>
                <a:tab pos="2742879" algn="l"/>
                <a:tab pos="3200026" algn="l"/>
                <a:tab pos="3657172" algn="l"/>
                <a:tab pos="4114319" algn="l"/>
                <a:tab pos="4571465" algn="l"/>
                <a:tab pos="5028612" algn="l"/>
                <a:tab pos="5485759" algn="l"/>
                <a:tab pos="5942905" algn="l"/>
                <a:tab pos="6400051" algn="l"/>
                <a:tab pos="6857199" algn="l"/>
                <a:tab pos="7314345" algn="l"/>
                <a:tab pos="7771491" algn="l"/>
                <a:tab pos="8228638" algn="l"/>
                <a:tab pos="8685785" algn="l"/>
                <a:tab pos="9142931" algn="l"/>
              </a:tabLst>
            </a:pPr>
            <a:r>
              <a:rPr lang="en-GB" sz="2900" b="1" dirty="0" err="1"/>
              <a:t>Accretionary</a:t>
            </a:r>
            <a:r>
              <a:rPr lang="en-GB" sz="2900" b="1" dirty="0"/>
              <a:t> Prism Oil</a:t>
            </a:r>
          </a:p>
        </p:txBody>
      </p:sp>
      <p:sp>
        <p:nvSpPr>
          <p:cNvPr id="51202" name="Rectangle 2"/>
          <p:cNvSpPr>
            <a:spLocks noGrp="1" noChangeArrowheads="1"/>
          </p:cNvSpPr>
          <p:nvPr>
            <p:ph type="body" idx="4294967295"/>
          </p:nvPr>
        </p:nvSpPr>
        <p:spPr>
          <a:xfrm>
            <a:off x="304800" y="1447800"/>
            <a:ext cx="8534400" cy="5105400"/>
          </a:xfrm>
          <a:prstGeom prst="rect">
            <a:avLst/>
          </a:prstGeom>
          <a:ln/>
        </p:spPr>
        <p:txBody>
          <a:bodyPr lIns="91429" tIns="45714" rIns="91429" bIns="45714"/>
          <a:lstStyle/>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b="1" dirty="0"/>
              <a:t>Source</a:t>
            </a:r>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dirty="0" err="1"/>
              <a:t>Naparima</a:t>
            </a:r>
            <a:r>
              <a:rPr lang="en-GB" sz="2200" dirty="0"/>
              <a:t> Hill and Gautier fluids</a:t>
            </a:r>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dirty="0"/>
              <a:t>Need to be in upper to middle Miocene to avoid biodegradation </a:t>
            </a:r>
          </a:p>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endParaRPr lang="en-GB" sz="2000" dirty="0"/>
          </a:p>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b="1" dirty="0"/>
              <a:t>Seal</a:t>
            </a:r>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dirty="0"/>
              <a:t>Excellent seals exist in the Pliocene and Pleistocene</a:t>
            </a:r>
          </a:p>
          <a:p>
            <a:pPr lvl="2">
              <a:lnSpc>
                <a:spcPct val="80000"/>
              </a:lnSpc>
              <a:spcBef>
                <a:spcPts val="4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1600" dirty="0"/>
              <a:t>No reason not to expect these seals further offshore</a:t>
            </a:r>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dirty="0"/>
              <a:t>Traps do not appear to be </a:t>
            </a:r>
            <a:r>
              <a:rPr lang="en-GB" sz="2200" dirty="0" err="1"/>
              <a:t>overpressured</a:t>
            </a:r>
            <a:r>
              <a:rPr lang="en-GB" sz="2200" dirty="0"/>
              <a:t> to fracture seals</a:t>
            </a:r>
          </a:p>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endParaRPr lang="en-GB" sz="2200" dirty="0"/>
          </a:p>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b="1" dirty="0"/>
              <a:t>Reservoir</a:t>
            </a:r>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dirty="0"/>
              <a:t>Proven reservoirs in Sandy Lane to Oligocene</a:t>
            </a:r>
          </a:p>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endParaRPr lang="en-GB" sz="2000" dirty="0"/>
          </a:p>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b="1" dirty="0"/>
              <a:t>Trap</a:t>
            </a:r>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dirty="0"/>
              <a:t>Look for early forming traps </a:t>
            </a:r>
          </a:p>
          <a:p>
            <a:pPr lvl="2">
              <a:lnSpc>
                <a:spcPct val="80000"/>
              </a:lnSpc>
              <a:spcBef>
                <a:spcPts val="4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1600" dirty="0"/>
              <a:t>Recent movement on traps is risky but seals are ductile (high Poisson’s ratio)‏</a:t>
            </a:r>
          </a:p>
          <a:p>
            <a:pPr lvl="2">
              <a:lnSpc>
                <a:spcPct val="80000"/>
              </a:lnSpc>
              <a:spcBef>
                <a:spcPts val="400"/>
              </a:spcBef>
              <a:buNone/>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endParaRPr lang="en-GB" sz="1600" dirty="0"/>
          </a:p>
        </p:txBody>
      </p:sp>
    </p:spTree>
    <p:extLst>
      <p:ext uri="{BB962C8B-B14F-4D97-AF65-F5344CB8AC3E}">
        <p14:creationId xmlns="" xmlns:p14="http://schemas.microsoft.com/office/powerpoint/2010/main" val="42704307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971600" y="332656"/>
            <a:ext cx="8172400" cy="823791"/>
          </a:xfrm>
          <a:prstGeom prst="rect">
            <a:avLst/>
          </a:prstGeom>
          <a:ln/>
        </p:spPr>
        <p:txBody>
          <a:bodyPr lIns="91429" tIns="45714" rIns="91429" bIns="45714"/>
          <a:lstStyle/>
          <a:p>
            <a:pPr>
              <a:tabLst>
                <a:tab pos="0" algn="l"/>
                <a:tab pos="457146" algn="l"/>
                <a:tab pos="914293" algn="l"/>
                <a:tab pos="1371440" algn="l"/>
                <a:tab pos="1828586" algn="l"/>
                <a:tab pos="2285733" algn="l"/>
                <a:tab pos="2742879" algn="l"/>
                <a:tab pos="3200026" algn="l"/>
                <a:tab pos="3657172" algn="l"/>
                <a:tab pos="4114319" algn="l"/>
                <a:tab pos="4571465" algn="l"/>
                <a:tab pos="5028612" algn="l"/>
                <a:tab pos="5485759" algn="l"/>
                <a:tab pos="5942905" algn="l"/>
                <a:tab pos="6400051" algn="l"/>
                <a:tab pos="6857199" algn="l"/>
                <a:tab pos="7314345" algn="l"/>
                <a:tab pos="7771491" algn="l"/>
                <a:tab pos="8228638" algn="l"/>
                <a:tab pos="8685785" algn="l"/>
                <a:tab pos="9142931" algn="l"/>
              </a:tabLst>
            </a:pPr>
            <a:r>
              <a:rPr lang="en-GB" sz="2900" b="1" dirty="0" err="1"/>
              <a:t>Accretionary</a:t>
            </a:r>
            <a:r>
              <a:rPr lang="en-GB" sz="2900" b="1" dirty="0"/>
              <a:t> Prism Oil</a:t>
            </a:r>
          </a:p>
        </p:txBody>
      </p:sp>
      <p:sp>
        <p:nvSpPr>
          <p:cNvPr id="53250" name="Rectangle 2"/>
          <p:cNvSpPr>
            <a:spLocks noGrp="1" noChangeArrowheads="1"/>
          </p:cNvSpPr>
          <p:nvPr>
            <p:ph type="body" idx="4294967295"/>
          </p:nvPr>
        </p:nvSpPr>
        <p:spPr>
          <a:xfrm>
            <a:off x="304800" y="1447800"/>
            <a:ext cx="8534400" cy="5303838"/>
          </a:xfrm>
          <a:prstGeom prst="rect">
            <a:avLst/>
          </a:prstGeom>
          <a:ln/>
        </p:spPr>
        <p:txBody>
          <a:bodyPr lIns="91429" tIns="45714" rIns="91429" bIns="45714"/>
          <a:lstStyle/>
          <a:p>
            <a:pPr>
              <a:lnSpc>
                <a:spcPct val="80000"/>
              </a:lnSpc>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b="1" dirty="0"/>
              <a:t>Timing</a:t>
            </a:r>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1800" dirty="0"/>
              <a:t>Timing is good for oil </a:t>
            </a:r>
            <a:r>
              <a:rPr lang="en-GB" sz="1800" dirty="0" smtClean="0"/>
              <a:t>generation</a:t>
            </a:r>
            <a:endParaRPr lang="en-GB" sz="1800" dirty="0"/>
          </a:p>
          <a:p>
            <a:pPr lvl="1">
              <a:lnSpc>
                <a:spcPct val="80000"/>
              </a:lnSpc>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1800" dirty="0"/>
              <a:t>Movement of the Eocene/Oligocene mobile shale controls both seal and heating rate of source rocks</a:t>
            </a:r>
          </a:p>
          <a:p>
            <a:pPr lvl="2">
              <a:lnSpc>
                <a:spcPct val="80000"/>
              </a:lnSpc>
              <a:spcBef>
                <a:spcPts val="4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1800" dirty="0"/>
              <a:t>Constraining this movement will have a strong impact on both seal and timing</a:t>
            </a:r>
          </a:p>
          <a:p>
            <a:pPr lvl="1">
              <a:spcBef>
                <a:spcPts val="6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endParaRPr lang="en-GB" sz="2400" dirty="0"/>
          </a:p>
          <a:p>
            <a:pPr lvl="1">
              <a:spcBef>
                <a:spcPts val="6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b="1" dirty="0"/>
              <a:t>Petroleum system will be leaking</a:t>
            </a:r>
          </a:p>
          <a:p>
            <a:pPr lvl="2">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000" dirty="0"/>
              <a:t>All of Columbus basin is leaking</a:t>
            </a:r>
          </a:p>
          <a:p>
            <a:pPr lvl="3">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1800" dirty="0"/>
              <a:t>Filling faster than it is leaking</a:t>
            </a:r>
          </a:p>
          <a:p>
            <a:pPr lvl="2">
              <a:spcBef>
                <a:spcPts val="5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000" dirty="0"/>
              <a:t>Late movement of faults affect seals</a:t>
            </a:r>
          </a:p>
          <a:p>
            <a:pPr lvl="3">
              <a:spcBef>
                <a:spcPts val="45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1800" dirty="0"/>
              <a:t>Mitigated by ductile </a:t>
            </a:r>
            <a:r>
              <a:rPr lang="en-GB" sz="1800" dirty="0" err="1"/>
              <a:t>shales</a:t>
            </a:r>
            <a:r>
              <a:rPr lang="en-GB" sz="1800" dirty="0"/>
              <a:t> in Pliocene and Pleistocene</a:t>
            </a:r>
          </a:p>
          <a:p>
            <a:pPr lvl="1">
              <a:spcBef>
                <a:spcPts val="6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endParaRPr lang="en-GB" sz="2200" dirty="0"/>
          </a:p>
          <a:p>
            <a:pPr lvl="1">
              <a:spcBef>
                <a:spcPts val="600"/>
              </a:spcBef>
              <a:buFont typeface="Wingdings" pitchFamily="2" charset="2"/>
              <a:buChar char="Ø"/>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r>
              <a:rPr lang="en-GB" sz="2200" dirty="0"/>
              <a:t>Cool basin means any prospect can be tested between biodegradation limits and the source rock</a:t>
            </a:r>
          </a:p>
          <a:p>
            <a:pPr lvl="2">
              <a:buNone/>
              <a:tabLst>
                <a:tab pos="453972" algn="l"/>
                <a:tab pos="911119" algn="l"/>
                <a:tab pos="1368265" algn="l"/>
                <a:tab pos="1825411" algn="l"/>
                <a:tab pos="2282558" algn="l"/>
                <a:tab pos="2739705" algn="l"/>
                <a:tab pos="3196851" algn="l"/>
                <a:tab pos="3653997" algn="l"/>
                <a:tab pos="4111145" algn="l"/>
                <a:tab pos="4568291" algn="l"/>
                <a:tab pos="5025437" algn="l"/>
                <a:tab pos="5482584" algn="l"/>
                <a:tab pos="5939731" algn="l"/>
                <a:tab pos="6396877" algn="l"/>
                <a:tab pos="6854024" algn="l"/>
                <a:tab pos="7311170" algn="l"/>
                <a:tab pos="7768316" algn="l"/>
                <a:tab pos="8225463" algn="l"/>
                <a:tab pos="8682610" algn="l"/>
                <a:tab pos="9139756" algn="l"/>
              </a:tabLst>
            </a:pPr>
            <a:endParaRPr lang="en-GB" dirty="0"/>
          </a:p>
        </p:txBody>
      </p:sp>
    </p:spTree>
    <p:extLst>
      <p:ext uri="{BB962C8B-B14F-4D97-AF65-F5344CB8AC3E}">
        <p14:creationId xmlns="" xmlns:p14="http://schemas.microsoft.com/office/powerpoint/2010/main" val="258401065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2"/>
          <p:cNvGrpSpPr>
            <a:grpSpLocks/>
          </p:cNvGrpSpPr>
          <p:nvPr/>
        </p:nvGrpSpPr>
        <p:grpSpPr bwMode="auto">
          <a:xfrm>
            <a:off x="2019015" y="1432953"/>
            <a:ext cx="5105977" cy="4649040"/>
            <a:chOff x="0" y="912"/>
            <a:chExt cx="3456" cy="3408"/>
          </a:xfrm>
        </p:grpSpPr>
        <p:pic>
          <p:nvPicPr>
            <p:cNvPr id="1741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912"/>
              <a:ext cx="3456" cy="3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18" name="Picture 4" descr="TRINI_MAP"/>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1152" y="2688"/>
              <a:ext cx="569" cy="482"/>
            </a:xfrm>
            <a:prstGeom prst="rect">
              <a:avLst/>
            </a:prstGeom>
            <a:noFill/>
            <a:ln w="9525">
              <a:solidFill>
                <a:srgbClr val="CC3300"/>
              </a:solidFill>
              <a:miter lim="800000"/>
              <a:headEnd/>
              <a:tailEnd/>
            </a:ln>
            <a:extLst>
              <a:ext uri="{909E8E84-426E-40DD-AFC4-6F175D3DCCD1}">
                <a14:hiddenFill xmlns="" xmlns:a14="http://schemas.microsoft.com/office/drawing/2010/main">
                  <a:solidFill>
                    <a:srgbClr val="FFFFFF"/>
                  </a:solidFill>
                </a14:hiddenFill>
              </a:ext>
            </a:extLst>
          </p:spPr>
        </p:pic>
      </p:grpSp>
      <p:sp>
        <p:nvSpPr>
          <p:cNvPr id="17411" name="Text Box 6"/>
          <p:cNvSpPr txBox="1">
            <a:spLocks noChangeArrowheads="1"/>
          </p:cNvSpPr>
          <p:nvPr/>
        </p:nvSpPr>
        <p:spPr bwMode="auto">
          <a:xfrm>
            <a:off x="6488546" y="2"/>
            <a:ext cx="2551256" cy="22323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97" tIns="45698" rIns="91397" bIns="45698">
            <a:spAutoFit/>
          </a:bodyPr>
          <a:lstStyle>
            <a:lvl1pPr defTabSz="1019175" eaLnBrk="0" hangingPunct="0">
              <a:defRPr sz="1600">
                <a:solidFill>
                  <a:schemeClr val="accent2"/>
                </a:solidFill>
                <a:latin typeface="Times New Roman" pitchFamily="18" charset="0"/>
                <a:cs typeface="Times New Roman" pitchFamily="18" charset="0"/>
              </a:defRPr>
            </a:lvl1pPr>
            <a:lvl2pPr marL="742950" indent="-285750" defTabSz="1019175" eaLnBrk="0" hangingPunct="0">
              <a:defRPr sz="1600">
                <a:solidFill>
                  <a:schemeClr val="accent2"/>
                </a:solidFill>
                <a:latin typeface="Times New Roman" pitchFamily="18" charset="0"/>
                <a:cs typeface="Times New Roman" pitchFamily="18" charset="0"/>
              </a:defRPr>
            </a:lvl2pPr>
            <a:lvl3pPr marL="1143000" indent="-228600" defTabSz="1019175" eaLnBrk="0" hangingPunct="0">
              <a:defRPr sz="1600">
                <a:solidFill>
                  <a:schemeClr val="accent2"/>
                </a:solidFill>
                <a:latin typeface="Times New Roman" pitchFamily="18" charset="0"/>
                <a:cs typeface="Times New Roman" pitchFamily="18" charset="0"/>
              </a:defRPr>
            </a:lvl3pPr>
            <a:lvl4pPr marL="1600200" indent="-228600" defTabSz="1019175" eaLnBrk="0" hangingPunct="0">
              <a:defRPr sz="1600">
                <a:solidFill>
                  <a:schemeClr val="accent2"/>
                </a:solidFill>
                <a:latin typeface="Times New Roman" pitchFamily="18" charset="0"/>
                <a:cs typeface="Times New Roman" pitchFamily="18" charset="0"/>
              </a:defRPr>
            </a:lvl4pPr>
            <a:lvl5pPr marL="2057400" indent="-228600" defTabSz="1019175" eaLnBrk="0" hangingPunct="0">
              <a:defRPr sz="1600">
                <a:solidFill>
                  <a:schemeClr val="accent2"/>
                </a:solidFill>
                <a:latin typeface="Times New Roman" pitchFamily="18" charset="0"/>
                <a:cs typeface="Times New Roman" pitchFamily="18" charset="0"/>
              </a:defRPr>
            </a:lvl5pPr>
            <a:lvl6pPr marL="25146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6pPr>
            <a:lvl7pPr marL="29718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7pPr>
            <a:lvl8pPr marL="34290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8pPr>
            <a:lvl9pPr marL="38862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9pPr>
          </a:lstStyle>
          <a:p>
            <a:pPr algn="just">
              <a:spcBef>
                <a:spcPct val="20000"/>
              </a:spcBef>
              <a:spcAft>
                <a:spcPts val="505"/>
              </a:spcAft>
            </a:pPr>
            <a:endParaRPr kumimoji="1" lang="en-US" sz="1800" b="1" dirty="0">
              <a:solidFill>
                <a:schemeClr val="tx1"/>
              </a:solidFill>
              <a:latin typeface="Univers 57 Condensed" pitchFamily="34" charset="0"/>
              <a:ea typeface="ＭＳ Ｐゴシック" pitchFamily="34" charset="-128"/>
            </a:endParaRPr>
          </a:p>
          <a:p>
            <a:pPr algn="just">
              <a:spcBef>
                <a:spcPct val="20000"/>
              </a:spcBef>
              <a:spcAft>
                <a:spcPts val="505"/>
              </a:spcAft>
            </a:pPr>
            <a:r>
              <a:rPr kumimoji="1" lang="en-US" sz="1800" b="1" dirty="0">
                <a:solidFill>
                  <a:schemeClr val="tx1"/>
                </a:solidFill>
                <a:latin typeface="Univers 57 Condensed" pitchFamily="34" charset="0"/>
                <a:ea typeface="ＭＳ Ｐゴシック" pitchFamily="34" charset="-128"/>
              </a:rPr>
              <a:t>Population - 1.3M</a:t>
            </a:r>
          </a:p>
          <a:p>
            <a:pPr algn="just">
              <a:spcBef>
                <a:spcPct val="20000"/>
              </a:spcBef>
              <a:spcAft>
                <a:spcPts val="505"/>
              </a:spcAft>
            </a:pPr>
            <a:r>
              <a:rPr kumimoji="1" lang="en-US" sz="1800" b="1" dirty="0">
                <a:solidFill>
                  <a:schemeClr val="tx1"/>
                </a:solidFill>
                <a:latin typeface="Univers 57 Condensed" pitchFamily="34" charset="0"/>
                <a:ea typeface="ＭＳ Ｐゴシック" pitchFamily="34" charset="-128"/>
              </a:rPr>
              <a:t>Labor Force - 0.5M</a:t>
            </a:r>
          </a:p>
          <a:p>
            <a:pPr algn="just">
              <a:spcBef>
                <a:spcPct val="20000"/>
              </a:spcBef>
              <a:spcAft>
                <a:spcPts val="505"/>
              </a:spcAft>
            </a:pPr>
            <a:r>
              <a:rPr kumimoji="1" lang="en-US" sz="1800" b="1" dirty="0">
                <a:solidFill>
                  <a:schemeClr val="tx1"/>
                </a:solidFill>
                <a:latin typeface="Univers 57 Condensed" pitchFamily="34" charset="0"/>
                <a:ea typeface="ＭＳ Ｐゴシック" pitchFamily="34" charset="-128"/>
              </a:rPr>
              <a:t>Literacy Rate - 88%</a:t>
            </a:r>
            <a:r>
              <a:rPr kumimoji="1" lang="en-US" sz="1800" dirty="0">
                <a:solidFill>
                  <a:schemeClr val="tx1"/>
                </a:solidFill>
                <a:latin typeface="Univers 57 Condensed" pitchFamily="34" charset="0"/>
                <a:ea typeface="ＭＳ Ｐゴシック" pitchFamily="34" charset="-128"/>
              </a:rPr>
              <a:t> </a:t>
            </a:r>
          </a:p>
          <a:p>
            <a:pPr algn="just" eaLnBrk="1" hangingPunct="1"/>
            <a:endParaRPr lang="en-TT" sz="1800" b="1" dirty="0">
              <a:solidFill>
                <a:schemeClr val="tx1"/>
              </a:solidFill>
              <a:latin typeface="Univers 57 Condensed" pitchFamily="34" charset="0"/>
              <a:ea typeface="ＭＳ Ｐゴシック" pitchFamily="34" charset="-128"/>
            </a:endParaRPr>
          </a:p>
          <a:p>
            <a:pPr algn="just">
              <a:spcBef>
                <a:spcPct val="20000"/>
              </a:spcBef>
              <a:spcAft>
                <a:spcPts val="505"/>
              </a:spcAft>
            </a:pPr>
            <a:endParaRPr kumimoji="1" lang="en-US" sz="1800" dirty="0">
              <a:solidFill>
                <a:schemeClr val="tx1"/>
              </a:solidFill>
              <a:ea typeface="ＭＳ Ｐゴシック" pitchFamily="34" charset="-128"/>
            </a:endParaRPr>
          </a:p>
        </p:txBody>
      </p:sp>
      <p:sp>
        <p:nvSpPr>
          <p:cNvPr id="17412" name="Text Box 7"/>
          <p:cNvSpPr txBox="1">
            <a:spLocks noChangeArrowheads="1"/>
          </p:cNvSpPr>
          <p:nvPr/>
        </p:nvSpPr>
        <p:spPr bwMode="auto">
          <a:xfrm>
            <a:off x="6553200" y="5103718"/>
            <a:ext cx="2807851" cy="17542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97" tIns="45698" rIns="91397" bIns="45698">
            <a:spAutoFit/>
          </a:bodyPr>
          <a:lstStyle>
            <a:lvl1pPr defTabSz="1019175" eaLnBrk="0" hangingPunct="0">
              <a:defRPr sz="1600">
                <a:solidFill>
                  <a:schemeClr val="accent2"/>
                </a:solidFill>
                <a:latin typeface="Times New Roman" pitchFamily="18" charset="0"/>
                <a:cs typeface="Times New Roman" pitchFamily="18" charset="0"/>
              </a:defRPr>
            </a:lvl1pPr>
            <a:lvl2pPr marL="742950" indent="-285750" defTabSz="1019175" eaLnBrk="0" hangingPunct="0">
              <a:defRPr sz="1600">
                <a:solidFill>
                  <a:schemeClr val="accent2"/>
                </a:solidFill>
                <a:latin typeface="Times New Roman" pitchFamily="18" charset="0"/>
                <a:cs typeface="Times New Roman" pitchFamily="18" charset="0"/>
              </a:defRPr>
            </a:lvl2pPr>
            <a:lvl3pPr marL="1143000" indent="-228600" defTabSz="1019175" eaLnBrk="0" hangingPunct="0">
              <a:defRPr sz="1600">
                <a:solidFill>
                  <a:schemeClr val="accent2"/>
                </a:solidFill>
                <a:latin typeface="Times New Roman" pitchFamily="18" charset="0"/>
                <a:cs typeface="Times New Roman" pitchFamily="18" charset="0"/>
              </a:defRPr>
            </a:lvl3pPr>
            <a:lvl4pPr marL="1600200" indent="-228600" defTabSz="1019175" eaLnBrk="0" hangingPunct="0">
              <a:defRPr sz="1600">
                <a:solidFill>
                  <a:schemeClr val="accent2"/>
                </a:solidFill>
                <a:latin typeface="Times New Roman" pitchFamily="18" charset="0"/>
                <a:cs typeface="Times New Roman" pitchFamily="18" charset="0"/>
              </a:defRPr>
            </a:lvl4pPr>
            <a:lvl5pPr marL="2057400" indent="-228600" defTabSz="1019175" eaLnBrk="0" hangingPunct="0">
              <a:defRPr sz="1600">
                <a:solidFill>
                  <a:schemeClr val="accent2"/>
                </a:solidFill>
                <a:latin typeface="Times New Roman" pitchFamily="18" charset="0"/>
                <a:cs typeface="Times New Roman" pitchFamily="18" charset="0"/>
              </a:defRPr>
            </a:lvl5pPr>
            <a:lvl6pPr marL="25146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6pPr>
            <a:lvl7pPr marL="29718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7pPr>
            <a:lvl8pPr marL="34290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8pPr>
            <a:lvl9pPr marL="3886200" indent="-228600" algn="ctr" defTabSz="1019175" eaLnBrk="0" fontAlgn="base" hangingPunct="0">
              <a:spcBef>
                <a:spcPct val="50000"/>
              </a:spcBef>
              <a:spcAft>
                <a:spcPct val="0"/>
              </a:spcAft>
              <a:defRPr sz="1600">
                <a:solidFill>
                  <a:schemeClr val="accent2"/>
                </a:solidFill>
                <a:latin typeface="Times New Roman" pitchFamily="18" charset="0"/>
                <a:cs typeface="Times New Roman" pitchFamily="18" charset="0"/>
              </a:defRPr>
            </a:lvl9pPr>
          </a:lstStyle>
          <a:p>
            <a:pPr eaLnBrk="1" hangingPunct="1">
              <a:spcBef>
                <a:spcPct val="0"/>
              </a:spcBef>
            </a:pPr>
            <a:r>
              <a:rPr lang="en-TT" b="1" dirty="0">
                <a:solidFill>
                  <a:schemeClr val="tx1"/>
                </a:solidFill>
                <a:latin typeface="Univers 57 Condensed" pitchFamily="34" charset="0"/>
                <a:ea typeface="ＭＳ Ｐゴシック" pitchFamily="34" charset="-128"/>
              </a:rPr>
              <a:t>LOCATION</a:t>
            </a:r>
          </a:p>
          <a:p>
            <a:pPr eaLnBrk="1" hangingPunct="1">
              <a:spcBef>
                <a:spcPct val="0"/>
              </a:spcBef>
            </a:pPr>
            <a:endParaRPr lang="en-TT" b="1" dirty="0">
              <a:solidFill>
                <a:schemeClr val="tx1"/>
              </a:solidFill>
              <a:latin typeface="Univers 57 Condensed" pitchFamily="34" charset="0"/>
              <a:ea typeface="ＭＳ Ｐゴシック" pitchFamily="34" charset="-128"/>
            </a:endParaRPr>
          </a:p>
          <a:p>
            <a:pPr eaLnBrk="1" hangingPunct="1">
              <a:spcBef>
                <a:spcPct val="0"/>
              </a:spcBef>
            </a:pPr>
            <a:r>
              <a:rPr lang="en-TT" b="1" dirty="0">
                <a:solidFill>
                  <a:schemeClr val="tx1"/>
                </a:solidFill>
                <a:latin typeface="Univers 57 Condensed" pitchFamily="34" charset="0"/>
                <a:ea typeface="ＭＳ Ｐゴシック" pitchFamily="34" charset="-128"/>
              </a:rPr>
              <a:t>Northeast of Venezuela</a:t>
            </a:r>
          </a:p>
          <a:p>
            <a:pPr eaLnBrk="1" hangingPunct="1">
              <a:spcBef>
                <a:spcPct val="0"/>
              </a:spcBef>
            </a:pPr>
            <a:r>
              <a:rPr lang="en-TT" b="1" dirty="0">
                <a:solidFill>
                  <a:schemeClr val="tx1"/>
                </a:solidFill>
                <a:latin typeface="Univers 57 Condensed" pitchFamily="34" charset="0"/>
                <a:ea typeface="ＭＳ Ｐゴシック" pitchFamily="34" charset="-128"/>
              </a:rPr>
              <a:t>Southernmost of Caribbean </a:t>
            </a:r>
          </a:p>
          <a:p>
            <a:pPr eaLnBrk="1" hangingPunct="1">
              <a:spcBef>
                <a:spcPct val="0"/>
              </a:spcBef>
            </a:pPr>
            <a:r>
              <a:rPr lang="en-TT" b="1" dirty="0">
                <a:solidFill>
                  <a:schemeClr val="tx1"/>
                </a:solidFill>
                <a:latin typeface="Univers 57 Condensed" pitchFamily="34" charset="0"/>
                <a:ea typeface="ＭＳ Ｐゴシック" pitchFamily="34" charset="-128"/>
              </a:rPr>
              <a:t>Total Area – 1,864sq. miles</a:t>
            </a:r>
          </a:p>
          <a:p>
            <a:pPr eaLnBrk="1" hangingPunct="1">
              <a:spcBef>
                <a:spcPct val="0"/>
              </a:spcBef>
            </a:pPr>
            <a:endParaRPr lang="en-GB" sz="1200" b="1" dirty="0">
              <a:solidFill>
                <a:schemeClr val="tx1"/>
              </a:solidFill>
              <a:latin typeface="Univers 57 Condensed" pitchFamily="34" charset="0"/>
              <a:ea typeface="ＭＳ Ｐゴシック" pitchFamily="34" charset="-128"/>
            </a:endParaRPr>
          </a:p>
        </p:txBody>
      </p:sp>
      <p:sp>
        <p:nvSpPr>
          <p:cNvPr id="17413" name="AutoShape 8"/>
          <p:cNvSpPr>
            <a:spLocks noChangeArrowheads="1"/>
          </p:cNvSpPr>
          <p:nvPr/>
        </p:nvSpPr>
        <p:spPr bwMode="auto">
          <a:xfrm>
            <a:off x="6692038" y="5140699"/>
            <a:ext cx="2451965" cy="1717301"/>
          </a:xfrm>
          <a:prstGeom prst="wedgeRectCallout">
            <a:avLst>
              <a:gd name="adj1" fmla="val -145731"/>
              <a:gd name="adj2" fmla="val -112292"/>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lIns="91397" tIns="45698" rIns="91397" bIns="45698" anchor="ctr"/>
          <a:lstStyle/>
          <a:p>
            <a:pPr defTabSz="914287">
              <a:spcBef>
                <a:spcPct val="0"/>
              </a:spcBef>
            </a:pPr>
            <a:endParaRPr lang="en-GB" sz="1200" b="1">
              <a:latin typeface="Univers 57 Condensed" pitchFamily="34" charset="0"/>
              <a:ea typeface="ＭＳ Ｐゴシック" pitchFamily="34" charset="-128"/>
            </a:endParaRPr>
          </a:p>
        </p:txBody>
      </p:sp>
      <p:sp>
        <p:nvSpPr>
          <p:cNvPr id="17414" name="Rectangle 10"/>
          <p:cNvSpPr>
            <a:spLocks noChangeArrowheads="1"/>
          </p:cNvSpPr>
          <p:nvPr/>
        </p:nvSpPr>
        <p:spPr bwMode="auto">
          <a:xfrm>
            <a:off x="5814580" y="-581107"/>
            <a:ext cx="184644" cy="2769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97" tIns="45698" rIns="91397" bIns="45698" anchor="ctr">
            <a:spAutoFit/>
          </a:bodyPr>
          <a:lstStyle/>
          <a:p>
            <a:pPr defTabSz="914287">
              <a:spcBef>
                <a:spcPct val="0"/>
              </a:spcBef>
            </a:pPr>
            <a:endParaRPr lang="en-US" sz="1200" b="1">
              <a:latin typeface="Univers 57 Condensed" pitchFamily="34" charset="0"/>
              <a:ea typeface="ＭＳ Ｐゴシック" pitchFamily="34" charset="-128"/>
            </a:endParaRPr>
          </a:p>
        </p:txBody>
      </p:sp>
      <p:sp>
        <p:nvSpPr>
          <p:cNvPr id="17415" name="Text Box 11"/>
          <p:cNvSpPr txBox="1">
            <a:spLocks noChangeArrowheads="1"/>
          </p:cNvSpPr>
          <p:nvPr/>
        </p:nvSpPr>
        <p:spPr bwMode="auto">
          <a:xfrm>
            <a:off x="3" y="5297581"/>
            <a:ext cx="2909455" cy="14678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30" tIns="41015" rIns="82030" bIns="41015">
            <a:spAutoFit/>
          </a:bodyPr>
          <a:lstStyle>
            <a:lvl1pPr eaLnBrk="0" hangingPunct="0">
              <a:defRPr sz="1600">
                <a:solidFill>
                  <a:schemeClr val="accent2"/>
                </a:solidFill>
                <a:latin typeface="Times New Roman" pitchFamily="18" charset="0"/>
                <a:cs typeface="Times New Roman" pitchFamily="18" charset="0"/>
              </a:defRPr>
            </a:lvl1pPr>
            <a:lvl2pPr marL="742950" indent="-285750" eaLnBrk="0" hangingPunct="0">
              <a:defRPr sz="1600">
                <a:solidFill>
                  <a:schemeClr val="accent2"/>
                </a:solidFill>
                <a:latin typeface="Times New Roman" pitchFamily="18" charset="0"/>
                <a:cs typeface="Times New Roman" pitchFamily="18" charset="0"/>
              </a:defRPr>
            </a:lvl2pPr>
            <a:lvl3pPr marL="1143000" indent="-228600" eaLnBrk="0" hangingPunct="0">
              <a:defRPr sz="1600">
                <a:solidFill>
                  <a:schemeClr val="accent2"/>
                </a:solidFill>
                <a:latin typeface="Times New Roman" pitchFamily="18" charset="0"/>
                <a:cs typeface="Times New Roman" pitchFamily="18" charset="0"/>
              </a:defRPr>
            </a:lvl3pPr>
            <a:lvl4pPr marL="1600200" indent="-228600" eaLnBrk="0" hangingPunct="0">
              <a:defRPr sz="1600">
                <a:solidFill>
                  <a:schemeClr val="accent2"/>
                </a:solidFill>
                <a:latin typeface="Times New Roman" pitchFamily="18" charset="0"/>
                <a:cs typeface="Times New Roman" pitchFamily="18" charset="0"/>
              </a:defRPr>
            </a:lvl4pPr>
            <a:lvl5pPr marL="2057400" indent="-228600" eaLnBrk="0" hangingPunct="0">
              <a:defRPr sz="1600">
                <a:solidFill>
                  <a:schemeClr val="accent2"/>
                </a:solidFill>
                <a:latin typeface="Times New Roman" pitchFamily="18" charset="0"/>
                <a:cs typeface="Times New Roman" pitchFamily="18" charset="0"/>
              </a:defRPr>
            </a:lvl5pPr>
            <a:lvl6pPr marL="25146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6pPr>
            <a:lvl7pPr marL="29718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7pPr>
            <a:lvl8pPr marL="34290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8pPr>
            <a:lvl9pPr marL="38862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9pPr>
          </a:lstStyle>
          <a:p>
            <a:pPr algn="l" eaLnBrk="1" hangingPunct="1"/>
            <a:r>
              <a:rPr lang="en-US" sz="1800" b="1" dirty="0">
                <a:solidFill>
                  <a:schemeClr val="tx1"/>
                </a:solidFill>
                <a:latin typeface="Univers 57 Condensed" pitchFamily="34" charset="0"/>
              </a:rPr>
              <a:t>Commercial oil production began 102yrs ago </a:t>
            </a:r>
          </a:p>
          <a:p>
            <a:pPr algn="l" eaLnBrk="1" hangingPunct="1"/>
            <a:r>
              <a:rPr lang="en-US" sz="1800" b="1" dirty="0">
                <a:solidFill>
                  <a:schemeClr val="tx1"/>
                </a:solidFill>
                <a:latin typeface="Univers 57 Condensed" pitchFamily="34" charset="0"/>
              </a:rPr>
              <a:t>Current Production-91,000 </a:t>
            </a:r>
            <a:r>
              <a:rPr lang="en-US" sz="1800" b="1" dirty="0" err="1">
                <a:solidFill>
                  <a:schemeClr val="tx1"/>
                </a:solidFill>
                <a:latin typeface="Univers 57 Condensed" pitchFamily="34" charset="0"/>
              </a:rPr>
              <a:t>bopd</a:t>
            </a:r>
            <a:endParaRPr lang="en-US" sz="1800" b="1" dirty="0">
              <a:solidFill>
                <a:schemeClr val="tx1"/>
              </a:solidFill>
              <a:latin typeface="Univers 57 Condensed" pitchFamily="34" charset="0"/>
            </a:endParaRPr>
          </a:p>
        </p:txBody>
      </p:sp>
      <p:sp>
        <p:nvSpPr>
          <p:cNvPr id="17416" name="Text Box 12"/>
          <p:cNvSpPr txBox="1">
            <a:spLocks noChangeArrowheads="1"/>
          </p:cNvSpPr>
          <p:nvPr/>
        </p:nvSpPr>
        <p:spPr bwMode="auto">
          <a:xfrm>
            <a:off x="1219200" y="217145"/>
            <a:ext cx="3948545" cy="647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82030" tIns="41015" rIns="82030" bIns="41015">
            <a:spAutoFit/>
          </a:bodyPr>
          <a:lstStyle>
            <a:lvl1pPr eaLnBrk="0" hangingPunct="0">
              <a:defRPr sz="1600">
                <a:solidFill>
                  <a:schemeClr val="accent2"/>
                </a:solidFill>
                <a:latin typeface="Times New Roman" pitchFamily="18" charset="0"/>
                <a:cs typeface="Times New Roman" pitchFamily="18" charset="0"/>
              </a:defRPr>
            </a:lvl1pPr>
            <a:lvl2pPr marL="742950" indent="-285750" eaLnBrk="0" hangingPunct="0">
              <a:defRPr sz="1600">
                <a:solidFill>
                  <a:schemeClr val="accent2"/>
                </a:solidFill>
                <a:latin typeface="Times New Roman" pitchFamily="18" charset="0"/>
                <a:cs typeface="Times New Roman" pitchFamily="18" charset="0"/>
              </a:defRPr>
            </a:lvl2pPr>
            <a:lvl3pPr marL="1143000" indent="-228600" eaLnBrk="0" hangingPunct="0">
              <a:defRPr sz="1600">
                <a:solidFill>
                  <a:schemeClr val="accent2"/>
                </a:solidFill>
                <a:latin typeface="Times New Roman" pitchFamily="18" charset="0"/>
                <a:cs typeface="Times New Roman" pitchFamily="18" charset="0"/>
              </a:defRPr>
            </a:lvl3pPr>
            <a:lvl4pPr marL="1600200" indent="-228600" eaLnBrk="0" hangingPunct="0">
              <a:defRPr sz="1600">
                <a:solidFill>
                  <a:schemeClr val="accent2"/>
                </a:solidFill>
                <a:latin typeface="Times New Roman" pitchFamily="18" charset="0"/>
                <a:cs typeface="Times New Roman" pitchFamily="18" charset="0"/>
              </a:defRPr>
            </a:lvl4pPr>
            <a:lvl5pPr marL="2057400" indent="-228600" eaLnBrk="0" hangingPunct="0">
              <a:defRPr sz="1600">
                <a:solidFill>
                  <a:schemeClr val="accent2"/>
                </a:solidFill>
                <a:latin typeface="Times New Roman" pitchFamily="18" charset="0"/>
                <a:cs typeface="Times New Roman" pitchFamily="18" charset="0"/>
              </a:defRPr>
            </a:lvl5pPr>
            <a:lvl6pPr marL="25146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6pPr>
            <a:lvl7pPr marL="29718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7pPr>
            <a:lvl8pPr marL="34290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8pPr>
            <a:lvl9pPr marL="3886200" indent="-228600" algn="ctr" eaLnBrk="0" fontAlgn="base" hangingPunct="0">
              <a:spcBef>
                <a:spcPct val="50000"/>
              </a:spcBef>
              <a:spcAft>
                <a:spcPct val="0"/>
              </a:spcAft>
              <a:defRPr sz="1600">
                <a:solidFill>
                  <a:schemeClr val="accent2"/>
                </a:solidFill>
                <a:latin typeface="Times New Roman" pitchFamily="18" charset="0"/>
                <a:cs typeface="Times New Roman" pitchFamily="18" charset="0"/>
              </a:defRPr>
            </a:lvl9pPr>
          </a:lstStyle>
          <a:p>
            <a:pPr eaLnBrk="1" hangingPunct="1">
              <a:lnSpc>
                <a:spcPts val="2154"/>
              </a:lnSpc>
            </a:pPr>
            <a:r>
              <a:rPr lang="en-US" sz="1800" b="1" dirty="0">
                <a:solidFill>
                  <a:schemeClr val="tx1"/>
                </a:solidFill>
                <a:latin typeface="Univers 57 Condensed" pitchFamily="34" charset="0"/>
              </a:rPr>
              <a:t>Gas </a:t>
            </a:r>
            <a:r>
              <a:rPr lang="en-US" sz="1800" b="1" dirty="0" err="1">
                <a:solidFill>
                  <a:schemeClr val="tx1"/>
                </a:solidFill>
                <a:latin typeface="Univers 57 Condensed" pitchFamily="34" charset="0"/>
              </a:rPr>
              <a:t>utilisation</a:t>
            </a:r>
            <a:r>
              <a:rPr lang="en-US" sz="1800" b="1" dirty="0">
                <a:solidFill>
                  <a:schemeClr val="tx1"/>
                </a:solidFill>
                <a:latin typeface="Univers 57 Condensed" pitchFamily="34" charset="0"/>
              </a:rPr>
              <a:t> began 50  </a:t>
            </a:r>
            <a:r>
              <a:rPr lang="en-US" sz="1800" b="1" dirty="0" err="1">
                <a:solidFill>
                  <a:schemeClr val="tx1"/>
                </a:solidFill>
                <a:latin typeface="Univers 57 Condensed" pitchFamily="34" charset="0"/>
              </a:rPr>
              <a:t>yrs</a:t>
            </a:r>
            <a:r>
              <a:rPr lang="en-US" sz="1800" b="1" dirty="0">
                <a:solidFill>
                  <a:schemeClr val="tx1"/>
                </a:solidFill>
                <a:latin typeface="Univers 57 Condensed" pitchFamily="34" charset="0"/>
              </a:rPr>
              <a:t>  ago</a:t>
            </a:r>
            <a:r>
              <a:rPr lang="en-US" dirty="0">
                <a:solidFill>
                  <a:schemeClr val="tx1"/>
                </a:solidFill>
              </a:rPr>
              <a:t> </a:t>
            </a:r>
          </a:p>
          <a:p>
            <a:pPr eaLnBrk="1" hangingPunct="1">
              <a:lnSpc>
                <a:spcPts val="2154"/>
              </a:lnSpc>
            </a:pPr>
            <a:r>
              <a:rPr lang="en-US" sz="1800" b="1" dirty="0">
                <a:solidFill>
                  <a:schemeClr val="tx1"/>
                </a:solidFill>
                <a:latin typeface="Univers 57 Condensed" pitchFamily="34" charset="0"/>
              </a:rPr>
              <a:t>Current Gas Production 4.2bcf/d</a:t>
            </a:r>
          </a:p>
        </p:txBody>
      </p:sp>
    </p:spTree>
    <p:extLst>
      <p:ext uri="{BB962C8B-B14F-4D97-AF65-F5344CB8AC3E}">
        <p14:creationId xmlns="" xmlns:p14="http://schemas.microsoft.com/office/powerpoint/2010/main" val="3303977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7924800" cy="1295400"/>
          </a:xfrm>
        </p:spPr>
        <p:txBody>
          <a:bodyPr/>
          <a:lstStyle/>
          <a:p>
            <a:r>
              <a:rPr lang="en-US" b="1" dirty="0" smtClean="0">
                <a:solidFill>
                  <a:srgbClr val="C00000"/>
                </a:solidFill>
              </a:rPr>
              <a:t>Comprehensive Data Package</a:t>
            </a:r>
            <a:endParaRPr lang="en-US" b="1" dirty="0">
              <a:solidFill>
                <a:srgbClr val="C00000"/>
              </a:solidFill>
            </a:endParaRPr>
          </a:p>
        </p:txBody>
      </p:sp>
      <p:sp>
        <p:nvSpPr>
          <p:cNvPr id="4" name="Content Placeholder 3"/>
          <p:cNvSpPr>
            <a:spLocks noGrp="1"/>
          </p:cNvSpPr>
          <p:nvPr>
            <p:ph sz="half" idx="2"/>
          </p:nvPr>
        </p:nvSpPr>
        <p:spPr/>
        <p:txBody>
          <a:bodyPr/>
          <a:lstStyle/>
          <a:p>
            <a:endParaRPr lang="en-US"/>
          </a:p>
        </p:txBody>
      </p:sp>
      <p:pic>
        <p:nvPicPr>
          <p:cNvPr id="2050" name="Picture 2"/>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143000"/>
            <a:ext cx="8610600" cy="55633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146830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smtClean="0">
                <a:solidFill>
                  <a:srgbClr val="C00000"/>
                </a:solidFill>
              </a:rPr>
              <a:t>More data at reduced fee$</a:t>
            </a:r>
            <a:endParaRPr lang="en-US" b="1" dirty="0">
              <a:solidFill>
                <a:srgbClr val="C00000"/>
              </a:solidFill>
            </a:endParaRPr>
          </a:p>
        </p:txBody>
      </p:sp>
      <p:sp>
        <p:nvSpPr>
          <p:cNvPr id="4" name="Content Placeholder 3"/>
          <p:cNvSpPr>
            <a:spLocks noGrp="1"/>
          </p:cNvSpPr>
          <p:nvPr>
            <p:ph sz="half" idx="2"/>
          </p:nvPr>
        </p:nvSpPr>
        <p:spPr/>
        <p:txBody>
          <a:bodyPr/>
          <a:lstStyle/>
          <a:p>
            <a:endParaRPr lang="en-US"/>
          </a:p>
        </p:txBody>
      </p:sp>
      <p:pic>
        <p:nvPicPr>
          <p:cNvPr id="3074" name="Picture 2"/>
          <p:cNvPicPr>
            <a:picLocks noGrp="1" noChangeAspect="1" noChangeArrowheads="1"/>
          </p:cNvPicPr>
          <p:nvPr>
            <p:ph sz="half" idx="1"/>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219200"/>
            <a:ext cx="8802140" cy="5181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89859583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3386138" y="0"/>
            <a:ext cx="5334000" cy="11430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200" smtClean="0"/>
              <a:t/>
            </a:r>
            <a:br>
              <a:rPr lang="en-US" sz="3200" smtClean="0"/>
            </a:br>
            <a:r>
              <a:rPr lang="en-US" sz="3200" smtClean="0"/>
              <a:t>Competitive Bidding Process</a:t>
            </a:r>
          </a:p>
        </p:txBody>
      </p:sp>
      <p:sp>
        <p:nvSpPr>
          <p:cNvPr id="18435" name="Rectangle 17"/>
          <p:cNvSpPr>
            <a:spLocks noChangeArrowheads="1"/>
          </p:cNvSpPr>
          <p:nvPr/>
        </p:nvSpPr>
        <p:spPr bwMode="auto">
          <a:xfrm>
            <a:off x="381000" y="1295400"/>
            <a:ext cx="4114800" cy="914400"/>
          </a:xfrm>
          <a:prstGeom prst="rect">
            <a:avLst/>
          </a:prstGeom>
          <a:solidFill>
            <a:srgbClr val="ABE95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r>
              <a:rPr lang="en-US"/>
              <a:t>Technical Review of Open Acreage</a:t>
            </a:r>
          </a:p>
        </p:txBody>
      </p:sp>
      <p:sp>
        <p:nvSpPr>
          <p:cNvPr id="18436" name="Rectangle 17"/>
          <p:cNvSpPr>
            <a:spLocks noChangeArrowheads="1"/>
          </p:cNvSpPr>
          <p:nvPr/>
        </p:nvSpPr>
        <p:spPr bwMode="auto">
          <a:xfrm>
            <a:off x="1312863" y="2362200"/>
            <a:ext cx="4191000" cy="914400"/>
          </a:xfrm>
          <a:prstGeom prst="rect">
            <a:avLst/>
          </a:prstGeom>
          <a:solidFill>
            <a:srgbClr val="ABE95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a:t>Nomination - companies can indicate blocks of interest</a:t>
            </a:r>
          </a:p>
        </p:txBody>
      </p:sp>
      <p:sp>
        <p:nvSpPr>
          <p:cNvPr id="18437" name="Rectangle 17"/>
          <p:cNvSpPr>
            <a:spLocks noChangeArrowheads="1"/>
          </p:cNvSpPr>
          <p:nvPr/>
        </p:nvSpPr>
        <p:spPr bwMode="auto">
          <a:xfrm>
            <a:off x="2362200" y="3429000"/>
            <a:ext cx="4114800" cy="914400"/>
          </a:xfrm>
          <a:prstGeom prst="rect">
            <a:avLst/>
          </a:prstGeom>
          <a:solidFill>
            <a:srgbClr val="ABE95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anchor="ctr"/>
          <a:lstStyle/>
          <a:p>
            <a:r>
              <a:rPr lang="en-US"/>
              <a:t>Blocks offered for competitive bidding-Competitive Bidding Order (CBO)</a:t>
            </a:r>
          </a:p>
        </p:txBody>
      </p:sp>
      <p:sp>
        <p:nvSpPr>
          <p:cNvPr id="18438" name="Rectangle 17"/>
          <p:cNvSpPr>
            <a:spLocks noChangeArrowheads="1"/>
          </p:cNvSpPr>
          <p:nvPr/>
        </p:nvSpPr>
        <p:spPr bwMode="auto">
          <a:xfrm>
            <a:off x="3048000" y="4572000"/>
            <a:ext cx="5105400" cy="914400"/>
          </a:xfrm>
          <a:prstGeom prst="rect">
            <a:avLst/>
          </a:prstGeom>
          <a:solidFill>
            <a:srgbClr val="ABE95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r>
              <a:rPr lang="en-US"/>
              <a:t>Bids evaluated  and recommendations made</a:t>
            </a:r>
          </a:p>
          <a:p>
            <a:r>
              <a:rPr lang="en-US" sz="1400"/>
              <a:t>Technical Evaluation Committee Overview Committee, Cabinet </a:t>
            </a:r>
          </a:p>
        </p:txBody>
      </p:sp>
      <p:sp>
        <p:nvSpPr>
          <p:cNvPr id="18439" name="Rectangle 17"/>
          <p:cNvSpPr>
            <a:spLocks noChangeArrowheads="1"/>
          </p:cNvSpPr>
          <p:nvPr/>
        </p:nvSpPr>
        <p:spPr bwMode="auto">
          <a:xfrm>
            <a:off x="3408363" y="5715000"/>
            <a:ext cx="5105400" cy="914400"/>
          </a:xfrm>
          <a:prstGeom prst="rect">
            <a:avLst/>
          </a:prstGeom>
          <a:solidFill>
            <a:srgbClr val="ABE959"/>
          </a:solidFill>
          <a:ln w="9525">
            <a:solidFill>
              <a:schemeClr val="tx1"/>
            </a:solidFill>
            <a:miter lim="800000"/>
            <a:headEnd/>
            <a:tailEnd/>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r>
              <a:rPr lang="en-US"/>
              <a:t>Blocks awarded; </a:t>
            </a:r>
          </a:p>
          <a:p>
            <a:r>
              <a:rPr lang="en-US"/>
              <a:t>Production Sharing Contract signed</a:t>
            </a:r>
            <a:endParaRPr lang="en-US" sz="1400"/>
          </a:p>
        </p:txBody>
      </p:sp>
    </p:spTree>
    <p:extLst>
      <p:ext uri="{BB962C8B-B14F-4D97-AF65-F5344CB8AC3E}">
        <p14:creationId xmlns="" xmlns:p14="http://schemas.microsoft.com/office/powerpoint/2010/main" val="1250205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85751" y="980729"/>
          <a:ext cx="3929091" cy="3312365"/>
        </p:xfrm>
        <a:graphic>
          <a:graphicData uri="http://schemas.openxmlformats.org/drawingml/2006/table">
            <a:tbl>
              <a:tblPr/>
              <a:tblGrid>
                <a:gridCol w="1094966"/>
                <a:gridCol w="515317"/>
                <a:gridCol w="772936"/>
                <a:gridCol w="760021"/>
                <a:gridCol w="785851"/>
              </a:tblGrid>
              <a:tr h="559812">
                <a:tc gridSpan="5">
                  <a:txBody>
                    <a:bodyPr/>
                    <a:lstStyle/>
                    <a:p>
                      <a:pPr algn="ctr" fontAlgn="ctr"/>
                      <a:r>
                        <a:rPr lang="en-US" sz="1600" b="1" i="0" u="none" strike="noStrike" dirty="0" smtClean="0">
                          <a:solidFill>
                            <a:srgbClr val="000000"/>
                          </a:solidFill>
                          <a:effectLst>
                            <a:outerShdw blurRad="38100" dist="38100" dir="2700000" algn="tl">
                              <a:srgbClr val="000000">
                                <a:alpha val="43137"/>
                              </a:srgbClr>
                            </a:outerShdw>
                          </a:effectLst>
                          <a:latin typeface="Calibri"/>
                        </a:rPr>
                        <a:t>Crude Oil</a:t>
                      </a:r>
                      <a:endParaRPr lang="en-US" sz="1600" b="1" i="0" u="none" strike="noStrike" dirty="0">
                        <a:solidFill>
                          <a:srgbClr val="000000"/>
                        </a:solidFill>
                        <a:effectLst>
                          <a:outerShdw blurRad="38100" dist="38100" dir="2700000" algn="tl">
                            <a:srgbClr val="000000">
                              <a:alpha val="43137"/>
                            </a:srgbClr>
                          </a:outerShdw>
                        </a:effectLst>
                        <a:latin typeface="Calibri"/>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3901">
                <a:tc rowSpan="3">
                  <a:txBody>
                    <a:bodyPr/>
                    <a:lstStyle/>
                    <a:p>
                      <a:pPr marL="0" marR="0" indent="0" algn="l" defTabSz="1018824"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latin typeface="Calibri"/>
                        </a:rPr>
                        <a:t>             </a:t>
                      </a:r>
                      <a:r>
                        <a:rPr lang="en-US" sz="1600" b="0" i="0" u="none" strike="noStrike" dirty="0" smtClean="0">
                          <a:solidFill>
                            <a:srgbClr val="000000"/>
                          </a:solidFill>
                          <a:latin typeface="Calibri"/>
                        </a:rPr>
                        <a:t>                   </a:t>
                      </a:r>
                      <a:r>
                        <a:rPr lang="en-US" sz="1600" dirty="0" smtClean="0"/>
                        <a:t>           </a:t>
                      </a:r>
                      <a:r>
                        <a:rPr lang="en-US" sz="1400" dirty="0" smtClean="0"/>
                        <a:t>            </a:t>
                      </a:r>
                    </a:p>
                    <a:p>
                      <a:r>
                        <a:rPr lang="en-US" sz="1600" dirty="0" smtClean="0"/>
                        <a:t>          Price</a:t>
                      </a:r>
                    </a:p>
                    <a:p>
                      <a:endParaRPr lang="en-US" sz="1600" dirty="0" smtClean="0"/>
                    </a:p>
                    <a:p>
                      <a:r>
                        <a:rPr lang="en-US" sz="1600" dirty="0" smtClean="0"/>
                        <a:t> MBOPD</a:t>
                      </a:r>
                      <a:endParaRPr lang="en-US" sz="1600"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rgbClr val="000000"/>
                      </a:solidFill>
                      <a:prstDash val="solid"/>
                      <a:round/>
                      <a:headEnd type="none" w="med" len="med"/>
                      <a:tailEnd type="none" w="med" len="med"/>
                    </a:lnTlToBr>
                    <a:solidFill>
                      <a:srgbClr val="FFCC66"/>
                    </a:solidFill>
                  </a:tcPr>
                </a:tc>
                <a:tc>
                  <a:txBody>
                    <a:bodyPr/>
                    <a:lstStyle/>
                    <a:p>
                      <a:pPr algn="ctr" fontAlgn="b"/>
                      <a:r>
                        <a:rPr lang="en-US" sz="1600" b="0" i="0" u="none" strike="noStrike" dirty="0">
                          <a:solidFill>
                            <a:srgbClr val="000000"/>
                          </a:solidFill>
                          <a:latin typeface="Calibri"/>
                        </a:rPr>
                        <a:t>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latin typeface="Calibri"/>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latin typeface="Calibri"/>
                        </a:rPr>
                        <a:t>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latin typeface="Calibri"/>
                        </a:rPr>
                        <a:t>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770424">
                <a:tc vMerge="1">
                  <a:txBody>
                    <a:bodyPr/>
                    <a:lstStyle/>
                    <a:p>
                      <a:endParaRPr lang="en-US"/>
                    </a:p>
                  </a:txBody>
                  <a:tcPr/>
                </a:tc>
                <a:tc>
                  <a:txBody>
                    <a:bodyPr/>
                    <a:lstStyle/>
                    <a:p>
                      <a:pPr algn="ctr" fontAlgn="ctr"/>
                      <a:r>
                        <a:rPr lang="en-US" sz="1400" b="1" i="0" u="none" strike="noStrike" dirty="0">
                          <a:solidFill>
                            <a:srgbClr val="000000"/>
                          </a:solidFill>
                          <a:latin typeface="Calibri"/>
                        </a:rPr>
                        <a:t> &lt; </a:t>
                      </a:r>
                      <a:r>
                        <a:rPr lang="en-US" sz="1400" b="1" i="0" u="none" strike="noStrike" dirty="0" smtClean="0">
                          <a:solidFill>
                            <a:srgbClr val="000000"/>
                          </a:solidFill>
                          <a:latin typeface="Calibri"/>
                        </a:rPr>
                        <a:t>$50.00</a:t>
                      </a:r>
                      <a:endParaRPr lang="en-US" sz="1400" b="1" i="0" u="none" strike="noStrike" dirty="0">
                        <a:solidFill>
                          <a:srgbClr val="000000"/>
                        </a:solidFill>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400" b="1" i="0" u="none" strike="noStrike" dirty="0" smtClean="0">
                          <a:solidFill>
                            <a:srgbClr val="000000"/>
                          </a:solidFill>
                          <a:latin typeface="Calibri"/>
                        </a:rPr>
                        <a:t>$50.00 -$75.00</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400" b="1" i="0" u="none" strike="noStrike" dirty="0" smtClean="0">
                          <a:solidFill>
                            <a:srgbClr val="000000"/>
                          </a:solidFill>
                          <a:latin typeface="Calibri"/>
                        </a:rPr>
                        <a:t>$75.00 -$100.00</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latin typeface="Calibri"/>
                        </a:rPr>
                        <a:t> &gt; </a:t>
                      </a:r>
                      <a:r>
                        <a:rPr lang="en-US" sz="1400" b="1" i="0" u="none" strike="noStrike" dirty="0" smtClean="0">
                          <a:solidFill>
                            <a:srgbClr val="000000"/>
                          </a:solidFill>
                          <a:latin typeface="Calibri"/>
                        </a:rPr>
                        <a:t>$100.00</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223387">
                <a:tc vMerge="1">
                  <a:txBody>
                    <a:bodyPr/>
                    <a:lstStyle/>
                    <a:p>
                      <a:endParaRPr lang="en-US"/>
                    </a:p>
                  </a:txBody>
                  <a:tcPr/>
                </a:tc>
                <a:tc gridSpan="4">
                  <a:txBody>
                    <a:bodyPr/>
                    <a:lstStyle/>
                    <a:p>
                      <a:pPr algn="ctr" fontAlgn="b"/>
                      <a:r>
                        <a:rPr lang="en-US" sz="1400" b="0" i="0" u="none" strike="noStrike" dirty="0">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92735">
                <a:tc>
                  <a:txBody>
                    <a:bodyPr/>
                    <a:lstStyle/>
                    <a:p>
                      <a:pPr algn="ctr" fontAlgn="b"/>
                      <a:r>
                        <a:rPr lang="en-US" sz="1400" b="1" i="0" u="none" strike="noStrike" dirty="0">
                          <a:solidFill>
                            <a:srgbClr val="000000"/>
                          </a:solidFill>
                          <a:latin typeface="Calibri"/>
                        </a:rPr>
                        <a:t>  &lt; </a:t>
                      </a:r>
                      <a:r>
                        <a:rPr lang="en-US" sz="1400" b="1" i="0" u="none" strike="noStrike" dirty="0" smtClean="0">
                          <a:solidFill>
                            <a:srgbClr val="000000"/>
                          </a:solidFill>
                          <a:latin typeface="Calibri"/>
                        </a:rPr>
                        <a:t>75</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r>
              <a:tr h="292735">
                <a:tc>
                  <a:txBody>
                    <a:bodyPr/>
                    <a:lstStyle/>
                    <a:p>
                      <a:pPr algn="ctr" fontAlgn="b"/>
                      <a:r>
                        <a:rPr lang="en-US" sz="1400" b="1" i="0" u="none" strike="noStrike" dirty="0" smtClean="0">
                          <a:solidFill>
                            <a:srgbClr val="000000"/>
                          </a:solidFill>
                          <a:latin typeface="Calibri"/>
                        </a:rPr>
                        <a:t>75 - 100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r>
              <a:tr h="292735">
                <a:tc>
                  <a:txBody>
                    <a:bodyPr/>
                    <a:lstStyle/>
                    <a:p>
                      <a:pPr algn="ctr" fontAlgn="b"/>
                      <a:r>
                        <a:rPr lang="en-US" sz="1400" b="1" i="0" u="none" strike="noStrike" dirty="0" smtClean="0">
                          <a:solidFill>
                            <a:srgbClr val="000000"/>
                          </a:solidFill>
                          <a:latin typeface="Calibri"/>
                        </a:rPr>
                        <a:t>100 </a:t>
                      </a:r>
                      <a:r>
                        <a:rPr lang="en-US" sz="1400" b="1" i="0" u="none" strike="noStrike" dirty="0">
                          <a:solidFill>
                            <a:srgbClr val="000000"/>
                          </a:solidFill>
                          <a:latin typeface="Calibri"/>
                        </a:rPr>
                        <a:t>- </a:t>
                      </a:r>
                      <a:r>
                        <a:rPr lang="en-US" sz="1400" b="1" i="0" u="none" strike="noStrike" dirty="0" smtClean="0">
                          <a:solidFill>
                            <a:srgbClr val="000000"/>
                          </a:solidFill>
                          <a:latin typeface="Calibri"/>
                        </a:rPr>
                        <a:t>150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r>
              <a:tr h="292735">
                <a:tc>
                  <a:txBody>
                    <a:bodyPr/>
                    <a:lstStyle/>
                    <a:p>
                      <a:pPr algn="ctr" fontAlgn="b"/>
                      <a:r>
                        <a:rPr lang="en-US" sz="1400" b="1" i="0" u="none" strike="noStrike" dirty="0" smtClean="0">
                          <a:solidFill>
                            <a:srgbClr val="000000"/>
                          </a:solidFill>
                          <a:latin typeface="Calibri"/>
                        </a:rPr>
                        <a:t>150 – 200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r>
              <a:tr h="293901">
                <a:tc>
                  <a:txBody>
                    <a:bodyPr/>
                    <a:lstStyle/>
                    <a:p>
                      <a:pPr algn="ctr" fontAlgn="b"/>
                      <a:r>
                        <a:rPr lang="en-US" sz="1400" b="1" i="0" u="none" strike="noStrike" dirty="0">
                          <a:solidFill>
                            <a:srgbClr val="000000"/>
                          </a:solidFill>
                          <a:latin typeface="Calibri"/>
                        </a:rPr>
                        <a:t> &gt; </a:t>
                      </a:r>
                      <a:r>
                        <a:rPr lang="en-US" sz="1400" b="1" i="0" u="none" strike="noStrike" dirty="0" smtClean="0">
                          <a:solidFill>
                            <a:srgbClr val="000000"/>
                          </a:solidFill>
                          <a:latin typeface="Calibri"/>
                        </a:rPr>
                        <a:t>200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r>
            </a:tbl>
          </a:graphicData>
        </a:graphic>
      </p:graphicFrame>
      <p:sp>
        <p:nvSpPr>
          <p:cNvPr id="18486" name="Rectangle 2"/>
          <p:cNvSpPr>
            <a:spLocks noChangeArrowheads="1"/>
          </p:cNvSpPr>
          <p:nvPr/>
        </p:nvSpPr>
        <p:spPr bwMode="auto">
          <a:xfrm>
            <a:off x="4357688" y="214313"/>
            <a:ext cx="4572000" cy="400050"/>
          </a:xfrm>
          <a:prstGeom prst="rect">
            <a:avLst/>
          </a:prstGeom>
          <a:noFill/>
          <a:ln w="9525">
            <a:noFill/>
            <a:miter lim="800000"/>
            <a:headEnd/>
            <a:tailEnd/>
          </a:ln>
        </p:spPr>
        <p:txBody>
          <a:bodyPr lIns="91429" tIns="45714" rIns="91429" bIns="45714">
            <a:spAutoFit/>
          </a:bodyPr>
          <a:lstStyle/>
          <a:p>
            <a:pPr algn="ctr"/>
            <a:r>
              <a:rPr lang="en-US" sz="2000" b="1" dirty="0">
                <a:solidFill>
                  <a:prstClr val="black"/>
                </a:solidFill>
              </a:rPr>
              <a:t>Deep Water: Profit Share Matrices </a:t>
            </a:r>
            <a:endParaRPr lang="en-TT" sz="2000" dirty="0">
              <a:solidFill>
                <a:prstClr val="black"/>
              </a:solidFill>
            </a:endParaRPr>
          </a:p>
        </p:txBody>
      </p:sp>
      <p:sp>
        <p:nvSpPr>
          <p:cNvPr id="4" name="Rectangle 3"/>
          <p:cNvSpPr/>
          <p:nvPr/>
        </p:nvSpPr>
        <p:spPr>
          <a:xfrm>
            <a:off x="0" y="4826687"/>
            <a:ext cx="3643313" cy="2031313"/>
          </a:xfrm>
          <a:prstGeom prst="rect">
            <a:avLst/>
          </a:prstGeom>
          <a:solidFill>
            <a:schemeClr val="accent2">
              <a:lumMod val="20000"/>
              <a:lumOff val="80000"/>
            </a:schemeClr>
          </a:solidFill>
        </p:spPr>
        <p:txBody>
          <a:bodyPr wrap="square" lIns="91429" tIns="45714" rIns="91429" bIns="45714">
            <a:spAutoFit/>
          </a:bodyPr>
          <a:lstStyle/>
          <a:p>
            <a:pPr marL="461909" lvl="1">
              <a:defRPr/>
            </a:pPr>
            <a:r>
              <a:rPr lang="en-US" b="1" dirty="0">
                <a:solidFill>
                  <a:srgbClr val="006600"/>
                </a:solidFill>
              </a:rPr>
              <a:t>Windfall Feature:  </a:t>
            </a:r>
          </a:p>
          <a:p>
            <a:pPr marL="461909" lvl="1">
              <a:defRPr/>
            </a:pPr>
            <a:r>
              <a:rPr lang="en-US" b="1" dirty="0">
                <a:solidFill>
                  <a:srgbClr val="006600"/>
                </a:solidFill>
              </a:rPr>
              <a:t>BR + 70%*[(P – US$100.00) / P]*(1-BR) </a:t>
            </a:r>
          </a:p>
          <a:p>
            <a:pPr marL="461909" lvl="1">
              <a:defRPr/>
            </a:pPr>
            <a:r>
              <a:rPr lang="en-US" b="1" dirty="0">
                <a:solidFill>
                  <a:srgbClr val="006600"/>
                </a:solidFill>
              </a:rPr>
              <a:t>Where:</a:t>
            </a:r>
          </a:p>
          <a:p>
            <a:pPr marL="461909" lvl="1">
              <a:defRPr/>
            </a:pPr>
            <a:r>
              <a:rPr lang="en-US" b="1" dirty="0">
                <a:solidFill>
                  <a:srgbClr val="006600"/>
                </a:solidFill>
              </a:rPr>
              <a:t> BR is the base rate at Column D </a:t>
            </a:r>
          </a:p>
          <a:p>
            <a:pPr marL="461909" lvl="1">
              <a:defRPr/>
            </a:pPr>
            <a:r>
              <a:rPr lang="en-US" b="1" dirty="0">
                <a:solidFill>
                  <a:srgbClr val="006600"/>
                </a:solidFill>
              </a:rPr>
              <a:t> P is the market price</a:t>
            </a:r>
            <a:endParaRPr lang="en-US" dirty="0">
              <a:solidFill>
                <a:srgbClr val="006600"/>
              </a:solidFill>
            </a:endParaRPr>
          </a:p>
        </p:txBody>
      </p:sp>
      <p:sp>
        <p:nvSpPr>
          <p:cNvPr id="36920" name="Rectangle 4"/>
          <p:cNvSpPr>
            <a:spLocks noChangeArrowheads="1"/>
          </p:cNvSpPr>
          <p:nvPr/>
        </p:nvSpPr>
        <p:spPr bwMode="auto">
          <a:xfrm>
            <a:off x="3131841" y="6453336"/>
            <a:ext cx="2940348" cy="369320"/>
          </a:xfrm>
          <a:prstGeom prst="rect">
            <a:avLst/>
          </a:prstGeom>
          <a:solidFill>
            <a:srgbClr val="FFFF99"/>
          </a:solidFill>
          <a:ln w="9525">
            <a:noFill/>
            <a:miter lim="800000"/>
            <a:headEnd/>
            <a:tailEnd/>
          </a:ln>
        </p:spPr>
        <p:txBody>
          <a:bodyPr wrap="square" lIns="91429" tIns="45714" rIns="91429" bIns="45714">
            <a:spAutoFit/>
          </a:bodyPr>
          <a:lstStyle/>
          <a:p>
            <a:pPr marL="461909" lvl="1">
              <a:defRPr/>
            </a:pPr>
            <a:r>
              <a:rPr lang="en-US" b="1" dirty="0">
                <a:solidFill>
                  <a:srgbClr val="006600"/>
                </a:solidFill>
              </a:rPr>
              <a:t>Cost Recovery: 60% </a:t>
            </a:r>
            <a:endParaRPr lang="en-US" dirty="0">
              <a:solidFill>
                <a:srgbClr val="006600"/>
              </a:solidFill>
            </a:endParaRPr>
          </a:p>
        </p:txBody>
      </p:sp>
      <p:graphicFrame>
        <p:nvGraphicFramePr>
          <p:cNvPr id="6" name="Table 5"/>
          <p:cNvGraphicFramePr>
            <a:graphicFrameLocks noGrp="1"/>
          </p:cNvGraphicFramePr>
          <p:nvPr/>
        </p:nvGraphicFramePr>
        <p:xfrm>
          <a:off x="4716016" y="1484784"/>
          <a:ext cx="3714776" cy="2862851"/>
        </p:xfrm>
        <a:graphic>
          <a:graphicData uri="http://schemas.openxmlformats.org/drawingml/2006/table">
            <a:tbl>
              <a:tblPr/>
              <a:tblGrid>
                <a:gridCol w="1017998"/>
                <a:gridCol w="720239"/>
                <a:gridCol w="547779"/>
                <a:gridCol w="648212"/>
                <a:gridCol w="780548"/>
              </a:tblGrid>
              <a:tr h="233341">
                <a:tc rowSpan="3">
                  <a:txBody>
                    <a:bodyPr/>
                    <a:lstStyle/>
                    <a:p>
                      <a:pPr marL="0" marR="0" indent="0" algn="l" defTabSz="1018824" rtl="0" eaLnBrk="1" fontAlgn="b" latinLnBrk="0" hangingPunct="1">
                        <a:lnSpc>
                          <a:spcPct val="100000"/>
                        </a:lnSpc>
                        <a:spcBef>
                          <a:spcPts val="0"/>
                        </a:spcBef>
                        <a:spcAft>
                          <a:spcPts val="0"/>
                        </a:spcAft>
                        <a:buClrTx/>
                        <a:buSzTx/>
                        <a:buFontTx/>
                        <a:buNone/>
                        <a:tabLst/>
                        <a:defRPr/>
                      </a:pPr>
                      <a:r>
                        <a:rPr lang="en-US" sz="1600" b="0" i="0" u="none" strike="noStrike" dirty="0">
                          <a:solidFill>
                            <a:srgbClr val="000000"/>
                          </a:solidFill>
                          <a:latin typeface="Calibri"/>
                        </a:rPr>
                        <a:t>             </a:t>
                      </a:r>
                      <a:r>
                        <a:rPr lang="en-US" sz="1600" b="0" i="0" u="none" strike="noStrike" dirty="0" smtClean="0">
                          <a:solidFill>
                            <a:srgbClr val="000000"/>
                          </a:solidFill>
                          <a:latin typeface="Calibri"/>
                        </a:rPr>
                        <a:t> </a:t>
                      </a:r>
                    </a:p>
                    <a:p>
                      <a:pPr marL="0" marR="0" indent="0" algn="l" defTabSz="1018824"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Calibri"/>
                        </a:rPr>
                        <a:t>               Price</a:t>
                      </a:r>
                      <a:endParaRPr lang="en-US" sz="1600" dirty="0" smtClean="0"/>
                    </a:p>
                    <a:p>
                      <a:endParaRPr lang="en-US" sz="1600" dirty="0" smtClean="0"/>
                    </a:p>
                    <a:p>
                      <a:r>
                        <a:rPr lang="en-US" sz="1600" dirty="0" smtClean="0"/>
                        <a:t>   MMCFD</a:t>
                      </a:r>
                      <a:endParaRPr lang="en-US" sz="1600" dirty="0"/>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rgbClr val="000000"/>
                      </a:solidFill>
                      <a:prstDash val="solid"/>
                      <a:round/>
                      <a:headEnd type="none" w="med" len="med"/>
                      <a:tailEnd type="none" w="med" len="med"/>
                    </a:lnTlToBr>
                    <a:solidFill>
                      <a:srgbClr val="FFCC66"/>
                    </a:solidFill>
                  </a:tcPr>
                </a:tc>
                <a:tc>
                  <a:txBody>
                    <a:bodyPr/>
                    <a:lstStyle/>
                    <a:p>
                      <a:pPr algn="ctr" fontAlgn="b"/>
                      <a:r>
                        <a:rPr lang="en-US" sz="1600" b="0" i="0" u="none" strike="noStrike" dirty="0">
                          <a:solidFill>
                            <a:srgbClr val="000000"/>
                          </a:solidFill>
                          <a:latin typeface="Calibri"/>
                        </a:rPr>
                        <a:t>A</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latin typeface="Calibri"/>
                        </a:rPr>
                        <a:t>B</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latin typeface="Calibri"/>
                        </a:rPr>
                        <a:t>C</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600" b="0" i="0" u="none" strike="noStrike" dirty="0">
                          <a:solidFill>
                            <a:srgbClr val="000000"/>
                          </a:solidFill>
                          <a:latin typeface="Calibri"/>
                        </a:rPr>
                        <a:t>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655367">
                <a:tc vMerge="1">
                  <a:txBody>
                    <a:bodyPr/>
                    <a:lstStyle/>
                    <a:p>
                      <a:endParaRPr lang="en-US"/>
                    </a:p>
                  </a:txBody>
                  <a:tcPr/>
                </a:tc>
                <a:tc>
                  <a:txBody>
                    <a:bodyPr/>
                    <a:lstStyle/>
                    <a:p>
                      <a:pPr algn="ctr" fontAlgn="ctr"/>
                      <a:r>
                        <a:rPr lang="en-US" sz="1400" b="1" i="0" u="none" strike="noStrike" dirty="0">
                          <a:solidFill>
                            <a:srgbClr val="000000"/>
                          </a:solidFill>
                          <a:latin typeface="Calibri"/>
                        </a:rPr>
                        <a:t> &lt; </a:t>
                      </a:r>
                      <a:r>
                        <a:rPr lang="en-US" sz="1400" b="1" i="0" u="none" strike="noStrike" dirty="0" smtClean="0">
                          <a:solidFill>
                            <a:srgbClr val="000000"/>
                          </a:solidFill>
                          <a:latin typeface="Calibri"/>
                        </a:rPr>
                        <a:t>$4.00</a:t>
                      </a:r>
                      <a:endParaRPr lang="en-US" sz="1400" b="1" i="0" u="none" strike="noStrike" dirty="0">
                        <a:solidFill>
                          <a:srgbClr val="000000"/>
                        </a:solidFill>
                        <a:latin typeface="Calibri"/>
                      </a:endParaRP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400" b="1" i="0" u="none" strike="noStrike" dirty="0" smtClean="0">
                          <a:solidFill>
                            <a:srgbClr val="000000"/>
                          </a:solidFill>
                          <a:latin typeface="Calibri"/>
                        </a:rPr>
                        <a:t>$4.00 - $6.50</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400" b="1" i="0" u="none" strike="noStrike" dirty="0" smtClean="0">
                          <a:solidFill>
                            <a:srgbClr val="000000"/>
                          </a:solidFill>
                          <a:latin typeface="Calibri"/>
                        </a:rPr>
                        <a:t>$6.50 -$9.00</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1400" b="1" i="0" u="none" strike="noStrike" dirty="0">
                          <a:solidFill>
                            <a:srgbClr val="000000"/>
                          </a:solidFill>
                          <a:latin typeface="Calibri"/>
                        </a:rPr>
                        <a:t> &gt; </a:t>
                      </a:r>
                      <a:r>
                        <a:rPr lang="en-US" sz="1400" b="1" i="0" u="none" strike="noStrike" dirty="0" smtClean="0">
                          <a:solidFill>
                            <a:srgbClr val="000000"/>
                          </a:solidFill>
                          <a:latin typeface="Calibri"/>
                        </a:rPr>
                        <a:t>$9.00</a:t>
                      </a:r>
                      <a:endParaRPr lang="en-US" sz="14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277998">
                <a:tc vMerge="1">
                  <a:txBody>
                    <a:bodyPr/>
                    <a:lstStyle/>
                    <a:p>
                      <a:endParaRPr lang="en-US"/>
                    </a:p>
                  </a:txBody>
                  <a:tcPr/>
                </a:tc>
                <a:tc gridSpan="4">
                  <a:txBody>
                    <a:bodyPr/>
                    <a:lstStyle/>
                    <a:p>
                      <a:pPr algn="ctr" fontAlgn="b"/>
                      <a:r>
                        <a:rPr lang="en-US" sz="1400" b="0" i="0" u="none" strike="noStrike" dirty="0">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r>
              <a:tr h="211315">
                <a:tc>
                  <a:txBody>
                    <a:bodyPr/>
                    <a:lstStyle/>
                    <a:p>
                      <a:pPr algn="ctr" fontAlgn="b"/>
                      <a:r>
                        <a:rPr lang="en-US" sz="1400" b="1" i="0" u="none" strike="noStrike" dirty="0">
                          <a:solidFill>
                            <a:srgbClr val="000000"/>
                          </a:solidFill>
                          <a:latin typeface="Calibri"/>
                        </a:rPr>
                        <a:t>  &lt; </a:t>
                      </a:r>
                      <a:r>
                        <a:rPr lang="en-US" sz="1400" b="1" i="0" u="none" strike="noStrike" dirty="0" smtClean="0">
                          <a:solidFill>
                            <a:srgbClr val="000000"/>
                          </a:solidFill>
                          <a:latin typeface="Calibri"/>
                        </a:rPr>
                        <a:t>200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CCFF99"/>
                    </a:solidFill>
                  </a:tcPr>
                </a:tc>
              </a:tr>
              <a:tr h="335582">
                <a:tc>
                  <a:txBody>
                    <a:bodyPr/>
                    <a:lstStyle/>
                    <a:p>
                      <a:pPr algn="ctr" fontAlgn="b"/>
                      <a:r>
                        <a:rPr lang="en-US" sz="1400" b="1" i="0" u="none" strike="noStrike" dirty="0" smtClean="0">
                          <a:solidFill>
                            <a:srgbClr val="000000"/>
                          </a:solidFill>
                          <a:latin typeface="Calibri"/>
                        </a:rPr>
                        <a:t>200  - 350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r>
              <a:tr h="273449">
                <a:tc>
                  <a:txBody>
                    <a:bodyPr/>
                    <a:lstStyle/>
                    <a:p>
                      <a:pPr algn="ctr" fontAlgn="b"/>
                      <a:r>
                        <a:rPr lang="en-US" sz="1400" b="1" i="0" u="none" strike="noStrike" dirty="0" smtClean="0">
                          <a:solidFill>
                            <a:srgbClr val="000000"/>
                          </a:solidFill>
                          <a:latin typeface="Calibri"/>
                        </a:rPr>
                        <a:t>350  -  500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r>
              <a:tr h="273449">
                <a:tc>
                  <a:txBody>
                    <a:bodyPr/>
                    <a:lstStyle/>
                    <a:p>
                      <a:pPr algn="ctr" fontAlgn="b"/>
                      <a:r>
                        <a:rPr lang="en-US" sz="1400" b="1" i="0" u="none" strike="noStrike" dirty="0" smtClean="0">
                          <a:solidFill>
                            <a:srgbClr val="000000"/>
                          </a:solidFill>
                          <a:latin typeface="Calibri"/>
                        </a:rPr>
                        <a:t>500  </a:t>
                      </a:r>
                      <a:r>
                        <a:rPr lang="en-US" sz="1400" b="1" i="0" u="none" strike="noStrike" dirty="0">
                          <a:solidFill>
                            <a:srgbClr val="000000"/>
                          </a:solidFill>
                          <a:latin typeface="Calibri"/>
                        </a:rPr>
                        <a:t>- </a:t>
                      </a:r>
                      <a:r>
                        <a:rPr lang="en-US" sz="1400" b="1" i="0" u="none" strike="noStrike" dirty="0" smtClean="0">
                          <a:solidFill>
                            <a:srgbClr val="000000"/>
                          </a:solidFill>
                          <a:latin typeface="Calibri"/>
                        </a:rPr>
                        <a:t> 750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r>
              <a:tr h="273449">
                <a:tc>
                  <a:txBody>
                    <a:bodyPr/>
                    <a:lstStyle/>
                    <a:p>
                      <a:pPr algn="ctr" fontAlgn="b"/>
                      <a:r>
                        <a:rPr lang="en-US" sz="1400" b="1" i="0" u="none" strike="noStrike" dirty="0" smtClean="0">
                          <a:solidFill>
                            <a:srgbClr val="000000"/>
                          </a:solidFill>
                          <a:latin typeface="Calibri"/>
                        </a:rPr>
                        <a:t>750  – 1,000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CCFF99"/>
                    </a:solidFill>
                  </a:tcPr>
                </a:tc>
              </a:tr>
              <a:tr h="274362">
                <a:tc>
                  <a:txBody>
                    <a:bodyPr/>
                    <a:lstStyle/>
                    <a:p>
                      <a:pPr algn="ctr" fontAlgn="b"/>
                      <a:r>
                        <a:rPr lang="en-US" sz="1400" b="1" i="0" u="none" strike="noStrike" dirty="0">
                          <a:solidFill>
                            <a:srgbClr val="000000"/>
                          </a:solidFill>
                          <a:latin typeface="Calibri"/>
                        </a:rPr>
                        <a:t> &gt; </a:t>
                      </a:r>
                      <a:r>
                        <a:rPr lang="en-US" sz="1400" b="1" i="0" u="none" strike="noStrike" dirty="0" smtClean="0">
                          <a:solidFill>
                            <a:srgbClr val="000000"/>
                          </a:solidFill>
                          <a:latin typeface="Calibri"/>
                        </a:rPr>
                        <a:t>1,000</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c>
                  <a:txBody>
                    <a:bodyPr/>
                    <a:lstStyle/>
                    <a:p>
                      <a:pPr algn="ctr" fontAlgn="b"/>
                      <a:r>
                        <a:rPr lang="en-US" sz="1400" b="1" i="0" u="none" strike="noStrike" dirty="0" smtClean="0">
                          <a:solidFill>
                            <a:srgbClr val="000000"/>
                          </a:solidFill>
                          <a:latin typeface="Calibri"/>
                        </a:rPr>
                        <a:t>X</a:t>
                      </a:r>
                      <a:endParaRPr lang="en-US" sz="1400" b="1"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CFF99"/>
                    </a:solidFill>
                  </a:tcPr>
                </a:tc>
              </a:tr>
            </a:tbl>
          </a:graphicData>
        </a:graphic>
      </p:graphicFrame>
      <p:sp>
        <p:nvSpPr>
          <p:cNvPr id="7" name="TextBox 6"/>
          <p:cNvSpPr txBox="1"/>
          <p:nvPr/>
        </p:nvSpPr>
        <p:spPr>
          <a:xfrm>
            <a:off x="6143626" y="1052736"/>
            <a:ext cx="1180109" cy="338542"/>
          </a:xfrm>
          <a:prstGeom prst="rect">
            <a:avLst/>
          </a:prstGeom>
          <a:noFill/>
        </p:spPr>
        <p:txBody>
          <a:bodyPr wrap="square" lIns="91429" tIns="45714" rIns="91429" bIns="45714">
            <a:spAutoFit/>
          </a:bodyPr>
          <a:lstStyle/>
          <a:p>
            <a:pPr>
              <a:defRPr/>
            </a:pPr>
            <a:r>
              <a:rPr lang="en-US" sz="1600" b="1" dirty="0">
                <a:solidFill>
                  <a:prstClr val="black"/>
                </a:solidFill>
              </a:rPr>
              <a:t>Natural Gas</a:t>
            </a:r>
          </a:p>
        </p:txBody>
      </p:sp>
      <p:sp>
        <p:nvSpPr>
          <p:cNvPr id="8" name="Rectangle 7"/>
          <p:cNvSpPr/>
          <p:nvPr/>
        </p:nvSpPr>
        <p:spPr>
          <a:xfrm>
            <a:off x="5643562" y="4826687"/>
            <a:ext cx="3500438" cy="2031313"/>
          </a:xfrm>
          <a:prstGeom prst="rect">
            <a:avLst/>
          </a:prstGeom>
          <a:solidFill>
            <a:schemeClr val="accent2">
              <a:lumMod val="20000"/>
              <a:lumOff val="80000"/>
            </a:schemeClr>
          </a:solidFill>
        </p:spPr>
        <p:txBody>
          <a:bodyPr wrap="square" lIns="91429" tIns="45714" rIns="91429" bIns="45714">
            <a:spAutoFit/>
          </a:bodyPr>
          <a:lstStyle/>
          <a:p>
            <a:pPr marL="461909" lvl="1">
              <a:defRPr/>
            </a:pPr>
            <a:r>
              <a:rPr lang="en-US" b="1" dirty="0">
                <a:solidFill>
                  <a:srgbClr val="006600"/>
                </a:solidFill>
              </a:rPr>
              <a:t>Windfall Feature:  </a:t>
            </a:r>
          </a:p>
          <a:p>
            <a:pPr marL="461909" lvl="1">
              <a:defRPr/>
            </a:pPr>
            <a:r>
              <a:rPr lang="en-US" b="1" dirty="0">
                <a:solidFill>
                  <a:srgbClr val="006600"/>
                </a:solidFill>
              </a:rPr>
              <a:t>BR + 70%*[(P – US$9.00) / P]*(1-BR) </a:t>
            </a:r>
          </a:p>
          <a:p>
            <a:pPr marL="461909" lvl="1">
              <a:defRPr/>
            </a:pPr>
            <a:r>
              <a:rPr lang="en-US" b="1" dirty="0">
                <a:solidFill>
                  <a:srgbClr val="006600"/>
                </a:solidFill>
              </a:rPr>
              <a:t>Where:</a:t>
            </a:r>
          </a:p>
          <a:p>
            <a:pPr marL="461909" lvl="1">
              <a:defRPr/>
            </a:pPr>
            <a:r>
              <a:rPr lang="en-US" b="1" dirty="0">
                <a:solidFill>
                  <a:srgbClr val="006600"/>
                </a:solidFill>
              </a:rPr>
              <a:t> BR is the base rate at Column D </a:t>
            </a:r>
          </a:p>
          <a:p>
            <a:pPr marL="461909" lvl="1">
              <a:defRPr/>
            </a:pPr>
            <a:r>
              <a:rPr lang="en-US" b="1" dirty="0">
                <a:solidFill>
                  <a:srgbClr val="006600"/>
                </a:solidFill>
              </a:rPr>
              <a:t> P is the market price</a:t>
            </a:r>
            <a:endParaRPr lang="en-US" dirty="0">
              <a:solidFill>
                <a:srgbClr val="006600"/>
              </a:solidFill>
            </a:endParaRPr>
          </a:p>
        </p:txBody>
      </p:sp>
      <p:sp>
        <p:nvSpPr>
          <p:cNvPr id="18547" name="TextBox 8"/>
          <p:cNvSpPr txBox="1">
            <a:spLocks noChangeArrowheads="1"/>
          </p:cNvSpPr>
          <p:nvPr/>
        </p:nvSpPr>
        <p:spPr bwMode="auto">
          <a:xfrm>
            <a:off x="0" y="4293096"/>
            <a:ext cx="6072170" cy="646319"/>
          </a:xfrm>
          <a:prstGeom prst="rect">
            <a:avLst/>
          </a:prstGeom>
          <a:noFill/>
          <a:ln w="9525">
            <a:noFill/>
            <a:miter lim="800000"/>
            <a:headEnd/>
            <a:tailEnd/>
          </a:ln>
        </p:spPr>
        <p:txBody>
          <a:bodyPr wrap="square" lIns="91429" tIns="45714" rIns="91429" bIns="45714">
            <a:spAutoFit/>
          </a:bodyPr>
          <a:lstStyle/>
          <a:p>
            <a:r>
              <a:rPr lang="en-US" b="1" dirty="0">
                <a:solidFill>
                  <a:srgbClr val="006600"/>
                </a:solidFill>
              </a:rPr>
              <a:t>X represents the Governments Share of Profit </a:t>
            </a:r>
            <a:r>
              <a:rPr lang="en-US" b="1" dirty="0" smtClean="0">
                <a:solidFill>
                  <a:srgbClr val="006600"/>
                </a:solidFill>
              </a:rPr>
              <a:t>            Petroleum </a:t>
            </a:r>
            <a:r>
              <a:rPr lang="en-US" b="1" dirty="0">
                <a:solidFill>
                  <a:srgbClr val="006600"/>
                </a:solidFill>
              </a:rPr>
              <a:t>which is biddable</a:t>
            </a:r>
            <a:endParaRPr lang="en-GB" b="1" dirty="0">
              <a:solidFill>
                <a:srgbClr val="006600"/>
              </a:solidFill>
            </a:endParaRPr>
          </a:p>
        </p:txBody>
      </p:sp>
      <p:sp>
        <p:nvSpPr>
          <p:cNvPr id="10" name="TextBox 9"/>
          <p:cNvSpPr txBox="1"/>
          <p:nvPr/>
        </p:nvSpPr>
        <p:spPr>
          <a:xfrm>
            <a:off x="5652120" y="4437112"/>
            <a:ext cx="2920408" cy="369320"/>
          </a:xfrm>
          <a:prstGeom prst="rect">
            <a:avLst/>
          </a:prstGeom>
          <a:noFill/>
        </p:spPr>
        <p:txBody>
          <a:bodyPr wrap="square" lIns="91429" tIns="45714" rIns="91429" bIns="45714" rtlCol="0">
            <a:spAutoFit/>
          </a:bodyPr>
          <a:lstStyle/>
          <a:p>
            <a:r>
              <a:rPr lang="en-US" b="1" dirty="0" smtClean="0">
                <a:solidFill>
                  <a:srgbClr val="246B01"/>
                </a:solidFill>
              </a:rPr>
              <a:t>No carried participation</a:t>
            </a:r>
            <a:endParaRPr lang="en-US" b="1" dirty="0">
              <a:solidFill>
                <a:srgbClr val="246B01"/>
              </a:solidFill>
            </a:endParaRPr>
          </a:p>
        </p:txBody>
      </p:sp>
    </p:spTree>
    <p:extLst>
      <p:ext uri="{BB962C8B-B14F-4D97-AF65-F5344CB8AC3E}">
        <p14:creationId xmlns="" xmlns:p14="http://schemas.microsoft.com/office/powerpoint/2010/main" val="92978778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0182" y="0"/>
            <a:ext cx="6303818" cy="1070068"/>
          </a:xfrm>
        </p:spPr>
        <p:txBody>
          <a:bodyPr lIns="82058" tIns="41029" rIns="82058" bIns="41029"/>
          <a:lstStyle/>
          <a:p>
            <a:pPr defTabSz="913758"/>
            <a:r>
              <a:rPr lang="en-US" sz="2900" b="1" dirty="0">
                <a:solidFill>
                  <a:prstClr val="black"/>
                </a:solidFill>
                <a:ea typeface="+mn-ea"/>
                <a:cs typeface="Times New Roman" pitchFamily="18" charset="0"/>
              </a:rPr>
              <a:t> </a:t>
            </a:r>
            <a:r>
              <a:rPr lang="en-US" sz="2900" b="1" dirty="0">
                <a:solidFill>
                  <a:prstClr val="black"/>
                </a:solidFill>
                <a:cs typeface="Times New Roman" pitchFamily="18" charset="0"/>
              </a:rPr>
              <a:t>Deep Water </a:t>
            </a:r>
            <a:r>
              <a:rPr lang="en-US" sz="2900" b="1" dirty="0">
                <a:solidFill>
                  <a:prstClr val="black"/>
                </a:solidFill>
                <a:ea typeface="+mn-ea"/>
                <a:cs typeface="Times New Roman" pitchFamily="18" charset="0"/>
              </a:rPr>
              <a:t>Exploration </a:t>
            </a:r>
            <a:br>
              <a:rPr lang="en-US" sz="2900" b="1" dirty="0">
                <a:solidFill>
                  <a:prstClr val="black"/>
                </a:solidFill>
                <a:ea typeface="+mn-ea"/>
                <a:cs typeface="Times New Roman" pitchFamily="18" charset="0"/>
              </a:rPr>
            </a:br>
            <a:r>
              <a:rPr lang="en-US" sz="2900" b="1" dirty="0">
                <a:solidFill>
                  <a:prstClr val="black"/>
                </a:solidFill>
                <a:ea typeface="+mn-ea"/>
                <a:cs typeface="Times New Roman" pitchFamily="18" charset="0"/>
              </a:rPr>
              <a:t> Commercial Terms (re-</a:t>
            </a:r>
            <a:r>
              <a:rPr lang="en-US" sz="2900" b="1" dirty="0" err="1">
                <a:solidFill>
                  <a:prstClr val="black"/>
                </a:solidFill>
                <a:ea typeface="+mn-ea"/>
                <a:cs typeface="Times New Roman" pitchFamily="18" charset="0"/>
              </a:rPr>
              <a:t>emphasised</a:t>
            </a:r>
            <a:r>
              <a:rPr lang="en-US" sz="2900" b="1" dirty="0">
                <a:solidFill>
                  <a:prstClr val="black"/>
                </a:solidFill>
                <a:ea typeface="+mn-ea"/>
                <a:cs typeface="Times New Roman" pitchFamily="18" charset="0"/>
              </a:rPr>
              <a:t>)</a:t>
            </a:r>
            <a:br>
              <a:rPr lang="en-US" sz="2900" b="1" dirty="0">
                <a:solidFill>
                  <a:prstClr val="black"/>
                </a:solidFill>
                <a:ea typeface="+mn-ea"/>
                <a:cs typeface="Times New Roman" pitchFamily="18" charset="0"/>
              </a:rPr>
            </a:br>
            <a:r>
              <a:rPr lang="en-US" sz="2700" b="1" dirty="0">
                <a:solidFill>
                  <a:prstClr val="black"/>
                </a:solidFill>
                <a:ea typeface="+mn-ea"/>
                <a:cs typeface="Times New Roman" pitchFamily="18" charset="0"/>
              </a:rPr>
              <a:t/>
            </a:r>
            <a:br>
              <a:rPr lang="en-US" sz="2700" b="1" dirty="0">
                <a:solidFill>
                  <a:prstClr val="black"/>
                </a:solidFill>
                <a:ea typeface="+mn-ea"/>
                <a:cs typeface="Times New Roman" pitchFamily="18" charset="0"/>
              </a:rPr>
            </a:br>
            <a:endParaRPr lang="en-GB" dirty="0"/>
          </a:p>
        </p:txBody>
      </p:sp>
      <p:sp>
        <p:nvSpPr>
          <p:cNvPr id="3" name="Slide Number Placeholder 2"/>
          <p:cNvSpPr>
            <a:spLocks noGrp="1"/>
          </p:cNvSpPr>
          <p:nvPr>
            <p:ph type="sldNum" sz="quarter" idx="12"/>
          </p:nvPr>
        </p:nvSpPr>
        <p:spPr/>
        <p:txBody>
          <a:bodyPr lIns="82058" tIns="41029" rIns="82058" bIns="41029"/>
          <a:lstStyle/>
          <a:p>
            <a:pPr lvl="1">
              <a:defRPr/>
            </a:pPr>
            <a:fld id="{9CDFB39A-2F2D-44E4-8287-840EA3303B60}" type="slidenum">
              <a:rPr lang="en-US" smtClean="0">
                <a:solidFill>
                  <a:prstClr val="black"/>
                </a:solidFill>
              </a:rPr>
              <a:pPr lvl="1">
                <a:defRPr/>
              </a:pPr>
              <a:t>34</a:t>
            </a:fld>
            <a:endParaRPr lang="en-US">
              <a:solidFill>
                <a:prstClr val="black"/>
              </a:solidFill>
            </a:endParaRPr>
          </a:p>
        </p:txBody>
      </p:sp>
      <p:sp>
        <p:nvSpPr>
          <p:cNvPr id="6" name="TextBox 5"/>
          <p:cNvSpPr txBox="1"/>
          <p:nvPr/>
        </p:nvSpPr>
        <p:spPr>
          <a:xfrm>
            <a:off x="623455" y="1210235"/>
            <a:ext cx="7827818" cy="5198057"/>
          </a:xfrm>
          <a:prstGeom prst="rect">
            <a:avLst/>
          </a:prstGeom>
          <a:noFill/>
        </p:spPr>
        <p:txBody>
          <a:bodyPr wrap="square" lIns="82012" tIns="41005" rIns="82012" bIns="41005" rtlCol="0">
            <a:spAutoFit/>
          </a:bodyPr>
          <a:lstStyle/>
          <a:p>
            <a:pPr marL="399769" lvl="1">
              <a:defRPr/>
            </a:pPr>
            <a:r>
              <a:rPr lang="en-TT" sz="2400" u="sng" dirty="0">
                <a:solidFill>
                  <a:prstClr val="black"/>
                </a:solidFill>
              </a:rPr>
              <a:t>Conventional</a:t>
            </a:r>
            <a:r>
              <a:rPr lang="en-TT" sz="2400" dirty="0">
                <a:solidFill>
                  <a:prstClr val="black"/>
                </a:solidFill>
              </a:rPr>
              <a:t> styled (non taxable) PSCs, with the following features:</a:t>
            </a:r>
          </a:p>
          <a:p>
            <a:pPr marL="799539" lvl="2">
              <a:buFont typeface="Wingdings" pitchFamily="2" charset="2"/>
              <a:buChar char="Ø"/>
              <a:defRPr/>
            </a:pPr>
            <a:r>
              <a:rPr lang="en-TT" sz="2200" dirty="0">
                <a:solidFill>
                  <a:prstClr val="black"/>
                </a:solidFill>
              </a:rPr>
              <a:t>GORTT’s Share of Profit Petroleum  are </a:t>
            </a:r>
            <a:r>
              <a:rPr lang="en-TT" sz="2200" dirty="0" smtClean="0">
                <a:solidFill>
                  <a:prstClr val="black"/>
                </a:solidFill>
              </a:rPr>
              <a:t>in lieu </a:t>
            </a:r>
            <a:r>
              <a:rPr lang="en-TT" sz="2200" dirty="0">
                <a:solidFill>
                  <a:prstClr val="black"/>
                </a:solidFill>
              </a:rPr>
              <a:t>of</a:t>
            </a:r>
            <a:r>
              <a:rPr lang="en-TT" sz="2200" b="1" i="1" dirty="0">
                <a:solidFill>
                  <a:prstClr val="black"/>
                </a:solidFill>
              </a:rPr>
              <a:t> taxes </a:t>
            </a:r>
            <a:r>
              <a:rPr lang="en-TT" sz="2200" dirty="0">
                <a:solidFill>
                  <a:prstClr val="black"/>
                </a:solidFill>
              </a:rPr>
              <a:t>with exception of the payment of Withholding Taxes and Stamp Duty</a:t>
            </a:r>
          </a:p>
          <a:p>
            <a:pPr marL="799539" lvl="2">
              <a:buFont typeface="Wingdings" pitchFamily="2" charset="2"/>
              <a:buChar char="Ø"/>
              <a:defRPr/>
            </a:pPr>
            <a:r>
              <a:rPr lang="en-TT" sz="2200" dirty="0">
                <a:solidFill>
                  <a:prstClr val="black"/>
                </a:solidFill>
              </a:rPr>
              <a:t>Ring-fenced – There will be no consolidation</a:t>
            </a:r>
          </a:p>
          <a:p>
            <a:pPr marL="799539" lvl="2">
              <a:buFont typeface="Wingdings" pitchFamily="2" charset="2"/>
              <a:buChar char="Ø"/>
              <a:defRPr/>
            </a:pPr>
            <a:r>
              <a:rPr lang="en-TT" sz="2200" dirty="0">
                <a:solidFill>
                  <a:prstClr val="black"/>
                </a:solidFill>
              </a:rPr>
              <a:t>Profit Shares are biddable, matrices will be open with no constraints to bidding (</a:t>
            </a:r>
            <a:r>
              <a:rPr lang="en-TT" sz="2200" dirty="0" smtClean="0">
                <a:solidFill>
                  <a:prstClr val="black"/>
                </a:solidFill>
              </a:rPr>
              <a:t>Production is incremental)</a:t>
            </a:r>
          </a:p>
          <a:p>
            <a:pPr marL="799539" lvl="2">
              <a:buFont typeface="Wingdings" pitchFamily="2" charset="2"/>
              <a:buChar char="Ø"/>
              <a:defRPr/>
            </a:pPr>
            <a:r>
              <a:rPr lang="en-TT" sz="2200" dirty="0">
                <a:solidFill>
                  <a:prstClr val="black"/>
                </a:solidFill>
              </a:rPr>
              <a:t>Financial Obligations are fixed in the Contract</a:t>
            </a:r>
          </a:p>
          <a:p>
            <a:pPr marL="799539" lvl="2">
              <a:buFont typeface="Wingdings" pitchFamily="2" charset="2"/>
              <a:buChar char="Ø"/>
              <a:defRPr/>
            </a:pPr>
            <a:r>
              <a:rPr lang="en-TT" sz="2200" dirty="0">
                <a:solidFill>
                  <a:prstClr val="black"/>
                </a:solidFill>
              </a:rPr>
              <a:t>Cost Recovery Limit fixed at 60%</a:t>
            </a:r>
          </a:p>
          <a:p>
            <a:pPr marL="799539" lvl="2">
              <a:buFont typeface="Wingdings" pitchFamily="2" charset="2"/>
              <a:buChar char="Ø"/>
              <a:defRPr/>
            </a:pPr>
            <a:r>
              <a:rPr lang="en-TT" sz="2200" dirty="0">
                <a:solidFill>
                  <a:prstClr val="black"/>
                </a:solidFill>
              </a:rPr>
              <a:t>No carried Participation</a:t>
            </a:r>
          </a:p>
          <a:p>
            <a:pPr marL="799539" lvl="2">
              <a:spcBef>
                <a:spcPct val="20000"/>
              </a:spcBef>
              <a:buFont typeface="Wingdings" pitchFamily="2" charset="2"/>
              <a:buChar char="Ø"/>
              <a:defRPr/>
            </a:pPr>
            <a:r>
              <a:rPr lang="en-TT" sz="2200" dirty="0">
                <a:solidFill>
                  <a:prstClr val="black"/>
                </a:solidFill>
              </a:rPr>
              <a:t>Fair Market Value as defined in Petroleum Taxes Act  </a:t>
            </a:r>
            <a:r>
              <a:rPr lang="en-US" sz="2200" dirty="0">
                <a:solidFill>
                  <a:prstClr val="black"/>
                </a:solidFill>
              </a:rPr>
              <a:t>is </a:t>
            </a:r>
            <a:r>
              <a:rPr lang="en-US" sz="2200" dirty="0" err="1">
                <a:solidFill>
                  <a:prstClr val="black"/>
                </a:solidFill>
              </a:rPr>
              <a:t>utilised</a:t>
            </a:r>
            <a:r>
              <a:rPr lang="en-US" sz="2200" dirty="0">
                <a:solidFill>
                  <a:prstClr val="black"/>
                </a:solidFill>
              </a:rPr>
              <a:t> for the pricing  of gas</a:t>
            </a:r>
            <a:endParaRPr lang="en-GB" sz="2200" dirty="0">
              <a:solidFill>
                <a:prstClr val="black"/>
              </a:solidFill>
            </a:endParaRPr>
          </a:p>
          <a:p>
            <a:pPr marL="799539" lvl="2">
              <a:defRPr/>
            </a:pPr>
            <a:endParaRPr lang="en-TT" sz="2000" dirty="0">
              <a:solidFill>
                <a:prstClr val="black"/>
              </a:solidFill>
            </a:endParaRPr>
          </a:p>
          <a:p>
            <a:pPr>
              <a:buFont typeface="Wingdings" pitchFamily="2" charset="2"/>
              <a:buChar char="Ø"/>
            </a:pPr>
            <a:endParaRPr lang="en-GB" dirty="0">
              <a:solidFill>
                <a:prstClr val="black"/>
              </a:solidFill>
            </a:endParaRPr>
          </a:p>
        </p:txBody>
      </p:sp>
    </p:spTree>
    <p:extLst>
      <p:ext uri="{BB962C8B-B14F-4D97-AF65-F5344CB8AC3E}">
        <p14:creationId xmlns="" xmlns:p14="http://schemas.microsoft.com/office/powerpoint/2010/main" val="389841837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3505200" y="-9293"/>
            <a:ext cx="5486400" cy="685800"/>
          </a:xfrm>
          <a:prstGeom prst="rect">
            <a:avLst/>
          </a:prstGeom>
          <a:solidFill>
            <a:schemeClr val="bg1"/>
          </a:solidFill>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fr-FR" sz="2800" b="1" dirty="0" err="1" smtClean="0">
                <a:solidFill>
                  <a:prstClr val="black"/>
                </a:solidFill>
                <a:cs typeface="Arial" pitchFamily="34" charset="0"/>
              </a:rPr>
              <a:t>Competitive</a:t>
            </a:r>
            <a:r>
              <a:rPr lang="fr-FR" sz="2800" b="1" dirty="0" smtClean="0">
                <a:solidFill>
                  <a:prstClr val="black"/>
                </a:solidFill>
                <a:cs typeface="Arial" pitchFamily="34" charset="0"/>
              </a:rPr>
              <a:t> </a:t>
            </a:r>
            <a:r>
              <a:rPr lang="fr-FR" sz="2800" b="1" dirty="0" err="1" smtClean="0">
                <a:solidFill>
                  <a:prstClr val="black"/>
                </a:solidFill>
                <a:cs typeface="Arial" pitchFamily="34" charset="0"/>
              </a:rPr>
              <a:t>Bidding</a:t>
            </a:r>
            <a:r>
              <a:rPr lang="fr-FR" sz="2800" b="1" dirty="0" smtClean="0">
                <a:solidFill>
                  <a:prstClr val="black"/>
                </a:solidFill>
                <a:cs typeface="Arial" pitchFamily="34" charset="0"/>
              </a:rPr>
              <a:t> 2011/2012</a:t>
            </a:r>
            <a:endParaRPr lang="fr-FR" sz="2800" b="1" dirty="0">
              <a:solidFill>
                <a:prstClr val="black"/>
              </a:solidFill>
              <a:cs typeface="Arial" pitchFamily="34" charset="0"/>
            </a:endParaRPr>
          </a:p>
        </p:txBody>
      </p:sp>
      <p:sp>
        <p:nvSpPr>
          <p:cNvPr id="9" name="Text Placeholder 8"/>
          <p:cNvSpPr>
            <a:spLocks noGrp="1"/>
          </p:cNvSpPr>
          <p:nvPr>
            <p:ph type="body" sz="half" idx="2"/>
          </p:nvPr>
        </p:nvSpPr>
        <p:spPr>
          <a:xfrm>
            <a:off x="1" y="1295400"/>
            <a:ext cx="2133600" cy="5562600"/>
          </a:xfrm>
        </p:spPr>
        <p:txBody>
          <a:bodyPr>
            <a:normAutofit/>
          </a:bodyPr>
          <a:lstStyle/>
          <a:p>
            <a:pPr marL="342900" indent="-342900" algn="l">
              <a:buFont typeface="Wingdings" pitchFamily="2" charset="2"/>
              <a:buChar char="Ø"/>
            </a:pPr>
            <a:r>
              <a:rPr lang="en-US" sz="2400" dirty="0" smtClean="0"/>
              <a:t>Blocks for nomination are </a:t>
            </a:r>
            <a:r>
              <a:rPr lang="en-US" sz="2400" dirty="0" err="1" smtClean="0"/>
              <a:t>coloured</a:t>
            </a:r>
            <a:r>
              <a:rPr lang="en-US" sz="2400" dirty="0" smtClean="0"/>
              <a:t> light blue.</a:t>
            </a:r>
          </a:p>
          <a:p>
            <a:pPr marL="342900" indent="-342900" algn="l">
              <a:buFont typeface="Wingdings" pitchFamily="2" charset="2"/>
              <a:buChar char="Ø"/>
            </a:pPr>
            <a:r>
              <a:rPr lang="en-US" sz="2400" dirty="0" smtClean="0"/>
              <a:t>There are currently 36 deep water blocks available.</a:t>
            </a:r>
          </a:p>
          <a:p>
            <a:pPr marL="342900" indent="-342900" algn="l">
              <a:buFont typeface="Wingdings" pitchFamily="2" charset="2"/>
              <a:buChar char="Ø"/>
            </a:pPr>
            <a:r>
              <a:rPr lang="en-US" sz="2400" dirty="0" smtClean="0"/>
              <a:t>Companies are asked to nominate a maximum of five blocks</a:t>
            </a:r>
          </a:p>
          <a:p>
            <a:endParaRPr lang="en-US" sz="2400" dirty="0"/>
          </a:p>
        </p:txBody>
      </p:sp>
      <p:pic>
        <p:nvPicPr>
          <p:cNvPr id="7170"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057401" y="762000"/>
            <a:ext cx="7054076" cy="60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1329009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828803"/>
            <a:ext cx="7924800" cy="4648197"/>
          </a:xfrm>
        </p:spPr>
        <p:txBody>
          <a:bodyPr/>
          <a:lstStyle/>
          <a:p>
            <a:pPr marL="457200" indent="-457200" algn="l">
              <a:buFont typeface="Wingdings" pitchFamily="2" charset="2"/>
              <a:buChar char="Ø"/>
            </a:pPr>
            <a:r>
              <a:rPr lang="en-US" dirty="0" smtClean="0"/>
              <a:t>The 2011/2012 bid Round  </a:t>
            </a:r>
          </a:p>
          <a:p>
            <a:pPr marL="1199889" lvl="1" indent="-457200"/>
            <a:r>
              <a:rPr lang="en-US" dirty="0" smtClean="0"/>
              <a:t>Opening – November 30, 2011</a:t>
            </a:r>
          </a:p>
          <a:p>
            <a:pPr marL="1199889" lvl="1" indent="-457200"/>
            <a:r>
              <a:rPr lang="en-US" dirty="0" smtClean="0"/>
              <a:t>Closing – March 31, 2012</a:t>
            </a:r>
          </a:p>
          <a:p>
            <a:pPr marL="1199889" lvl="1" indent="-457200"/>
            <a:endParaRPr lang="en-US" dirty="0" smtClean="0"/>
          </a:p>
          <a:p>
            <a:pPr marL="457200" indent="-457200" algn="l">
              <a:buFont typeface="Wingdings" pitchFamily="2" charset="2"/>
              <a:buChar char="Ø"/>
            </a:pPr>
            <a:r>
              <a:rPr lang="en-US" dirty="0" smtClean="0"/>
              <a:t>A maximum of six blocks will be offered – based mainly on your nomination</a:t>
            </a:r>
          </a:p>
          <a:p>
            <a:pPr marL="1199889" lvl="1" indent="-457200"/>
            <a:r>
              <a:rPr lang="en-US" dirty="0" smtClean="0"/>
              <a:t>Nominations close – October 31, 2011</a:t>
            </a:r>
          </a:p>
        </p:txBody>
      </p:sp>
      <p:sp>
        <p:nvSpPr>
          <p:cNvPr id="5" name="Title 4"/>
          <p:cNvSpPr>
            <a:spLocks noGrp="1"/>
          </p:cNvSpPr>
          <p:nvPr>
            <p:ph type="title"/>
          </p:nvPr>
        </p:nvSpPr>
        <p:spPr>
          <a:xfrm>
            <a:off x="1676400" y="152400"/>
            <a:ext cx="6934200" cy="1143000"/>
          </a:xfrm>
        </p:spPr>
        <p:txBody>
          <a:bodyPr>
            <a:normAutofit/>
          </a:bodyPr>
          <a:lstStyle/>
          <a:p>
            <a:r>
              <a:rPr lang="en-US" sz="3600" b="1" dirty="0" smtClean="0">
                <a:solidFill>
                  <a:srgbClr val="C00000"/>
                </a:solidFill>
              </a:rPr>
              <a:t>New 2011/12 Deep Water Round</a:t>
            </a:r>
            <a:endParaRPr lang="en-US" sz="3600" b="1" dirty="0">
              <a:solidFill>
                <a:srgbClr val="C00000"/>
              </a:solidFill>
            </a:endParaRPr>
          </a:p>
        </p:txBody>
      </p:sp>
    </p:spTree>
    <p:extLst>
      <p:ext uri="{BB962C8B-B14F-4D97-AF65-F5344CB8AC3E}">
        <p14:creationId xmlns="" xmlns:p14="http://schemas.microsoft.com/office/powerpoint/2010/main" val="1475482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676400"/>
            <a:ext cx="7086600" cy="4419600"/>
          </a:xfrm>
        </p:spPr>
        <p:txBody>
          <a:bodyPr>
            <a:noAutofit/>
          </a:bodyPr>
          <a:lstStyle/>
          <a:p>
            <a:pPr algn="l">
              <a:buFont typeface="Arial" pitchFamily="34" charset="0"/>
              <a:buChar char="•"/>
            </a:pPr>
            <a:r>
              <a:rPr lang="en-US" dirty="0" smtClean="0"/>
              <a:t>Pre-bid fees</a:t>
            </a:r>
          </a:p>
          <a:p>
            <a:pPr lvl="1">
              <a:buFont typeface="Arial" pitchFamily="34" charset="0"/>
              <a:buChar char="•"/>
            </a:pPr>
            <a:r>
              <a:rPr lang="en-TT" sz="2800" dirty="0" smtClean="0"/>
              <a:t>Data which is licensed either before or after the publication of the Competitive Bidding Order  be set off  against the </a:t>
            </a:r>
            <a:r>
              <a:rPr lang="en-TT" sz="2800" dirty="0" err="1" smtClean="0"/>
              <a:t>prebid</a:t>
            </a:r>
            <a:r>
              <a:rPr lang="en-TT" sz="2800" dirty="0" smtClean="0"/>
              <a:t> fee up to a value of US$35,000. </a:t>
            </a:r>
          </a:p>
          <a:p>
            <a:pPr lvl="1">
              <a:buFont typeface="Arial" pitchFamily="34" charset="0"/>
              <a:buChar char="•"/>
            </a:pPr>
            <a:endParaRPr lang="en-TT" sz="2800" dirty="0" smtClean="0"/>
          </a:p>
          <a:p>
            <a:pPr lvl="1">
              <a:buFont typeface="Arial" pitchFamily="34" charset="0"/>
              <a:buChar char="•"/>
            </a:pPr>
            <a:r>
              <a:rPr lang="en-TT" sz="2800" dirty="0" smtClean="0"/>
              <a:t>It is proposed that this 35,000 would be the  fee for eligibility to bid on one block. </a:t>
            </a:r>
          </a:p>
          <a:p>
            <a:r>
              <a:rPr lang="en-TT" dirty="0" smtClean="0"/>
              <a:t> </a:t>
            </a:r>
            <a:endParaRPr lang="en-US" dirty="0" smtClean="0"/>
          </a:p>
          <a:p>
            <a:pPr lvl="1">
              <a:buFont typeface="Arial" pitchFamily="34" charset="0"/>
              <a:buChar char="•"/>
            </a:pPr>
            <a:endParaRPr lang="en-US" sz="2000" dirty="0"/>
          </a:p>
        </p:txBody>
      </p:sp>
      <p:sp>
        <p:nvSpPr>
          <p:cNvPr id="3" name="Title 2"/>
          <p:cNvSpPr>
            <a:spLocks noGrp="1"/>
          </p:cNvSpPr>
          <p:nvPr>
            <p:ph type="title"/>
          </p:nvPr>
        </p:nvSpPr>
        <p:spPr/>
        <p:txBody>
          <a:bodyPr/>
          <a:lstStyle/>
          <a:p>
            <a:r>
              <a:rPr lang="en-US" dirty="0" smtClean="0"/>
              <a:t>Preliminary Terms and Conditions</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828803"/>
            <a:ext cx="7086600" cy="4038597"/>
          </a:xfrm>
        </p:spPr>
        <p:txBody>
          <a:bodyPr>
            <a:normAutofit fontScale="25000" lnSpcReduction="20000"/>
          </a:bodyPr>
          <a:lstStyle/>
          <a:p>
            <a:endParaRPr lang="en-TT" dirty="0" smtClean="0"/>
          </a:p>
          <a:p>
            <a:pPr algn="l"/>
            <a:r>
              <a:rPr lang="en-US" sz="6200" dirty="0" smtClean="0"/>
              <a:t>Pre-bid fees</a:t>
            </a:r>
          </a:p>
          <a:p>
            <a:endParaRPr lang="en-TT" sz="6200" dirty="0" smtClean="0"/>
          </a:p>
          <a:p>
            <a:r>
              <a:rPr lang="en-TT" sz="6200" dirty="0" smtClean="0"/>
              <a:t>Up to 2 blocks		-	US$15,000 in addition to the $35,000 already paid</a:t>
            </a:r>
            <a:endParaRPr lang="en-US" sz="6200" dirty="0" smtClean="0"/>
          </a:p>
          <a:p>
            <a:r>
              <a:rPr lang="en-TT" sz="6200" dirty="0" smtClean="0"/>
              <a:t> </a:t>
            </a:r>
            <a:endParaRPr lang="en-US" sz="6200" dirty="0" smtClean="0"/>
          </a:p>
          <a:p>
            <a:r>
              <a:rPr lang="en-TT" sz="6200" dirty="0" smtClean="0"/>
              <a:t>Up to 3 blocks		-	US$25,000 in addition to the $35,000 already paid</a:t>
            </a:r>
            <a:endParaRPr lang="en-US" sz="6200" dirty="0" smtClean="0"/>
          </a:p>
          <a:p>
            <a:r>
              <a:rPr lang="en-TT" sz="6200" dirty="0" smtClean="0"/>
              <a:t> </a:t>
            </a:r>
            <a:endParaRPr lang="en-US" sz="6200" dirty="0" smtClean="0"/>
          </a:p>
          <a:p>
            <a:r>
              <a:rPr lang="en-TT" sz="6200" dirty="0" smtClean="0"/>
              <a:t>Up to 4 blocks		-	US$35,000 in addition to the $35,000 already paid</a:t>
            </a:r>
            <a:endParaRPr lang="en-US" sz="6200" dirty="0" smtClean="0"/>
          </a:p>
          <a:p>
            <a:r>
              <a:rPr lang="en-TT" sz="6200" dirty="0" smtClean="0"/>
              <a:t> </a:t>
            </a:r>
            <a:endParaRPr lang="en-US" sz="6200" dirty="0" smtClean="0"/>
          </a:p>
          <a:p>
            <a:r>
              <a:rPr lang="en-TT" sz="6200" dirty="0" smtClean="0"/>
              <a:t>Up to 5 blocks		-	US$40,000 in addition to the $35,000 already paid</a:t>
            </a:r>
            <a:endParaRPr lang="en-US" sz="6200" dirty="0" smtClean="0"/>
          </a:p>
          <a:p>
            <a:r>
              <a:rPr lang="en-TT" sz="6200" dirty="0" smtClean="0"/>
              <a:t> </a:t>
            </a:r>
            <a:endParaRPr lang="en-US" sz="6200" dirty="0" smtClean="0"/>
          </a:p>
          <a:p>
            <a:r>
              <a:rPr lang="en-TT" sz="6200" dirty="0" smtClean="0"/>
              <a:t>Up to 6 blocks		-	US$45,000 in addition to the $35,000 already paid</a:t>
            </a:r>
            <a:endParaRPr lang="en-US" sz="6200" dirty="0" smtClean="0"/>
          </a:p>
          <a:p>
            <a:r>
              <a:rPr lang="en-TT" dirty="0" smtClean="0"/>
              <a:t> </a:t>
            </a:r>
            <a:endParaRPr lang="en-US" dirty="0" smtClean="0"/>
          </a:p>
          <a:p>
            <a:endParaRPr lang="en-US" dirty="0"/>
          </a:p>
        </p:txBody>
      </p:sp>
      <p:sp>
        <p:nvSpPr>
          <p:cNvPr id="3" name="Title 2"/>
          <p:cNvSpPr>
            <a:spLocks noGrp="1"/>
          </p:cNvSpPr>
          <p:nvPr>
            <p:ph type="title"/>
          </p:nvPr>
        </p:nvSpPr>
        <p:spPr/>
        <p:txBody>
          <a:bodyPr/>
          <a:lstStyle/>
          <a:p>
            <a:r>
              <a:rPr lang="en-US" dirty="0" smtClean="0"/>
              <a:t>Preliminary Terms and Conditions</a:t>
            </a:r>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52400" y="533400"/>
            <a:ext cx="8686800" cy="5562600"/>
          </a:xfrm>
        </p:spPr>
        <p:txBody>
          <a:bodyPr>
            <a:normAutofit fontScale="85000" lnSpcReduction="20000"/>
          </a:bodyPr>
          <a:lstStyle/>
          <a:p>
            <a:endParaRPr lang="en-TT" dirty="0" smtClean="0"/>
          </a:p>
          <a:p>
            <a:endParaRPr lang="en-TT" dirty="0"/>
          </a:p>
          <a:p>
            <a:endParaRPr lang="en-TT" dirty="0" smtClean="0"/>
          </a:p>
          <a:p>
            <a:pPr algn="l"/>
            <a:r>
              <a:rPr lang="en-TT" dirty="0" smtClean="0"/>
              <a:t>	The </a:t>
            </a:r>
            <a:r>
              <a:rPr lang="en-TT" dirty="0"/>
              <a:t>Data Room is located at Level 23 of the offices of the Ministry of Energy and Energy Industries, International Waterfront Centre, Tower C, Port of Spain and viewing can be arranged between 8am to 4pm by appointment (</a:t>
            </a:r>
            <a:r>
              <a:rPr lang="en-TT" dirty="0">
                <a:hlinkClick r:id="rId3"/>
              </a:rPr>
              <a:t>see contacts below</a:t>
            </a:r>
            <a:r>
              <a:rPr lang="en-TT" dirty="0"/>
              <a:t>).</a:t>
            </a:r>
            <a:endParaRPr lang="en-US" dirty="0"/>
          </a:p>
          <a:p>
            <a:r>
              <a:rPr lang="en-TT" dirty="0"/>
              <a:t> </a:t>
            </a:r>
            <a:endParaRPr lang="en-US" dirty="0"/>
          </a:p>
          <a:p>
            <a:pPr algn="l"/>
            <a:r>
              <a:rPr lang="en-TT" dirty="0" smtClean="0"/>
              <a:t>	The </a:t>
            </a:r>
            <a:r>
              <a:rPr lang="en-TT" dirty="0"/>
              <a:t>Data Room can comfortably accommodate about four individuals, although there is no restriction on the numbers at any one time. It is equipped with a dual monitor workstation running Landmark’s </a:t>
            </a:r>
            <a:r>
              <a:rPr lang="en-TT" dirty="0" err="1"/>
              <a:t>Seisworks</a:t>
            </a:r>
            <a:r>
              <a:rPr lang="en-TT" dirty="0"/>
              <a:t> and </a:t>
            </a:r>
            <a:r>
              <a:rPr lang="en-TT" dirty="0" err="1"/>
              <a:t>Stratworks</a:t>
            </a:r>
            <a:r>
              <a:rPr lang="en-TT" dirty="0"/>
              <a:t> software and this can be used to examine available well and seismic surveys. The quantity and quality of data will vary by acreage and is determined by several factors including past exploration, proximity to producing blocks and legal data requirements. Every effort will be made to ensure that a representative and current dataset is available for viewing.</a:t>
            </a:r>
            <a:endParaRPr lang="en-US" dirty="0"/>
          </a:p>
          <a:p>
            <a:endParaRPr lang="en-US" dirty="0"/>
          </a:p>
        </p:txBody>
      </p:sp>
      <p:sp>
        <p:nvSpPr>
          <p:cNvPr id="5" name="Title 4"/>
          <p:cNvSpPr>
            <a:spLocks noGrp="1"/>
          </p:cNvSpPr>
          <p:nvPr>
            <p:ph type="title"/>
          </p:nvPr>
        </p:nvSpPr>
        <p:spPr>
          <a:xfrm>
            <a:off x="381000" y="152400"/>
            <a:ext cx="8229600" cy="1752600"/>
          </a:xfrm>
        </p:spPr>
        <p:txBody>
          <a:bodyPr>
            <a:normAutofit/>
          </a:bodyPr>
          <a:lstStyle/>
          <a:p>
            <a:r>
              <a:rPr lang="en-TT" b="1" dirty="0">
                <a:solidFill>
                  <a:srgbClr val="C00000"/>
                </a:solidFill>
              </a:rPr>
              <a:t>Data Viewing Room</a:t>
            </a:r>
            <a:r>
              <a:rPr lang="en-US" dirty="0"/>
              <a:t/>
            </a:r>
            <a:br>
              <a:rPr lang="en-US" dirty="0"/>
            </a:br>
            <a:endParaRPr lang="en-US" dirty="0"/>
          </a:p>
        </p:txBody>
      </p:sp>
    </p:spTree>
    <p:extLst>
      <p:ext uri="{BB962C8B-B14F-4D97-AF65-F5344CB8AC3E}">
        <p14:creationId xmlns="" xmlns:p14="http://schemas.microsoft.com/office/powerpoint/2010/main" val="18326375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fld id="{F7055DC3-DB58-4EC0-B0F4-BBAD96173063}" type="slidenum">
              <a:rPr lang="en-US"/>
              <a:pPr/>
              <a:t>4</a:t>
            </a:fld>
            <a:endParaRPr lang="en-US"/>
          </a:p>
        </p:txBody>
      </p:sp>
      <p:sp>
        <p:nvSpPr>
          <p:cNvPr id="592898" name="Rectangle 2"/>
          <p:cNvSpPr>
            <a:spLocks noGrp="1" noChangeArrowheads="1"/>
          </p:cNvSpPr>
          <p:nvPr>
            <p:ph type="title"/>
          </p:nvPr>
        </p:nvSpPr>
        <p:spPr>
          <a:noFill/>
          <a:ln/>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en-US" dirty="0"/>
              <a:t>About Us</a:t>
            </a:r>
          </a:p>
        </p:txBody>
      </p:sp>
      <p:pic>
        <p:nvPicPr>
          <p:cNvPr id="592902" name="Picture 6"/>
          <p:cNvPicPr>
            <a:picLocks noGrp="1" noChangeAspect="1" noChangeArrowheads="1"/>
          </p:cNvPicPr>
          <p:nvPr>
            <p:ph type="clipArt" sz="half" idx="2"/>
          </p:nvPr>
        </p:nvPicPr>
        <p:blipFill>
          <a:blip r:embed="rId3" cstate="print">
            <a:extLst>
              <a:ext uri="{28A0092B-C50C-407E-A947-70E740481C1C}">
                <a14:useLocalDpi xmlns="" xmlns:a14="http://schemas.microsoft.com/office/drawing/2010/main" val="0"/>
              </a:ext>
            </a:extLst>
          </a:blip>
          <a:srcRect/>
          <a:stretch>
            <a:fillRect/>
          </a:stretch>
        </p:blipFill>
        <p:spPr>
          <a:xfrm>
            <a:off x="5067300" y="1487488"/>
            <a:ext cx="3730625" cy="2798762"/>
          </a:xfrm>
          <a:noFill/>
          <a:ln/>
          <a:extLst>
            <a:ext uri="{91240B29-F687-4F45-9708-019B960494DF}">
              <a14:hiddenLine xmlns="" xmlns:a14="http://schemas.microsoft.com/office/drawing/2010/main" w="9525" cap="flat" cmpd="sng">
                <a:solidFill>
                  <a:schemeClr val="tx1"/>
                </a:solidFill>
                <a:prstDash val="solid"/>
                <a:miter lim="800000"/>
                <a:headEnd/>
                <a:tailEnd/>
              </a14:hiddenLine>
            </a:ext>
          </a:extLst>
        </p:spPr>
      </p:pic>
      <p:sp>
        <p:nvSpPr>
          <p:cNvPr id="592906" name="Rectangle 10"/>
          <p:cNvSpPr>
            <a:spLocks noGrp="1" noChangeArrowheads="1"/>
          </p:cNvSpPr>
          <p:nvPr>
            <p:ph type="body" sz="half" idx="1"/>
          </p:nvPr>
        </p:nvSpPr>
        <p:spPr>
          <a:xfrm>
            <a:off x="855663" y="1538288"/>
            <a:ext cx="3729037" cy="4881562"/>
          </a:xfrm>
        </p:spPr>
        <p:txBody>
          <a:bodyPr>
            <a:normAutofit/>
          </a:bodyPr>
          <a:lstStyle/>
          <a:p>
            <a:pPr marL="0" indent="0">
              <a:buFontTx/>
              <a:buChar char="•"/>
            </a:pPr>
            <a:r>
              <a:rPr lang="en-US" sz="2400" dirty="0"/>
              <a:t>Discovered by Christopher Columbus in 1498</a:t>
            </a:r>
          </a:p>
          <a:p>
            <a:pPr marL="0" indent="0">
              <a:buFontTx/>
              <a:buChar char="•"/>
            </a:pPr>
            <a:r>
              <a:rPr lang="en-US" sz="2400" dirty="0"/>
              <a:t>Became a British Colony in 1802</a:t>
            </a:r>
          </a:p>
          <a:p>
            <a:pPr marL="0" indent="0">
              <a:buFontTx/>
              <a:buChar char="•"/>
            </a:pPr>
            <a:r>
              <a:rPr lang="en-US" sz="2400" dirty="0"/>
              <a:t>Mixture of races - African, East Indian, Chinese, Syrian, Lebanese</a:t>
            </a:r>
          </a:p>
          <a:p>
            <a:pPr marL="0" indent="0">
              <a:buFontTx/>
              <a:buChar char="•"/>
            </a:pPr>
            <a:r>
              <a:rPr lang="en-US" sz="2400" dirty="0"/>
              <a:t>Celebrates 13 Holidays including Christmas, </a:t>
            </a:r>
            <a:r>
              <a:rPr lang="en-US" sz="2400" dirty="0" err="1"/>
              <a:t>Divali</a:t>
            </a:r>
            <a:r>
              <a:rPr lang="en-US" sz="2400" dirty="0"/>
              <a:t>, </a:t>
            </a:r>
            <a:r>
              <a:rPr lang="en-US" sz="2400" dirty="0" err="1"/>
              <a:t>Eid-ul-Fitr</a:t>
            </a:r>
            <a:endParaRPr lang="en-US" sz="2400" dirty="0"/>
          </a:p>
        </p:txBody>
      </p:sp>
      <p:pic>
        <p:nvPicPr>
          <p:cNvPr id="592907" name="Picture 11" descr="trinidad-culture-divali"/>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016500" y="4127500"/>
            <a:ext cx="3962400" cy="2425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19136050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066800"/>
            <a:ext cx="7086600" cy="5410200"/>
          </a:xfrm>
        </p:spPr>
        <p:txBody>
          <a:bodyPr>
            <a:normAutofit fontScale="92500" lnSpcReduction="20000"/>
          </a:bodyPr>
          <a:lstStyle/>
          <a:p>
            <a:r>
              <a:rPr lang="en-US" b="1" dirty="0"/>
              <a:t>Ministry of Energy and Energy </a:t>
            </a:r>
            <a:r>
              <a:rPr lang="en-US" b="1" dirty="0" smtClean="0"/>
              <a:t>Affairs</a:t>
            </a:r>
            <a:r>
              <a:rPr lang="en-US" dirty="0"/>
              <a:t/>
            </a:r>
            <a:br>
              <a:rPr lang="en-US" dirty="0"/>
            </a:br>
            <a:r>
              <a:rPr lang="en-US" dirty="0"/>
              <a:t>PBX 623-6708</a:t>
            </a:r>
            <a:br>
              <a:rPr lang="en-US" dirty="0"/>
            </a:br>
            <a:r>
              <a:rPr lang="en-US" dirty="0"/>
              <a:t>Email: </a:t>
            </a:r>
            <a:r>
              <a:rPr lang="en-US" u="sng" dirty="0" smtClean="0">
                <a:hlinkClick r:id="rId3"/>
              </a:rPr>
              <a:t>bidround@energy.gov.tt</a:t>
            </a:r>
            <a:endParaRPr lang="en-US" u="sng" dirty="0" smtClean="0"/>
          </a:p>
          <a:p>
            <a:endParaRPr lang="en-US" dirty="0"/>
          </a:p>
          <a:p>
            <a:r>
              <a:rPr lang="en-US" b="1" dirty="0" smtClean="0"/>
              <a:t>Mrs. Penelope Bradshaw-Niles</a:t>
            </a:r>
            <a:r>
              <a:rPr lang="en-US" dirty="0"/>
              <a:t/>
            </a:r>
            <a:br>
              <a:rPr lang="en-US" dirty="0"/>
            </a:br>
            <a:r>
              <a:rPr lang="en-US" dirty="0" smtClean="0"/>
              <a:t>Senior Petroleum Engineer</a:t>
            </a:r>
            <a:r>
              <a:rPr lang="en-US" dirty="0"/>
              <a:t/>
            </a:r>
            <a:br>
              <a:rPr lang="en-US" dirty="0"/>
            </a:br>
            <a:r>
              <a:rPr lang="en-US" dirty="0" smtClean="0">
                <a:hlinkClick r:id="rId4"/>
              </a:rPr>
              <a:t>pbradshaw-niles@energy.gov.tt</a:t>
            </a:r>
            <a:endParaRPr lang="en-US" dirty="0" smtClean="0"/>
          </a:p>
          <a:p>
            <a:r>
              <a:rPr lang="en-US" dirty="0" smtClean="0"/>
              <a:t>PBX </a:t>
            </a:r>
            <a:r>
              <a:rPr lang="en-US" dirty="0"/>
              <a:t>ext. </a:t>
            </a:r>
            <a:r>
              <a:rPr lang="en-US" dirty="0" smtClean="0"/>
              <a:t>2360</a:t>
            </a:r>
          </a:p>
          <a:p>
            <a:endParaRPr lang="en-US" dirty="0"/>
          </a:p>
          <a:p>
            <a:r>
              <a:rPr lang="en-US" b="1" dirty="0"/>
              <a:t>Mr. Stephen </a:t>
            </a:r>
            <a:r>
              <a:rPr lang="en-US" b="1" dirty="0" err="1"/>
              <a:t>Jagdeo</a:t>
            </a:r>
            <a:r>
              <a:rPr lang="en-US" dirty="0"/>
              <a:t/>
            </a:r>
            <a:br>
              <a:rPr lang="en-US" dirty="0"/>
            </a:br>
            <a:r>
              <a:rPr lang="en-US" dirty="0"/>
              <a:t>Senior Geophysicist</a:t>
            </a:r>
            <a:br>
              <a:rPr lang="en-US" dirty="0"/>
            </a:br>
            <a:r>
              <a:rPr lang="en-US" u="sng" dirty="0">
                <a:hlinkClick r:id="rId5"/>
              </a:rPr>
              <a:t>sjagdeo@energy.gov.tt</a:t>
            </a:r>
            <a:r>
              <a:rPr lang="en-US" dirty="0"/>
              <a:t/>
            </a:r>
            <a:br>
              <a:rPr lang="en-US" dirty="0"/>
            </a:br>
            <a:r>
              <a:rPr lang="en-US" dirty="0"/>
              <a:t>PBX ext. 2363</a:t>
            </a:r>
          </a:p>
          <a:p>
            <a:endParaRPr lang="en-US" dirty="0"/>
          </a:p>
        </p:txBody>
      </p:sp>
      <p:sp>
        <p:nvSpPr>
          <p:cNvPr id="5" name="Title 4"/>
          <p:cNvSpPr>
            <a:spLocks noGrp="1"/>
          </p:cNvSpPr>
          <p:nvPr>
            <p:ph type="title"/>
          </p:nvPr>
        </p:nvSpPr>
        <p:spPr>
          <a:xfrm>
            <a:off x="381000" y="-152400"/>
            <a:ext cx="8229600" cy="1219200"/>
          </a:xfrm>
        </p:spPr>
        <p:txBody>
          <a:bodyPr/>
          <a:lstStyle/>
          <a:p>
            <a:r>
              <a:rPr lang="en-US" b="1" dirty="0" smtClean="0">
                <a:solidFill>
                  <a:srgbClr val="C00000"/>
                </a:solidFill>
              </a:rPr>
              <a:t>Contacts</a:t>
            </a:r>
            <a:endParaRPr lang="en-US" b="1" dirty="0">
              <a:solidFill>
                <a:srgbClr val="C00000"/>
              </a:solidFill>
            </a:endParaRPr>
          </a:p>
        </p:txBody>
      </p:sp>
    </p:spTree>
    <p:extLst>
      <p:ext uri="{BB962C8B-B14F-4D97-AF65-F5344CB8AC3E}">
        <p14:creationId xmlns="" xmlns:p14="http://schemas.microsoft.com/office/powerpoint/2010/main" val="592256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4600"/>
            <a:ext cx="8229600" cy="1143000"/>
          </a:xfrm>
        </p:spPr>
        <p:txBody>
          <a:bodyPr/>
          <a:lstStyle/>
          <a:p>
            <a:r>
              <a:rPr lang="en-US" b="1" dirty="0" smtClean="0"/>
              <a:t>END</a:t>
            </a:r>
            <a:endParaRPr lang="en-US" b="1"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0"/>
          </p:nvPr>
        </p:nvSpPr>
        <p:spPr/>
        <p:txBody>
          <a:bodyPr/>
          <a:lstStyle/>
          <a:p>
            <a:fld id="{3CE65903-B18A-4E7C-A5A8-FAA9B330348F}" type="slidenum">
              <a:rPr lang="en-US"/>
              <a:pPr/>
              <a:t>5</a:t>
            </a:fld>
            <a:endParaRPr lang="en-US"/>
          </a:p>
        </p:txBody>
      </p:sp>
      <p:sp>
        <p:nvSpPr>
          <p:cNvPr id="594946" name="Rectangle 2"/>
          <p:cNvSpPr>
            <a:spLocks noGrp="1" noChangeArrowheads="1"/>
          </p:cNvSpPr>
          <p:nvPr>
            <p:ph type="title"/>
          </p:nvPr>
        </p:nvSpPr>
        <p:spPr>
          <a:noFill/>
          <a:ln/>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lstStyle/>
          <a:p>
            <a:r>
              <a:rPr lang="en-US"/>
              <a:t>About Us</a:t>
            </a:r>
          </a:p>
        </p:txBody>
      </p:sp>
      <p:sp>
        <p:nvSpPr>
          <p:cNvPr id="594948" name="Rectangle 4"/>
          <p:cNvSpPr>
            <a:spLocks noGrp="1" noChangeArrowheads="1"/>
          </p:cNvSpPr>
          <p:nvPr>
            <p:ph type="body" sz="half" idx="1"/>
          </p:nvPr>
        </p:nvSpPr>
        <p:spPr>
          <a:xfrm>
            <a:off x="855663" y="1538288"/>
            <a:ext cx="3729037" cy="4881562"/>
          </a:xfrm>
        </p:spPr>
        <p:txBody>
          <a:bodyPr/>
          <a:lstStyle/>
          <a:p>
            <a:pPr marL="0" indent="0">
              <a:buFontTx/>
              <a:buChar char="•"/>
            </a:pPr>
            <a:r>
              <a:rPr lang="en-US" sz="2400"/>
              <a:t>Climate - wet and dry season</a:t>
            </a:r>
          </a:p>
          <a:p>
            <a:pPr marL="0" indent="0">
              <a:buFontTx/>
              <a:buChar char="•"/>
            </a:pPr>
            <a:r>
              <a:rPr lang="en-US" sz="2400"/>
              <a:t>Temperatures from 70-93 degrees</a:t>
            </a:r>
          </a:p>
          <a:p>
            <a:pPr marL="0" indent="0">
              <a:buFontTx/>
              <a:buChar char="•"/>
            </a:pPr>
            <a:r>
              <a:rPr lang="en-US" sz="2400"/>
              <a:t>Trinidad is more industrialized</a:t>
            </a:r>
          </a:p>
          <a:p>
            <a:pPr marL="0" indent="0">
              <a:buFontTx/>
              <a:buChar char="•"/>
            </a:pPr>
            <a:r>
              <a:rPr lang="en-US" sz="2400"/>
              <a:t>While Tobago focuses on Tourism and other Service Industry</a:t>
            </a:r>
          </a:p>
          <a:p>
            <a:pPr marL="0" indent="0">
              <a:buFontTx/>
              <a:buChar char="•"/>
            </a:pPr>
            <a:r>
              <a:rPr lang="en-US" sz="2400"/>
              <a:t>Fun-loving people</a:t>
            </a:r>
          </a:p>
          <a:p>
            <a:pPr marL="0" indent="0">
              <a:buFontTx/>
              <a:buChar char="•"/>
            </a:pPr>
            <a:r>
              <a:rPr lang="en-US" sz="2400"/>
              <a:t>Strong focus on education</a:t>
            </a:r>
          </a:p>
          <a:p>
            <a:pPr marL="0" indent="0">
              <a:buFontTx/>
              <a:buChar char="•"/>
            </a:pPr>
            <a:endParaRPr lang="en-US" sz="2400"/>
          </a:p>
          <a:p>
            <a:pPr marL="0" indent="0"/>
            <a:endParaRPr lang="en-US" sz="2400"/>
          </a:p>
        </p:txBody>
      </p:sp>
      <p:pic>
        <p:nvPicPr>
          <p:cNvPr id="594951" name="Picture 7" descr="trinidad-bird1"/>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864100" y="1536700"/>
            <a:ext cx="4038600" cy="224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94952" name="Picture 8"/>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914900" y="3810000"/>
            <a:ext cx="4000500" cy="27051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2639698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685800" y="1828800"/>
            <a:ext cx="8153400" cy="4572000"/>
          </a:xfrm>
          <a:ln>
            <a:solidFill>
              <a:srgbClr val="C00000"/>
            </a:solidFill>
          </a:ln>
        </p:spPr>
        <p:txBody>
          <a:bodyPr>
            <a:normAutofit fontScale="85000" lnSpcReduction="20000"/>
          </a:bodyPr>
          <a:lstStyle/>
          <a:p>
            <a:pPr marL="457039" indent="-457039" algn="l">
              <a:buFont typeface="Wingdings" pitchFamily="2" charset="2"/>
              <a:buChar char="Ø"/>
            </a:pPr>
            <a:r>
              <a:rPr lang="en-US" dirty="0"/>
              <a:t>Sustainable development of the energy industry</a:t>
            </a:r>
          </a:p>
          <a:p>
            <a:pPr marL="457039" indent="-457039" algn="l">
              <a:buFont typeface="Wingdings" pitchFamily="2" charset="2"/>
              <a:buChar char="Ø"/>
            </a:pPr>
            <a:endParaRPr lang="en-US" dirty="0"/>
          </a:p>
          <a:p>
            <a:pPr marL="457039" indent="-457039" algn="l">
              <a:buFont typeface="Wingdings" pitchFamily="2" charset="2"/>
              <a:buChar char="Ø"/>
            </a:pPr>
            <a:r>
              <a:rPr lang="en-US" dirty="0"/>
              <a:t>Provision of a competitive framework for </a:t>
            </a:r>
            <a:r>
              <a:rPr lang="en-US" dirty="0" smtClean="0"/>
              <a:t>investment</a:t>
            </a:r>
          </a:p>
          <a:p>
            <a:pPr algn="l"/>
            <a:endParaRPr lang="en-US" dirty="0"/>
          </a:p>
          <a:p>
            <a:pPr marL="457039" indent="-457039" algn="l">
              <a:buFont typeface="Wingdings" pitchFamily="2" charset="2"/>
              <a:buChar char="Ø"/>
            </a:pPr>
            <a:r>
              <a:rPr lang="en-US" dirty="0"/>
              <a:t>Provision of gas for expansion of downstream </a:t>
            </a:r>
            <a:r>
              <a:rPr lang="en-US" dirty="0" smtClean="0"/>
              <a:t>industries</a:t>
            </a:r>
          </a:p>
          <a:p>
            <a:pPr algn="l"/>
            <a:endParaRPr lang="en-US" dirty="0" smtClean="0"/>
          </a:p>
          <a:p>
            <a:pPr marL="457039" indent="-457039" algn="l">
              <a:buFont typeface="Wingdings" pitchFamily="2" charset="2"/>
              <a:buChar char="Ø"/>
            </a:pPr>
            <a:r>
              <a:rPr lang="en-US" dirty="0" smtClean="0"/>
              <a:t>Rebalance </a:t>
            </a:r>
            <a:r>
              <a:rPr lang="en-US" dirty="0"/>
              <a:t>oil and gas production</a:t>
            </a:r>
          </a:p>
          <a:p>
            <a:pPr marL="457039" indent="-457039" algn="l">
              <a:buFont typeface="Wingdings" pitchFamily="2" charset="2"/>
              <a:buChar char="Ø"/>
            </a:pPr>
            <a:endParaRPr lang="en-US" dirty="0"/>
          </a:p>
          <a:p>
            <a:pPr marL="457039" indent="-457039" algn="l">
              <a:buFont typeface="Wingdings" pitchFamily="2" charset="2"/>
              <a:buChar char="Ø"/>
            </a:pPr>
            <a:r>
              <a:rPr lang="en-US" dirty="0"/>
              <a:t>Enabling greater participation of nationals and national enterprises in the energy sector</a:t>
            </a:r>
          </a:p>
          <a:p>
            <a:pPr algn="l"/>
            <a:endParaRPr lang="en-US" dirty="0"/>
          </a:p>
        </p:txBody>
      </p:sp>
      <p:sp>
        <p:nvSpPr>
          <p:cNvPr id="5" name="Title 4"/>
          <p:cNvSpPr>
            <a:spLocks noGrp="1"/>
          </p:cNvSpPr>
          <p:nvPr>
            <p:ph type="title"/>
          </p:nvPr>
        </p:nvSpPr>
        <p:spPr>
          <a:xfrm>
            <a:off x="1600200" y="152400"/>
            <a:ext cx="7010400" cy="1143000"/>
          </a:xfrm>
        </p:spPr>
        <p:txBody>
          <a:bodyPr>
            <a:normAutofit fontScale="90000"/>
          </a:bodyPr>
          <a:lstStyle/>
          <a:p>
            <a:r>
              <a:rPr lang="en-US" dirty="0" smtClean="0"/>
              <a:t>Government </a:t>
            </a:r>
            <a:r>
              <a:rPr lang="en-US" dirty="0"/>
              <a:t>of Trinidad and Tobago’s Focus</a:t>
            </a:r>
          </a:p>
        </p:txBody>
      </p:sp>
    </p:spTree>
    <p:extLst>
      <p:ext uri="{BB962C8B-B14F-4D97-AF65-F5344CB8AC3E}">
        <p14:creationId xmlns="" xmlns:p14="http://schemas.microsoft.com/office/powerpoint/2010/main" val="398885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457200" y="6356350"/>
            <a:ext cx="2133600" cy="365125"/>
          </a:xfrm>
        </p:spPr>
        <p:txBody>
          <a:bodyPr/>
          <a:lstStyle/>
          <a:p>
            <a:pPr>
              <a:defRPr/>
            </a:pPr>
            <a:fld id="{4A945F8B-1978-4780-85B9-2D9CCF3D362D}" type="slidenum">
              <a:rPr lang="en-US"/>
              <a:pPr>
                <a:defRPr/>
              </a:pPr>
              <a:t>7</a:t>
            </a:fld>
            <a:endParaRPr lang="en-US"/>
          </a:p>
        </p:txBody>
      </p:sp>
      <p:sp>
        <p:nvSpPr>
          <p:cNvPr id="30723" name="Rectangle 2"/>
          <p:cNvSpPr>
            <a:spLocks noGrp="1" noChangeArrowheads="1"/>
          </p:cNvSpPr>
          <p:nvPr>
            <p:ph type="title"/>
          </p:nvPr>
        </p:nvSpPr>
        <p:spPr>
          <a:xfrm>
            <a:off x="606425" y="317500"/>
            <a:ext cx="7721600" cy="1143000"/>
          </a:xfrm>
          <a:extLst>
            <a:ext uri="{909E8E84-426E-40DD-AFC4-6F175D3DCCD1}">
              <a14:hiddenFill xmlns="" xmlns:a14="http://schemas.microsoft.com/office/drawing/2010/main">
                <a:solidFill>
                  <a:srgbClr val="FF0000">
                    <a:alpha val="56078"/>
                  </a:srgbClr>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r>
              <a:rPr lang="en-US" sz="4000" smtClean="0"/>
              <a:t>Country Objectives</a:t>
            </a:r>
            <a:endParaRPr lang="en-US" sz="4000" smtClean="0">
              <a:latin typeface="Univers 57 Condensed" pitchFamily="34" charset="0"/>
            </a:endParaRPr>
          </a:p>
        </p:txBody>
      </p:sp>
      <p:sp>
        <p:nvSpPr>
          <p:cNvPr id="542723" name="Rectangle 3"/>
          <p:cNvSpPr>
            <a:spLocks noChangeArrowheads="1"/>
          </p:cNvSpPr>
          <p:nvPr/>
        </p:nvSpPr>
        <p:spPr bwMode="auto">
          <a:xfrm>
            <a:off x="277813" y="1755775"/>
            <a:ext cx="8477250" cy="4560888"/>
          </a:xfrm>
          <a:prstGeom prst="rect">
            <a:avLst/>
          </a:prstGeom>
          <a:noFill/>
          <a:ln w="1905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a:lstStyle/>
          <a:p>
            <a:pPr marL="342900" indent="-342900">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Effective and optimal monetizing of the natural resources</a:t>
            </a:r>
          </a:p>
          <a:p>
            <a:pPr marL="342900" indent="-342900">
              <a:lnSpc>
                <a:spcPct val="12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Security of country’s energy supplies</a:t>
            </a:r>
          </a:p>
          <a:p>
            <a:pPr marL="342900" indent="-342900">
              <a:lnSpc>
                <a:spcPct val="15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Protection and preservation of the environment</a:t>
            </a:r>
          </a:p>
          <a:p>
            <a:pPr marL="342900" indent="-342900">
              <a:lnSpc>
                <a:spcPct val="14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Establishment of research initiative</a:t>
            </a:r>
          </a:p>
          <a:p>
            <a:pPr marL="342900" indent="-342900">
              <a:lnSpc>
                <a:spcPct val="15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Training and development of nationals</a:t>
            </a:r>
            <a:endParaRPr lang="en-US" sz="3200">
              <a:solidFill>
                <a:schemeClr val="tx2"/>
              </a:solidFill>
              <a:effectLst>
                <a:outerShdw blurRad="38100" dist="38100" dir="2700000" algn="tl">
                  <a:srgbClr val="C0C0C0"/>
                </a:outerShdw>
              </a:effectLst>
              <a:latin typeface="Arial Narrow" pitchFamily="112" charset="0"/>
            </a:endParaRPr>
          </a:p>
        </p:txBody>
      </p:sp>
    </p:spTree>
    <p:extLst>
      <p:ext uri="{BB962C8B-B14F-4D97-AF65-F5344CB8AC3E}">
        <p14:creationId xmlns="" xmlns:p14="http://schemas.microsoft.com/office/powerpoint/2010/main" val="152809332"/>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p:cNvSpPr>
            <a:spLocks noGrp="1"/>
          </p:cNvSpPr>
          <p:nvPr>
            <p:ph type="sldNum" sz="quarter" idx="12"/>
          </p:nvPr>
        </p:nvSpPr>
        <p:spPr>
          <a:xfrm>
            <a:off x="457200" y="6356350"/>
            <a:ext cx="2133600" cy="365125"/>
          </a:xfrm>
        </p:spPr>
        <p:txBody>
          <a:bodyPr/>
          <a:lstStyle/>
          <a:p>
            <a:pPr>
              <a:defRPr/>
            </a:pPr>
            <a:fld id="{6267BE48-29FB-4D8C-859D-23DA41780E60}" type="slidenum">
              <a:rPr lang="en-US"/>
              <a:pPr>
                <a:defRPr/>
              </a:pPr>
              <a:t>8</a:t>
            </a:fld>
            <a:endParaRPr lang="en-US"/>
          </a:p>
        </p:txBody>
      </p:sp>
      <p:sp>
        <p:nvSpPr>
          <p:cNvPr id="31747" name="Rectangle 2"/>
          <p:cNvSpPr>
            <a:spLocks noGrp="1" noChangeArrowheads="1"/>
          </p:cNvSpPr>
          <p:nvPr>
            <p:ph type="title"/>
          </p:nvPr>
        </p:nvSpPr>
        <p:spPr>
          <a:xfrm>
            <a:off x="1371600" y="304800"/>
            <a:ext cx="7010400" cy="1143000"/>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algn="l"/>
            <a:r>
              <a:rPr lang="en-US" sz="4000" smtClean="0"/>
              <a:t>What does Trinidad offer?</a:t>
            </a:r>
            <a:endParaRPr lang="en-US" sz="4000" smtClean="0">
              <a:latin typeface="Univers 57 Condensed" pitchFamily="34" charset="0"/>
            </a:endParaRPr>
          </a:p>
        </p:txBody>
      </p:sp>
      <p:sp>
        <p:nvSpPr>
          <p:cNvPr id="536579" name="Rectangle 3"/>
          <p:cNvSpPr>
            <a:spLocks noChangeArrowheads="1"/>
          </p:cNvSpPr>
          <p:nvPr/>
        </p:nvSpPr>
        <p:spPr bwMode="auto">
          <a:xfrm>
            <a:off x="863600" y="1947863"/>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lstStyle/>
          <a:p>
            <a:pPr marL="342900" indent="-342900">
              <a:lnSpc>
                <a:spcPct val="9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Liberalised currency system</a:t>
            </a:r>
          </a:p>
          <a:p>
            <a:pPr marL="342900" indent="-342900">
              <a:lnSpc>
                <a:spcPct val="12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Well established legal traditional system</a:t>
            </a:r>
          </a:p>
          <a:p>
            <a:pPr marL="342900" indent="-342900">
              <a:lnSpc>
                <a:spcPct val="12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Equitable taxation system</a:t>
            </a:r>
          </a:p>
          <a:p>
            <a:pPr marL="342900" indent="-342900">
              <a:lnSpc>
                <a:spcPct val="12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Open and transparent decision making system</a:t>
            </a:r>
          </a:p>
          <a:p>
            <a:pPr marL="342900" indent="-342900">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Stable democratic government</a:t>
            </a:r>
          </a:p>
          <a:p>
            <a:pPr marL="342900" indent="-342900">
              <a:lnSpc>
                <a:spcPct val="13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Competitive fiscal incentives</a:t>
            </a:r>
          </a:p>
          <a:p>
            <a:pPr marL="342900" indent="-342900">
              <a:lnSpc>
                <a:spcPct val="90000"/>
              </a:lnSpc>
              <a:spcBef>
                <a:spcPct val="20000"/>
              </a:spcBef>
              <a:buClr>
                <a:srgbClr val="CC0000"/>
              </a:buClr>
              <a:buFont typeface="Wingdings" pitchFamily="112" charset="2"/>
              <a:buNone/>
              <a:defRPr/>
            </a:pPr>
            <a:endParaRPr lang="en-US" sz="2800">
              <a:solidFill>
                <a:srgbClr val="000099"/>
              </a:solidFill>
              <a:effectLst>
                <a:outerShdw blurRad="38100" dist="38100" dir="2700000" algn="tl">
                  <a:srgbClr val="C0C0C0"/>
                </a:outerShdw>
              </a:effectLst>
              <a:latin typeface="Arial Narrow" pitchFamily="112" charset="0"/>
            </a:endParaRPr>
          </a:p>
        </p:txBody>
      </p:sp>
      <p:sp>
        <p:nvSpPr>
          <p:cNvPr id="31749" name="Rectangle 4"/>
          <p:cNvSpPr>
            <a:spLocks noChangeArrowheads="1"/>
          </p:cNvSpPr>
          <p:nvPr/>
        </p:nvSpPr>
        <p:spPr bwMode="auto">
          <a:xfrm>
            <a:off x="812800" y="1881188"/>
            <a:ext cx="7907338" cy="4283075"/>
          </a:xfrm>
          <a:prstGeom prst="rect">
            <a:avLst/>
          </a:prstGeom>
          <a:noFill/>
          <a:ln w="28575">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2"/>
              </a:solidFill>
            </a:endParaRPr>
          </a:p>
        </p:txBody>
      </p:sp>
    </p:spTree>
    <p:extLst>
      <p:ext uri="{BB962C8B-B14F-4D97-AF65-F5344CB8AC3E}">
        <p14:creationId xmlns="" xmlns:p14="http://schemas.microsoft.com/office/powerpoint/2010/main" val="2070468720"/>
      </p:ext>
    </p:extLst>
  </p:cSld>
  <p:clrMapOvr>
    <a:masterClrMapping/>
  </p:clrMapOvr>
  <p:transition>
    <p:rand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p:cNvSpPr>
            <a:spLocks noGrp="1"/>
          </p:cNvSpPr>
          <p:nvPr>
            <p:ph type="sldNum" sz="quarter" idx="12"/>
          </p:nvPr>
        </p:nvSpPr>
        <p:spPr>
          <a:xfrm>
            <a:off x="457200" y="6356350"/>
            <a:ext cx="2133600" cy="365125"/>
          </a:xfrm>
        </p:spPr>
        <p:txBody>
          <a:bodyPr/>
          <a:lstStyle/>
          <a:p>
            <a:pPr>
              <a:defRPr/>
            </a:pPr>
            <a:fld id="{6989BDAA-6DF5-489D-9E90-9CE4A048CEDB}" type="slidenum">
              <a:rPr lang="en-US"/>
              <a:pPr>
                <a:defRPr/>
              </a:pPr>
              <a:t>9</a:t>
            </a:fld>
            <a:endParaRPr lang="en-US"/>
          </a:p>
        </p:txBody>
      </p:sp>
      <p:sp>
        <p:nvSpPr>
          <p:cNvPr id="32771" name="Rectangle 2"/>
          <p:cNvSpPr>
            <a:spLocks noGrp="1" noChangeArrowheads="1"/>
          </p:cNvSpPr>
          <p:nvPr>
            <p:ph type="title"/>
          </p:nvPr>
        </p:nvSpPr>
        <p:spPr>
          <a:xfrm>
            <a:off x="538163" y="266700"/>
            <a:ext cx="7500937" cy="1143000"/>
          </a:xfrm>
          <a:noFill/>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r>
              <a:rPr lang="en-US" sz="4000" smtClean="0"/>
              <a:t>What does Trinidad Offer?</a:t>
            </a:r>
            <a:endParaRPr lang="en-US" sz="4000" smtClean="0">
              <a:latin typeface="Univers 57 Condensed" pitchFamily="34" charset="0"/>
            </a:endParaRPr>
          </a:p>
        </p:txBody>
      </p:sp>
      <p:sp>
        <p:nvSpPr>
          <p:cNvPr id="299011" name="Rectangle 3"/>
          <p:cNvSpPr>
            <a:spLocks noChangeArrowheads="1"/>
          </p:cNvSpPr>
          <p:nvPr/>
        </p:nvSpPr>
        <p:spPr bwMode="auto">
          <a:xfrm>
            <a:off x="277813" y="1755775"/>
            <a:ext cx="8477250" cy="4560888"/>
          </a:xfrm>
          <a:prstGeom prst="rect">
            <a:avLst/>
          </a:prstGeom>
          <a:noFill/>
          <a:ln w="19050">
            <a:solidFill>
              <a:srgbClr val="FF0000"/>
            </a:solidFill>
            <a:miter lim="800000"/>
            <a:headEnd/>
            <a:tailEnd/>
          </a:ln>
          <a:extLst>
            <a:ext uri="{909E8E84-426E-40DD-AFC4-6F175D3DCCD1}">
              <a14:hiddenFill xmlns="" xmlns:a14="http://schemas.microsoft.com/office/drawing/2010/main">
                <a:solidFill>
                  <a:schemeClr val="accent1"/>
                </a:solidFill>
              </a14:hiddenFill>
            </a:ext>
          </a:extLst>
        </p:spPr>
        <p:txBody>
          <a:bodyPr/>
          <a:lstStyle/>
          <a:p>
            <a:pPr marL="342900" indent="-342900">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Substantial petroleum reserve base</a:t>
            </a:r>
          </a:p>
          <a:p>
            <a:pPr marL="342900" indent="-342900">
              <a:lnSpc>
                <a:spcPct val="13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Competitive gas pricing regime</a:t>
            </a:r>
          </a:p>
          <a:p>
            <a:pPr marL="342900" indent="-342900">
              <a:lnSpc>
                <a:spcPct val="13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Strategically located in the Atlantic Basin with strong markets close by</a:t>
            </a:r>
          </a:p>
          <a:p>
            <a:pPr marL="342900" indent="-342900">
              <a:lnSpc>
                <a:spcPct val="12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Highly skilled labor force</a:t>
            </a:r>
          </a:p>
          <a:p>
            <a:pPr marL="342900" indent="-342900">
              <a:lnSpc>
                <a:spcPct val="140000"/>
              </a:lnSpc>
              <a:spcBef>
                <a:spcPct val="20000"/>
              </a:spcBef>
              <a:buClr>
                <a:srgbClr val="CC0000"/>
              </a:buClr>
              <a:buFont typeface="Wingdings" pitchFamily="112" charset="2"/>
              <a:buChar char="Ø"/>
              <a:defRPr/>
            </a:pPr>
            <a:r>
              <a:rPr lang="en-US" sz="2800">
                <a:solidFill>
                  <a:srgbClr val="000099"/>
                </a:solidFill>
                <a:effectLst>
                  <a:outerShdw blurRad="38100" dist="38100" dir="2700000" algn="tl">
                    <a:srgbClr val="C0C0C0"/>
                  </a:outerShdw>
                </a:effectLst>
                <a:latin typeface="Arial Narrow" pitchFamily="112" charset="0"/>
              </a:rPr>
              <a:t>Well developed land and harbor infrastructure</a:t>
            </a:r>
            <a:endParaRPr lang="en-US" sz="2800">
              <a:solidFill>
                <a:srgbClr val="000099"/>
              </a:solidFill>
              <a:effectLst>
                <a:outerShdw blurRad="38100" dist="38100" dir="2700000" algn="tl">
                  <a:srgbClr val="C0C0C0"/>
                </a:outerShdw>
              </a:effectLst>
              <a:latin typeface="Tahoma" pitchFamily="112" charset="0"/>
            </a:endParaRPr>
          </a:p>
        </p:txBody>
      </p:sp>
    </p:spTree>
    <p:extLst>
      <p:ext uri="{BB962C8B-B14F-4D97-AF65-F5344CB8AC3E}">
        <p14:creationId xmlns="" xmlns:p14="http://schemas.microsoft.com/office/powerpoint/2010/main" val="1182002057"/>
      </p:ext>
    </p:extLst>
  </p:cSld>
  <p:clrMapOvr>
    <a:masterClrMapping/>
  </p:clrMapOvr>
  <p:transition>
    <p:rand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8059</TotalTime>
  <Words>1658</Words>
  <Application>Microsoft Office PowerPoint</Application>
  <PresentationFormat>On-screen Show (4:3)</PresentationFormat>
  <Paragraphs>412</Paragraphs>
  <Slides>41</Slides>
  <Notes>41</Notes>
  <HiddenSlides>0</HiddenSlides>
  <MMClips>0</MMClips>
  <ScaleCrop>false</ScaleCrop>
  <HeadingPairs>
    <vt:vector size="4" baseType="variant">
      <vt:variant>
        <vt:lpstr>Theme</vt:lpstr>
      </vt:variant>
      <vt:variant>
        <vt:i4>7</vt:i4>
      </vt:variant>
      <vt:variant>
        <vt:lpstr>Slide Titles</vt:lpstr>
      </vt:variant>
      <vt:variant>
        <vt:i4>41</vt:i4>
      </vt:variant>
    </vt:vector>
  </HeadingPairs>
  <TitlesOfParts>
    <vt:vector size="48" baseType="lpstr">
      <vt:lpstr>Office Theme</vt:lpstr>
      <vt:lpstr>1_Office Theme</vt:lpstr>
      <vt:lpstr>2_Office Theme</vt:lpstr>
      <vt:lpstr>5_Office Theme</vt:lpstr>
      <vt:lpstr>6_Office Theme</vt:lpstr>
      <vt:lpstr>7_Office Theme</vt:lpstr>
      <vt:lpstr>8_Office Theme</vt:lpstr>
      <vt:lpstr>Exploration Opportunities for Trinidad and Tobago Deep Atlantic Area (TTDAA) </vt:lpstr>
      <vt:lpstr>Overview</vt:lpstr>
      <vt:lpstr>Slide 3</vt:lpstr>
      <vt:lpstr>About Us</vt:lpstr>
      <vt:lpstr>About Us</vt:lpstr>
      <vt:lpstr>Government of Trinidad and Tobago’s Focus</vt:lpstr>
      <vt:lpstr>Country Objectives</vt:lpstr>
      <vt:lpstr>What does Trinidad offer?</vt:lpstr>
      <vt:lpstr>What does Trinidad Offer?</vt:lpstr>
      <vt:lpstr>TTDAA</vt:lpstr>
      <vt:lpstr>Birth of TTDAA 2D</vt:lpstr>
      <vt:lpstr>Birth of TTDAA 2D</vt:lpstr>
      <vt:lpstr>  TTDAA 2002 2D Survey Outline (12300 line km aprox) Concession Map Overlay</vt:lpstr>
      <vt:lpstr>What has changed? TTDAA 2006 -&gt; 2010 -&gt; 2011/12</vt:lpstr>
      <vt:lpstr>GXT Span 2D Lines 2004 (Depth Reprocessing in 2011 – Cretaceous Imaging) </vt:lpstr>
      <vt:lpstr>PGS 2008 MC2D – 6834 line km</vt:lpstr>
      <vt:lpstr>BioSTRATIGAPHIC ASSOCIATES TRINIDAD LIMITED </vt:lpstr>
      <vt:lpstr>Planned EM Deep Water Survey</vt:lpstr>
      <vt:lpstr>Dynamic Global Advisors</vt:lpstr>
      <vt:lpstr>Dynamic Global Advisors</vt:lpstr>
      <vt:lpstr>DGA Full Workflow and Results Provided</vt:lpstr>
      <vt:lpstr>Spectrum TTDAA 2D Reprocessing 2010 - Why Reprocess?</vt:lpstr>
      <vt:lpstr>Original vs Final Migration</vt:lpstr>
      <vt:lpstr>Original vs Final Migration</vt:lpstr>
      <vt:lpstr>Original vs Final Migration</vt:lpstr>
      <vt:lpstr>Sheet Fans Provide Multiple Reservoir/Seal Targets</vt:lpstr>
      <vt:lpstr>Trinidad Piston Cores Show Live Oil and an Active Hydrocarbon System</vt:lpstr>
      <vt:lpstr>Accretionary Prism Oil</vt:lpstr>
      <vt:lpstr>Accretionary Prism Oil</vt:lpstr>
      <vt:lpstr>Comprehensive Data Package</vt:lpstr>
      <vt:lpstr>More data at reduced fee$</vt:lpstr>
      <vt:lpstr> Competitive Bidding Process</vt:lpstr>
      <vt:lpstr>Slide 33</vt:lpstr>
      <vt:lpstr> Deep Water Exploration   Commercial Terms (re-emphasised)  </vt:lpstr>
      <vt:lpstr>Slide 35</vt:lpstr>
      <vt:lpstr>New 2011/12 Deep Water Round</vt:lpstr>
      <vt:lpstr>Preliminary Terms and Conditions</vt:lpstr>
      <vt:lpstr>Preliminary Terms and Conditions</vt:lpstr>
      <vt:lpstr>Data Viewing Room </vt:lpstr>
      <vt:lpstr>Contacts</vt:lpstr>
      <vt:lpstr>END</vt:lpstr>
    </vt:vector>
  </TitlesOfParts>
  <Company>Ministry Of Energy &amp; Energy Industries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NOW START</dc:title>
  <dc:creator>ACFisher</dc:creator>
  <cp:lastModifiedBy>Gabriella</cp:lastModifiedBy>
  <cp:revision>286</cp:revision>
  <dcterms:created xsi:type="dcterms:W3CDTF">2009-09-10T08:49:57Z</dcterms:created>
  <dcterms:modified xsi:type="dcterms:W3CDTF">2011-10-25T12:43:32Z</dcterms:modified>
</cp:coreProperties>
</file>