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9" r:id="rId4"/>
    <p:sldId id="260" r:id="rId5"/>
    <p:sldId id="261" r:id="rId6"/>
    <p:sldId id="262" r:id="rId7"/>
    <p:sldId id="263" r:id="rId8"/>
    <p:sldId id="264" r:id="rId9"/>
    <p:sldId id="266" r:id="rId10"/>
    <p:sldId id="267" r:id="rId11"/>
    <p:sldId id="270" r:id="rId12"/>
    <p:sldId id="271" r:id="rId13"/>
    <p:sldId id="272" r:id="rId14"/>
    <p:sldId id="273" r:id="rId15"/>
    <p:sldId id="287" r:id="rId16"/>
    <p:sldId id="274" r:id="rId17"/>
    <p:sldId id="279" r:id="rId18"/>
    <p:sldId id="280" r:id="rId19"/>
    <p:sldId id="281" r:id="rId20"/>
    <p:sldId id="282" r:id="rId21"/>
    <p:sldId id="283" r:id="rId22"/>
    <p:sldId id="284" r:id="rId23"/>
    <p:sldId id="285" r:id="rId24"/>
    <p:sldId id="286" r:id="rId25"/>
    <p:sldId id="275" r:id="rId26"/>
    <p:sldId id="276" r:id="rId27"/>
    <p:sldId id="278"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5400"/>
    <a:srgbClr val="FF9900"/>
    <a:srgbClr val="EAD9B0"/>
    <a:srgbClr val="677F25"/>
    <a:srgbClr val="775E1F"/>
    <a:srgbClr val="CAA036"/>
    <a:srgbClr val="F7EEC1"/>
    <a:srgbClr val="FFAD5B"/>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78" autoAdjust="0"/>
    <p:restoredTop sz="94660"/>
  </p:normalViewPr>
  <p:slideViewPr>
    <p:cSldViewPr>
      <p:cViewPr>
        <p:scale>
          <a:sx n="71" d="100"/>
          <a:sy n="71" d="100"/>
        </p:scale>
        <p:origin x="-1506" y="-42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D:\A%20(%20Tout%20sur%20Promotion)\el%20alji%20statistiques\SUPERFICIES%20PERMIES%20ET%20ZR%202000-2008%20juin%2009.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A%20(%20Tout%20sur%20Promotion)\domaine%20minier\accords%20p&#233;troliers%201983-2007.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chart>
    <c:plotArea>
      <c:layout>
        <c:manualLayout>
          <c:layoutTarget val="inner"/>
          <c:xMode val="edge"/>
          <c:yMode val="edge"/>
          <c:x val="0.12642409174647273"/>
          <c:y val="7.4548702245552628E-2"/>
          <c:w val="0.80066494298568713"/>
          <c:h val="0.71916898068900803"/>
        </c:manualLayout>
      </c:layout>
      <c:lineChart>
        <c:grouping val="standard"/>
        <c:ser>
          <c:idx val="0"/>
          <c:order val="0"/>
          <c:tx>
            <c:strRef>
              <c:f>Feuil6!$B$1</c:f>
              <c:strCache>
                <c:ptCount val="1"/>
                <c:pt idx="0">
                  <c:v> Onshore permits </c:v>
                </c:pt>
              </c:strCache>
            </c:strRef>
          </c:tx>
          <c:spPr>
            <a:ln w="47625">
              <a:solidFill>
                <a:srgbClr val="FF0000"/>
              </a:solidFill>
            </a:ln>
          </c:spPr>
          <c:marker>
            <c:symbol val="diamond"/>
            <c:size val="3"/>
          </c:marker>
          <c:cat>
            <c:numRef>
              <c:f>Feuil6!$A$2:$A$12</c:f>
              <c:numCache>
                <c:formatCode>General</c:formatCode>
                <c:ptCount val="8"/>
                <c:pt idx="0">
                  <c:v>2003</c:v>
                </c:pt>
                <c:pt idx="1">
                  <c:v>2004</c:v>
                </c:pt>
                <c:pt idx="2">
                  <c:v>2005</c:v>
                </c:pt>
                <c:pt idx="3">
                  <c:v>2006</c:v>
                </c:pt>
                <c:pt idx="4">
                  <c:v>2007</c:v>
                </c:pt>
                <c:pt idx="5">
                  <c:v>2008</c:v>
                </c:pt>
                <c:pt idx="6">
                  <c:v>2009</c:v>
                </c:pt>
                <c:pt idx="7" formatCode="mmm\-yy">
                  <c:v>40422</c:v>
                </c:pt>
              </c:numCache>
            </c:numRef>
          </c:cat>
          <c:val>
            <c:numRef>
              <c:f>Feuil6!$B$2:$B$12</c:f>
              <c:numCache>
                <c:formatCode>General</c:formatCode>
                <c:ptCount val="8"/>
                <c:pt idx="0">
                  <c:v>16299.3</c:v>
                </c:pt>
                <c:pt idx="1">
                  <c:v>20281.149999999896</c:v>
                </c:pt>
                <c:pt idx="2">
                  <c:v>19719.95</c:v>
                </c:pt>
                <c:pt idx="3">
                  <c:v>31047.24</c:v>
                </c:pt>
                <c:pt idx="4">
                  <c:v>73003.289999999994</c:v>
                </c:pt>
                <c:pt idx="5">
                  <c:v>115321.39</c:v>
                </c:pt>
                <c:pt idx="6">
                  <c:v>135668.15</c:v>
                </c:pt>
                <c:pt idx="7">
                  <c:v>135764.44999999998</c:v>
                </c:pt>
              </c:numCache>
            </c:numRef>
          </c:val>
          <c:smooth val="1"/>
        </c:ser>
        <c:ser>
          <c:idx val="1"/>
          <c:order val="1"/>
          <c:tx>
            <c:strRef>
              <c:f>Feuil6!$C$1</c:f>
              <c:strCache>
                <c:ptCount val="1"/>
                <c:pt idx="0">
                  <c:v>Offshore permits </c:v>
                </c:pt>
              </c:strCache>
            </c:strRef>
          </c:tx>
          <c:spPr>
            <a:ln w="44450"/>
          </c:spPr>
          <c:marker>
            <c:symbol val="square"/>
            <c:size val="3"/>
          </c:marker>
          <c:cat>
            <c:numRef>
              <c:f>Feuil6!$A$2:$A$12</c:f>
              <c:numCache>
                <c:formatCode>General</c:formatCode>
                <c:ptCount val="8"/>
                <c:pt idx="0">
                  <c:v>2003</c:v>
                </c:pt>
                <c:pt idx="1">
                  <c:v>2004</c:v>
                </c:pt>
                <c:pt idx="2">
                  <c:v>2005</c:v>
                </c:pt>
                <c:pt idx="3">
                  <c:v>2006</c:v>
                </c:pt>
                <c:pt idx="4">
                  <c:v>2007</c:v>
                </c:pt>
                <c:pt idx="5">
                  <c:v>2008</c:v>
                </c:pt>
                <c:pt idx="6">
                  <c:v>2009</c:v>
                </c:pt>
                <c:pt idx="7" formatCode="mmm\-yy">
                  <c:v>40422</c:v>
                </c:pt>
              </c:numCache>
            </c:numRef>
          </c:cat>
          <c:val>
            <c:numRef>
              <c:f>Feuil6!$C$2:$C$12</c:f>
              <c:numCache>
                <c:formatCode>General</c:formatCode>
                <c:ptCount val="8"/>
                <c:pt idx="0">
                  <c:v>72028.3</c:v>
                </c:pt>
                <c:pt idx="1">
                  <c:v>100278</c:v>
                </c:pt>
                <c:pt idx="2">
                  <c:v>100945</c:v>
                </c:pt>
                <c:pt idx="3">
                  <c:v>125935.2</c:v>
                </c:pt>
                <c:pt idx="4">
                  <c:v>93153.47</c:v>
                </c:pt>
                <c:pt idx="5">
                  <c:v>73164.77</c:v>
                </c:pt>
                <c:pt idx="6" formatCode="#,##0.00">
                  <c:v>92804.57</c:v>
                </c:pt>
                <c:pt idx="7">
                  <c:v>91980.57</c:v>
                </c:pt>
              </c:numCache>
            </c:numRef>
          </c:val>
          <c:smooth val="1"/>
        </c:ser>
        <c:marker val="1"/>
        <c:axId val="70158208"/>
        <c:axId val="70159744"/>
      </c:lineChart>
      <c:catAx>
        <c:axId val="70158208"/>
        <c:scaling>
          <c:orientation val="minMax"/>
        </c:scaling>
        <c:axPos val="b"/>
        <c:numFmt formatCode="General" sourceLinked="1"/>
        <c:tickLblPos val="nextTo"/>
        <c:txPr>
          <a:bodyPr/>
          <a:lstStyle/>
          <a:p>
            <a:pPr>
              <a:defRPr sz="900" b="1" i="0" baseline="0"/>
            </a:pPr>
            <a:endParaRPr lang="fr-FR"/>
          </a:p>
        </c:txPr>
        <c:crossAx val="70159744"/>
        <c:crosses val="autoZero"/>
        <c:auto val="1"/>
        <c:lblAlgn val="ctr"/>
        <c:lblOffset val="100"/>
      </c:catAx>
      <c:valAx>
        <c:axId val="70159744"/>
        <c:scaling>
          <c:orientation val="minMax"/>
        </c:scaling>
        <c:axPos val="l"/>
        <c:majorGridlines/>
        <c:numFmt formatCode="General" sourceLinked="1"/>
        <c:tickLblPos val="nextTo"/>
        <c:txPr>
          <a:bodyPr/>
          <a:lstStyle/>
          <a:p>
            <a:pPr>
              <a:defRPr sz="1000" b="1" i="0" baseline="0"/>
            </a:pPr>
            <a:endParaRPr lang="fr-FR"/>
          </a:p>
        </c:txPr>
        <c:crossAx val="70158208"/>
        <c:crosses val="autoZero"/>
        <c:crossBetween val="between"/>
      </c:valAx>
    </c:plotArea>
    <c:legend>
      <c:legendPos val="t"/>
      <c:layout/>
      <c:txPr>
        <a:bodyPr/>
        <a:lstStyle/>
        <a:p>
          <a:pPr>
            <a:defRPr sz="1000" baseline="0">
              <a:latin typeface="Trebuchet MS" pitchFamily="34" charset="0"/>
            </a:defRPr>
          </a:pPr>
          <a:endParaRPr lang="fr-FR"/>
        </a:p>
      </c:txPr>
    </c:legend>
    <c:plotVisOnly val="1"/>
    <c:dispBlanksAs val="gap"/>
  </c:chart>
  <c:spPr>
    <a:solidFill>
      <a:schemeClr val="bg1">
        <a:lumMod val="85000"/>
      </a:schemeClr>
    </a:solidFill>
    <a:ln>
      <a:solidFill>
        <a:schemeClr val="tx1"/>
      </a:solid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fr-FR"/>
  <c:chart>
    <c:autoTitleDeleted val="1"/>
    <c:view3D>
      <c:depthPercent val="100"/>
      <c:rAngAx val="1"/>
    </c:view3D>
    <c:sideWall>
      <c:spPr>
        <a:ln>
          <a:solidFill>
            <a:schemeClr val="tx1"/>
          </a:solidFill>
        </a:ln>
      </c:spPr>
    </c:sideWall>
    <c:backWall>
      <c:spPr>
        <a:ln>
          <a:solidFill>
            <a:schemeClr val="tx1"/>
          </a:solidFill>
        </a:ln>
      </c:spPr>
    </c:backWall>
    <c:plotArea>
      <c:layout>
        <c:manualLayout>
          <c:layoutTarget val="inner"/>
          <c:xMode val="edge"/>
          <c:yMode val="edge"/>
          <c:x val="8.5713156451583686E-2"/>
          <c:y val="2.2339614593735454E-2"/>
          <c:w val="0.91428684354841661"/>
          <c:h val="0.79400788384330878"/>
        </c:manualLayout>
      </c:layout>
      <c:bar3DChart>
        <c:barDir val="col"/>
        <c:grouping val="clustered"/>
        <c:ser>
          <c:idx val="0"/>
          <c:order val="0"/>
          <c:tx>
            <c:strRef>
              <c:f>Feuil1!$B$1</c:f>
              <c:strCache>
                <c:ptCount val="1"/>
                <c:pt idx="0">
                  <c:v>Accords pétroliers</c:v>
                </c:pt>
              </c:strCache>
            </c:strRef>
          </c:tx>
          <c:spPr>
            <a:solidFill>
              <a:srgbClr val="0000FF"/>
            </a:solidFill>
          </c:spPr>
          <c:cat>
            <c:numRef>
              <c:f>Feuil1!$A$2:$A$29</c:f>
              <c:numCache>
                <c:formatCode>General</c:formatCode>
                <c:ptCount val="14"/>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formatCode="mmm\-yy">
                  <c:v>40422</c:v>
                </c:pt>
              </c:numCache>
            </c:numRef>
          </c:cat>
          <c:val>
            <c:numRef>
              <c:f>Feuil1!$B$2:$B$29</c:f>
              <c:numCache>
                <c:formatCode>General</c:formatCode>
                <c:ptCount val="14"/>
                <c:pt idx="0">
                  <c:v>2</c:v>
                </c:pt>
                <c:pt idx="1">
                  <c:v>2</c:v>
                </c:pt>
                <c:pt idx="2">
                  <c:v>2</c:v>
                </c:pt>
                <c:pt idx="3">
                  <c:v>12</c:v>
                </c:pt>
                <c:pt idx="4">
                  <c:v>12</c:v>
                </c:pt>
                <c:pt idx="5">
                  <c:v>12</c:v>
                </c:pt>
                <c:pt idx="6">
                  <c:v>13</c:v>
                </c:pt>
                <c:pt idx="7">
                  <c:v>16</c:v>
                </c:pt>
                <c:pt idx="8">
                  <c:v>16</c:v>
                </c:pt>
                <c:pt idx="9">
                  <c:v>18</c:v>
                </c:pt>
                <c:pt idx="10">
                  <c:v>21</c:v>
                </c:pt>
                <c:pt idx="11">
                  <c:v>21</c:v>
                </c:pt>
                <c:pt idx="12">
                  <c:v>24</c:v>
                </c:pt>
                <c:pt idx="13">
                  <c:v>26</c:v>
                </c:pt>
              </c:numCache>
            </c:numRef>
          </c:val>
        </c:ser>
        <c:shape val="box"/>
        <c:axId val="68648320"/>
        <c:axId val="68650112"/>
        <c:axId val="0"/>
      </c:bar3DChart>
      <c:catAx>
        <c:axId val="68648320"/>
        <c:scaling>
          <c:orientation val="minMax"/>
        </c:scaling>
        <c:axPos val="b"/>
        <c:numFmt formatCode="General" sourceLinked="1"/>
        <c:tickLblPos val="nextTo"/>
        <c:txPr>
          <a:bodyPr/>
          <a:lstStyle/>
          <a:p>
            <a:pPr>
              <a:defRPr sz="1300" b="1" i="0" baseline="0"/>
            </a:pPr>
            <a:endParaRPr lang="fr-FR"/>
          </a:p>
        </c:txPr>
        <c:crossAx val="68650112"/>
        <c:crosses val="autoZero"/>
        <c:auto val="1"/>
        <c:lblAlgn val="ctr"/>
        <c:lblOffset val="100"/>
      </c:catAx>
      <c:valAx>
        <c:axId val="68650112"/>
        <c:scaling>
          <c:orientation val="minMax"/>
        </c:scaling>
        <c:axPos val="l"/>
        <c:majorGridlines/>
        <c:numFmt formatCode="General" sourceLinked="1"/>
        <c:tickLblPos val="nextTo"/>
        <c:txPr>
          <a:bodyPr/>
          <a:lstStyle/>
          <a:p>
            <a:pPr>
              <a:defRPr sz="1400" b="1" i="0" baseline="0"/>
            </a:pPr>
            <a:endParaRPr lang="fr-FR"/>
          </a:p>
        </c:txPr>
        <c:crossAx val="68648320"/>
        <c:crosses val="autoZero"/>
        <c:crossBetween val="between"/>
      </c:valAx>
      <c:spPr>
        <a:noFill/>
        <a:ln w="25400">
          <a:noFill/>
        </a:ln>
      </c:spPr>
    </c:plotArea>
    <c:plotVisOnly val="1"/>
    <c:dispBlanksAs val="gap"/>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49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849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49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49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49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E3DAC11-78F9-4989-A8AF-DEC9AE768A3A}" type="slidenum">
              <a:rPr lang="en-US"/>
              <a:pPr/>
              <a:t>‹N°›</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4E3DAC11-78F9-4989-A8AF-DEC9AE768A3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64A09D0B-0B48-4C1F-93DB-C68F30DAFF95}" type="slidenum">
              <a:rPr lang="fr-FR" smtClean="0"/>
              <a:pPr/>
              <a:t>10</a:t>
            </a:fld>
            <a:endParaRPr lang="fr-FR"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fr-FR" sz="140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4E3DAC11-78F9-4989-A8AF-DEC9AE768A3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4E3DAC11-78F9-4989-A8AF-DEC9AE768A3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68426DA1-3239-48DD-ACFC-442DE8080506}" type="slidenum">
              <a:rPr lang="fr-FR" smtClean="0"/>
              <a:pPr/>
              <a:t>13</a:t>
            </a:fld>
            <a:endParaRPr lang="fr-FR"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A79C923E-7F9C-4611-8AFE-CD213176D9AD}" type="slidenum">
              <a:rPr lang="fr-FR" smtClean="0"/>
              <a:pPr/>
              <a:t>14</a:t>
            </a:fld>
            <a:endParaRPr lang="fr-FR"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r>
              <a:rPr lang="fr-FR" sz="1600" smtClean="0"/>
              <a:t>l‘historique des activités de l’Exploration Pétrolière a été subdivisé en  Quatre phases principales. Celles-ci sont définies</a:t>
            </a:r>
            <a:r>
              <a:rPr lang="fr-FR" smtClean="0"/>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A79C923E-7F9C-4611-8AFE-CD213176D9AD}" type="slidenum">
              <a:rPr lang="fr-FR" smtClean="0"/>
              <a:pPr/>
              <a:t>15</a:t>
            </a:fld>
            <a:endParaRPr lang="fr-FR"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r>
              <a:rPr lang="fr-FR" sz="1600" smtClean="0"/>
              <a:t>l‘historique des activités de l’Exploration Pétrolière a été subdivisé en  Quatre phases principales. Celles-ci sont définies</a:t>
            </a:r>
            <a:r>
              <a:rPr lang="fr-FR" smtClean="0"/>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08E446B5-E1AC-4346-BB5B-B6C5F1E9803E}" type="slidenum">
              <a:rPr lang="en-GB" smtClean="0"/>
              <a:pPr>
                <a:defRPr/>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FA85A5A-07EF-4137-B7D1-243F081C5E6A}" type="slidenum">
              <a:rPr lang="fr-FR" smtClean="0"/>
              <a:pPr/>
              <a:t>17</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FA85A5A-07EF-4137-B7D1-243F081C5E6A}" type="slidenum">
              <a:rPr lang="fr-FR" smtClean="0"/>
              <a:pPr/>
              <a:t>18</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FA85A5A-07EF-4137-B7D1-243F081C5E6A}" type="slidenum">
              <a:rPr lang="fr-FR" smtClean="0"/>
              <a:pPr/>
              <a:t>19</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FA85A5A-07EF-4137-B7D1-243F081C5E6A}" type="slidenum">
              <a:rPr lang="fr-FR" smtClean="0"/>
              <a:pPr/>
              <a:t>20</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FA85A5A-07EF-4137-B7D1-243F081C5E6A}" type="slidenum">
              <a:rPr lang="fr-FR" smtClean="0"/>
              <a:pPr/>
              <a:t>21</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FA85A5A-07EF-4137-B7D1-243F081C5E6A}" type="slidenum">
              <a:rPr lang="fr-FR" smtClean="0"/>
              <a:pPr/>
              <a:t>22</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FA85A5A-07EF-4137-B7D1-243F081C5E6A}" type="slidenum">
              <a:rPr lang="fr-FR" smtClean="0"/>
              <a:pPr/>
              <a:t>23</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FA85A5A-07EF-4137-B7D1-243F081C5E6A}" type="slidenum">
              <a:rPr lang="fr-FR" smtClean="0"/>
              <a:pPr/>
              <a:t>24</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273F067C-79B1-4F51-80F3-03AF113A9BE1}" type="slidenum">
              <a:rPr lang="en-US" smtClean="0"/>
              <a:pPr/>
              <a:t>25</a:t>
            </a:fld>
            <a:endParaRPr lang="en-US" smtClean="0"/>
          </a:p>
        </p:txBody>
      </p:sp>
      <p:sp>
        <p:nvSpPr>
          <p:cNvPr id="105475" name="Rectangle 2"/>
          <p:cNvSpPr>
            <a:spLocks noGrp="1" noRot="1" noChangeAspect="1" noChangeArrowheads="1" noTextEdit="1"/>
          </p:cNvSpPr>
          <p:nvPr>
            <p:ph type="sldImg"/>
          </p:nvPr>
        </p:nvSpPr>
        <p:spPr>
          <a:ln/>
        </p:spPr>
      </p:sp>
      <p:sp>
        <p:nvSpPr>
          <p:cNvPr id="105476" name="Text Box 3"/>
          <p:cNvSpPr txBox="1">
            <a:spLocks noChangeArrowheads="1"/>
          </p:cNvSpPr>
          <p:nvPr/>
        </p:nvSpPr>
        <p:spPr bwMode="auto">
          <a:xfrm>
            <a:off x="406400" y="4560888"/>
            <a:ext cx="6451600" cy="476250"/>
          </a:xfrm>
          <a:prstGeom prst="rect">
            <a:avLst/>
          </a:prstGeom>
          <a:noFill/>
          <a:ln w="9525">
            <a:noFill/>
            <a:miter lim="800000"/>
            <a:headEnd/>
            <a:tailEnd/>
          </a:ln>
        </p:spPr>
        <p:txBody>
          <a:bodyPr>
            <a:spAutoFit/>
          </a:bodyPr>
          <a:lstStyle/>
          <a:p>
            <a:pPr algn="just">
              <a:buFont typeface="Wingdings" pitchFamily="2" charset="2"/>
              <a:buNone/>
            </a:pPr>
            <a:r>
              <a:rPr lang="en-US" sz="1400"/>
              <a:t>ONHYM will continue the impulse and the consolidation of this new </a:t>
            </a:r>
          </a:p>
          <a:p>
            <a:pPr algn="just">
              <a:buFont typeface="Wingdings" pitchFamily="2" charset="2"/>
              <a:buNone/>
            </a:pPr>
            <a:r>
              <a:rPr lang="en-US" sz="1400"/>
              <a:t>dynamics to:</a:t>
            </a:r>
          </a:p>
        </p:txBody>
      </p:sp>
      <p:sp>
        <p:nvSpPr>
          <p:cNvPr id="105477" name="Text Box 4"/>
          <p:cNvSpPr txBox="1">
            <a:spLocks noChangeArrowheads="1"/>
          </p:cNvSpPr>
          <p:nvPr/>
        </p:nvSpPr>
        <p:spPr bwMode="auto">
          <a:xfrm>
            <a:off x="544513" y="5102225"/>
            <a:ext cx="4162425" cy="477838"/>
          </a:xfrm>
          <a:prstGeom prst="rect">
            <a:avLst/>
          </a:prstGeom>
          <a:noFill/>
          <a:ln w="9525">
            <a:noFill/>
            <a:miter lim="800000"/>
            <a:headEnd/>
            <a:tailEnd/>
          </a:ln>
        </p:spPr>
        <p:txBody>
          <a:bodyPr wrap="none">
            <a:spAutoFit/>
          </a:bodyPr>
          <a:lstStyle/>
          <a:p>
            <a:pPr algn="just">
              <a:buClr>
                <a:schemeClr val="tx1"/>
              </a:buClr>
              <a:buFontTx/>
              <a:buChar char="•"/>
            </a:pPr>
            <a:r>
              <a:rPr lang="en-US" sz="1400"/>
              <a:t> Intensify the petroleum exploration in our country</a:t>
            </a:r>
            <a:br>
              <a:rPr lang="en-US" sz="1400"/>
            </a:br>
            <a:endParaRPr lang="en-US" sz="1400"/>
          </a:p>
        </p:txBody>
      </p:sp>
      <p:sp>
        <p:nvSpPr>
          <p:cNvPr id="105478" name="Text Box 5"/>
          <p:cNvSpPr txBox="1">
            <a:spLocks noChangeArrowheads="1"/>
          </p:cNvSpPr>
          <p:nvPr/>
        </p:nvSpPr>
        <p:spPr bwMode="auto">
          <a:xfrm>
            <a:off x="544513" y="5434013"/>
            <a:ext cx="3082925" cy="280987"/>
          </a:xfrm>
          <a:prstGeom prst="rect">
            <a:avLst/>
          </a:prstGeom>
          <a:noFill/>
          <a:ln w="9525" algn="ctr">
            <a:noFill/>
            <a:miter lim="800000"/>
            <a:headEnd/>
            <a:tailEnd/>
          </a:ln>
        </p:spPr>
        <p:txBody>
          <a:bodyPr wrap="none">
            <a:spAutoFit/>
          </a:bodyPr>
          <a:lstStyle/>
          <a:p>
            <a:pPr algn="just">
              <a:buClr>
                <a:schemeClr val="tx1"/>
              </a:buClr>
              <a:buFontTx/>
              <a:buChar char="•"/>
            </a:pPr>
            <a:r>
              <a:rPr lang="en-US" sz="1400"/>
              <a:t> Attract maximum Oil &amp; Gas players</a:t>
            </a:r>
          </a:p>
        </p:txBody>
      </p:sp>
      <p:sp>
        <p:nvSpPr>
          <p:cNvPr id="105479" name="Text Box 6"/>
          <p:cNvSpPr txBox="1">
            <a:spLocks noChangeArrowheads="1"/>
          </p:cNvSpPr>
          <p:nvPr/>
        </p:nvSpPr>
        <p:spPr bwMode="auto">
          <a:xfrm>
            <a:off x="523875" y="5765800"/>
            <a:ext cx="5448300" cy="279400"/>
          </a:xfrm>
          <a:prstGeom prst="rect">
            <a:avLst/>
          </a:prstGeom>
          <a:noFill/>
          <a:ln w="9525">
            <a:noFill/>
            <a:miter lim="800000"/>
            <a:headEnd/>
            <a:tailEnd/>
          </a:ln>
        </p:spPr>
        <p:txBody>
          <a:bodyPr>
            <a:spAutoFit/>
          </a:bodyPr>
          <a:lstStyle/>
          <a:p>
            <a:pPr algn="just">
              <a:buClr>
                <a:schemeClr val="tx1"/>
              </a:buClr>
              <a:buFontTx/>
              <a:buChar char="•"/>
            </a:pPr>
            <a:r>
              <a:rPr lang="en-US" sz="1400"/>
              <a:t> Realize in partnership with its partners, commercial discoveries.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6B86209C-3E34-4F0E-B19D-B2CFE1D07F85}" type="slidenum">
              <a:rPr lang="en-US" smtClean="0"/>
              <a:pPr/>
              <a:t>26</a:t>
            </a:fld>
            <a:endParaRPr 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ChangeArrowheads="1"/>
          </p:cNvSpPr>
          <p:nvPr/>
        </p:nvSpPr>
        <p:spPr bwMode="auto">
          <a:xfrm>
            <a:off x="160338" y="4306888"/>
            <a:ext cx="6697662" cy="596900"/>
          </a:xfrm>
          <a:prstGeom prst="rect">
            <a:avLst/>
          </a:prstGeom>
          <a:noFill/>
          <a:ln w="9525">
            <a:noFill/>
            <a:miter lim="800000"/>
            <a:headEnd/>
            <a:tailEnd/>
          </a:ln>
        </p:spPr>
        <p:txBody>
          <a:bodyPr/>
          <a:lstStyle/>
          <a:p>
            <a:pPr>
              <a:spcBef>
                <a:spcPct val="30000"/>
              </a:spcBef>
              <a:buClr>
                <a:srgbClr val="FFCC00"/>
              </a:buClr>
              <a:buSzPct val="150000"/>
            </a:pPr>
            <a:endParaRPr lang="fr-FR" sz="1400" i="1"/>
          </a:p>
          <a:p>
            <a:pPr>
              <a:spcBef>
                <a:spcPct val="30000"/>
              </a:spcBef>
              <a:buClr>
                <a:srgbClr val="FFCC00"/>
              </a:buClr>
              <a:buSzPct val="200000"/>
            </a:pPr>
            <a:r>
              <a:rPr lang="en-US" sz="1400"/>
              <a:t>I would like to conclude by this note:</a:t>
            </a:r>
          </a:p>
          <a:p>
            <a:pPr>
              <a:spcBef>
                <a:spcPct val="30000"/>
              </a:spcBef>
              <a:buClr>
                <a:srgbClr val="FFCC00"/>
              </a:buClr>
              <a:buSzPct val="200000"/>
            </a:pPr>
            <a:endParaRPr lang="en-US" sz="1400"/>
          </a:p>
        </p:txBody>
      </p:sp>
      <p:sp>
        <p:nvSpPr>
          <p:cNvPr id="30725" name="Rectangle 4"/>
          <p:cNvSpPr>
            <a:spLocks noChangeArrowheads="1"/>
          </p:cNvSpPr>
          <p:nvPr/>
        </p:nvSpPr>
        <p:spPr bwMode="auto">
          <a:xfrm>
            <a:off x="377825" y="4903788"/>
            <a:ext cx="5811838" cy="928687"/>
          </a:xfrm>
          <a:prstGeom prst="rect">
            <a:avLst/>
          </a:prstGeom>
          <a:noFill/>
          <a:ln w="9525">
            <a:noFill/>
            <a:miter lim="800000"/>
            <a:headEnd/>
            <a:tailEnd/>
          </a:ln>
        </p:spPr>
        <p:txBody>
          <a:bodyPr/>
          <a:lstStyle/>
          <a:p>
            <a:pPr>
              <a:spcBef>
                <a:spcPct val="30000"/>
              </a:spcBef>
              <a:buClr>
                <a:srgbClr val="FFCC00"/>
              </a:buClr>
              <a:buSzPct val="150000"/>
            </a:pPr>
            <a:r>
              <a:rPr lang="fr-FR" sz="1400">
                <a:latin typeface="Tahoma" pitchFamily="34" charset="0"/>
                <a:cs typeface="Tahoma" pitchFamily="34" charset="0"/>
              </a:rPr>
              <a:t>As long as our launched strategy is pursued, it is possible for us </a:t>
            </a:r>
          </a:p>
          <a:p>
            <a:pPr>
              <a:spcBef>
                <a:spcPct val="30000"/>
              </a:spcBef>
              <a:buClr>
                <a:srgbClr val="FFCC00"/>
              </a:buClr>
              <a:buSzPct val="150000"/>
            </a:pPr>
            <a:r>
              <a:rPr lang="fr-FR" sz="1400">
                <a:latin typeface="Tahoma" pitchFamily="34" charset="0"/>
                <a:cs typeface="Tahoma" pitchFamily="34" charset="0"/>
              </a:rPr>
              <a:t>to affirm, with force and in resasonable terms, that our chances </a:t>
            </a:r>
          </a:p>
          <a:p>
            <a:pPr>
              <a:spcBef>
                <a:spcPct val="30000"/>
              </a:spcBef>
              <a:buClr>
                <a:srgbClr val="FFCC00"/>
              </a:buClr>
              <a:buSzPct val="150000"/>
            </a:pPr>
            <a:r>
              <a:rPr lang="fr-FR" sz="1400">
                <a:latin typeface="Tahoma" pitchFamily="34" charset="0"/>
                <a:cs typeface="Tahoma" pitchFamily="34" charset="0"/>
              </a:rPr>
              <a:t>to make discoveries, both onshore and offshore, remain intact.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4E3DAC11-78F9-4989-A8AF-DEC9AE768A3A}" type="slidenum">
              <a:rPr lang="en-US" smtClean="0"/>
              <a:pPr/>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E21C319-58E6-475A-9071-2E59DAAD8CA4}" type="slidenum">
              <a:rPr lang="en-US" smtClean="0"/>
              <a:pPr/>
              <a:t>3</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685800" y="4435475"/>
            <a:ext cx="5940425" cy="4116388"/>
          </a:xfrm>
          <a:noFill/>
          <a:ln/>
        </p:spPr>
        <p:txBody>
          <a:bodyPr/>
          <a:lstStyle/>
          <a:p>
            <a:pPr eaLnBrk="1" hangingPunct="1"/>
            <a:r>
              <a:rPr lang="fr-FR" sz="1400" smtClean="0"/>
              <a:t>Taking into account the current energy situation, Morocco has to meet the following challenges: </a:t>
            </a:r>
          </a:p>
          <a:p>
            <a:pPr eaLnBrk="1" hangingPunct="1">
              <a:buFontTx/>
              <a:buChar char="•"/>
            </a:pPr>
            <a:r>
              <a:rPr lang="fr-FR" sz="1400" smtClean="0"/>
              <a:t> To ensure the control of the effective security of supply and with lower  cost.</a:t>
            </a:r>
          </a:p>
          <a:p>
            <a:pPr eaLnBrk="1" hangingPunct="1">
              <a:buClr>
                <a:schemeClr val="tx1"/>
              </a:buClr>
            </a:pPr>
            <a:r>
              <a:rPr lang="en-GB" sz="1400" smtClean="0"/>
              <a:t>It is a question of being ensured of coherence of the energy system as a whole: </a:t>
            </a:r>
          </a:p>
          <a:p>
            <a:pPr eaLnBrk="1" hangingPunct="1">
              <a:buClr>
                <a:schemeClr val="tx1"/>
              </a:buClr>
            </a:pPr>
            <a:r>
              <a:rPr lang="en-GB" sz="1400" smtClean="0"/>
              <a:t>     - Guaranteed public utility, adaptation supply / demand, taxation compatibility with the social choices (decentralization, regionalization)</a:t>
            </a:r>
          </a:p>
          <a:p>
            <a:pPr eaLnBrk="1" hangingPunct="1">
              <a:buClr>
                <a:schemeClr val="tx1"/>
              </a:buClr>
            </a:pPr>
            <a:r>
              <a:rPr lang="en-GB" sz="1400" smtClean="0"/>
              <a:t>     - To proceed to the programming of the projects and to make sure that the investments necessary (8 to 11 billion DH / year) are  timely carried out.</a:t>
            </a:r>
          </a:p>
          <a:p>
            <a:pPr eaLnBrk="1" hangingPunct="1">
              <a:buClr>
                <a:schemeClr val="tx1"/>
              </a:buClr>
            </a:pPr>
            <a:r>
              <a:rPr lang="en-GB" sz="1400" smtClean="0"/>
              <a:t>     - To set up the institutions and structures required by retained options</a:t>
            </a:r>
          </a:p>
          <a:p>
            <a:pPr eaLnBrk="1" hangingPunct="1">
              <a:buFontTx/>
              <a:buChar char="•"/>
            </a:pPr>
            <a:r>
              <a:rPr lang="en-GB" sz="1400" b="1" smtClean="0"/>
              <a:t> To develop the local resources and to encourage exploration</a:t>
            </a:r>
          </a:p>
          <a:p>
            <a:pPr eaLnBrk="1" hangingPunct="1">
              <a:buFontTx/>
              <a:buChar char="•"/>
            </a:pPr>
            <a:r>
              <a:rPr lang="en-GB" sz="1400" smtClean="0"/>
              <a:t> To ensure the generalization of the access to energy</a:t>
            </a:r>
            <a:endParaRPr lang="fr-FR" sz="1400" smtClean="0"/>
          </a:p>
          <a:p>
            <a:pPr eaLnBrk="1" hangingPunct="1"/>
            <a:endParaRPr lang="fr-FR" sz="1400" smtClean="0"/>
          </a:p>
          <a:p>
            <a:pPr eaLnBrk="1" hangingPunct="1">
              <a:lnSpc>
                <a:spcPct val="90000"/>
              </a:lnSpc>
              <a:buClr>
                <a:schemeClr val="tx1"/>
              </a:buClr>
            </a:pPr>
            <a:endParaRPr lang="fr-FR" sz="14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520A090E-43B9-410D-A083-935F986592CA}" type="slidenum">
              <a:rPr lang="en-US" smtClean="0"/>
              <a:pPr/>
              <a:t>4</a:t>
            </a:fld>
            <a:endParaRPr lang="en-US" smtClean="0"/>
          </a:p>
        </p:txBody>
      </p:sp>
      <p:sp>
        <p:nvSpPr>
          <p:cNvPr id="25603" name="Rectangle 2"/>
          <p:cNvSpPr>
            <a:spLocks noGrp="1" noRot="1" noChangeAspect="1" noChangeArrowheads="1" noTextEdit="1"/>
          </p:cNvSpPr>
          <p:nvPr>
            <p:ph type="sldImg"/>
          </p:nvPr>
        </p:nvSpPr>
        <p:spPr>
          <a:xfrm>
            <a:off x="1154113" y="685800"/>
            <a:ext cx="4570412" cy="3427413"/>
          </a:xfrm>
          <a:ln/>
        </p:spPr>
      </p:sp>
      <p:sp>
        <p:nvSpPr>
          <p:cNvPr id="25604" name="Rectangle 3"/>
          <p:cNvSpPr>
            <a:spLocks noGrp="1" noChangeArrowheads="1"/>
          </p:cNvSpPr>
          <p:nvPr>
            <p:ph type="body" idx="1"/>
          </p:nvPr>
        </p:nvSpPr>
        <p:spPr>
          <a:xfrm>
            <a:off x="523875" y="4341813"/>
            <a:ext cx="6173788" cy="4408487"/>
          </a:xfrm>
          <a:noFill/>
          <a:ln/>
        </p:spPr>
        <p:txBody>
          <a:bodyPr/>
          <a:lstStyle/>
          <a:p>
            <a:pPr eaLnBrk="1" hangingPunct="1"/>
            <a:r>
              <a:rPr lang="en-US" sz="1400" smtClean="0"/>
              <a:t>Oil and gas exploration in Morocco gained a renewed interests from the international oil companies. The revival of Oil and Gas exploration in our country is due mainly to the following factors: </a:t>
            </a:r>
          </a:p>
          <a:p>
            <a:pPr eaLnBrk="1" hangingPunct="1">
              <a:buClr>
                <a:schemeClr val="tx1"/>
              </a:buClr>
              <a:buFontTx/>
              <a:buChar char="•"/>
            </a:pPr>
            <a:r>
              <a:rPr lang="en-US" sz="1400" smtClean="0"/>
              <a:t> Prospectivity of our sedimentary basins, </a:t>
            </a:r>
          </a:p>
          <a:p>
            <a:pPr eaLnBrk="1" hangingPunct="1">
              <a:buFontTx/>
              <a:buChar char="•"/>
            </a:pPr>
            <a:r>
              <a:rPr lang="en-US" sz="1400" smtClean="0"/>
              <a:t> Studies undertaken to identify and evaluate the oil potential of the    Moroccan sedimentary basins,</a:t>
            </a:r>
          </a:p>
          <a:p>
            <a:pPr eaLnBrk="1" hangingPunct="1">
              <a:buFontTx/>
              <a:buChar char="•"/>
            </a:pPr>
            <a:r>
              <a:rPr lang="en-US" sz="1400" smtClean="0"/>
              <a:t> The sustained actions of promotion deployed by the ONHYM, </a:t>
            </a:r>
          </a:p>
          <a:p>
            <a:pPr eaLnBrk="1" hangingPunct="1">
              <a:buFontTx/>
              <a:buChar char="•"/>
            </a:pPr>
            <a:r>
              <a:rPr lang="en-US" sz="1400" smtClean="0"/>
              <a:t> The development of new technologies of drilling  deep offshore, </a:t>
            </a:r>
          </a:p>
          <a:p>
            <a:pPr eaLnBrk="1" hangingPunct="1">
              <a:buFontTx/>
              <a:buChar char="•"/>
            </a:pPr>
            <a:r>
              <a:rPr lang="en-US" sz="1400" smtClean="0"/>
              <a:t> The attractivity of our amended HC law:</a:t>
            </a:r>
          </a:p>
          <a:p>
            <a:pPr eaLnBrk="1" hangingPunct="1"/>
            <a:r>
              <a:rPr lang="fr-FR" sz="1400" smtClean="0"/>
              <a:t>This will be addressed later in more details by Mrs Wafae BENHAMMOU</a:t>
            </a:r>
            <a:endParaRPr lang="en-US" sz="1400" smtClean="0"/>
          </a:p>
          <a:p>
            <a:pPr eaLnBrk="1" hangingPunct="1">
              <a:buFontTx/>
              <a:buChar char="•"/>
            </a:pPr>
            <a:r>
              <a:rPr lang="en-US" sz="1400" smtClean="0"/>
              <a:t> The creation of the ONHYM in 2003 will allow the consolidation and the capitalization of the assets of the exploration both for Hydrocarbon and Mining as well as the reinforcement of the already launched proactive strategy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520A090E-43B9-410D-A083-935F986592CA}" type="slidenum">
              <a:rPr lang="en-US" smtClean="0"/>
              <a:pPr/>
              <a:t>5</a:t>
            </a:fld>
            <a:endParaRPr lang="en-US" smtClean="0"/>
          </a:p>
        </p:txBody>
      </p:sp>
      <p:sp>
        <p:nvSpPr>
          <p:cNvPr id="25603" name="Rectangle 2"/>
          <p:cNvSpPr>
            <a:spLocks noGrp="1" noRot="1" noChangeAspect="1" noChangeArrowheads="1" noTextEdit="1"/>
          </p:cNvSpPr>
          <p:nvPr>
            <p:ph type="sldImg"/>
          </p:nvPr>
        </p:nvSpPr>
        <p:spPr>
          <a:xfrm>
            <a:off x="1154113" y="685800"/>
            <a:ext cx="4570412" cy="3427413"/>
          </a:xfrm>
          <a:ln/>
        </p:spPr>
      </p:sp>
      <p:sp>
        <p:nvSpPr>
          <p:cNvPr id="25604" name="Rectangle 3"/>
          <p:cNvSpPr>
            <a:spLocks noGrp="1" noChangeArrowheads="1"/>
          </p:cNvSpPr>
          <p:nvPr>
            <p:ph type="body" idx="1"/>
          </p:nvPr>
        </p:nvSpPr>
        <p:spPr>
          <a:xfrm>
            <a:off x="523875" y="4341813"/>
            <a:ext cx="6173788" cy="4408487"/>
          </a:xfrm>
          <a:noFill/>
          <a:ln/>
        </p:spPr>
        <p:txBody>
          <a:bodyPr/>
          <a:lstStyle/>
          <a:p>
            <a:pPr eaLnBrk="1" hangingPunct="1"/>
            <a:r>
              <a:rPr lang="en-US" sz="1400" smtClean="0"/>
              <a:t>Oil and gas exploration in Morocco gained a renewed interests from the international oil companies. The revival of Oil and Gas exploration in our country is due mainly to the following factors: </a:t>
            </a:r>
          </a:p>
          <a:p>
            <a:pPr eaLnBrk="1" hangingPunct="1">
              <a:buClr>
                <a:schemeClr val="tx1"/>
              </a:buClr>
              <a:buFontTx/>
              <a:buChar char="•"/>
            </a:pPr>
            <a:r>
              <a:rPr lang="en-US" sz="1400" smtClean="0"/>
              <a:t> Prospectivity of our sedimentary basins, </a:t>
            </a:r>
          </a:p>
          <a:p>
            <a:pPr eaLnBrk="1" hangingPunct="1">
              <a:buFontTx/>
              <a:buChar char="•"/>
            </a:pPr>
            <a:r>
              <a:rPr lang="en-US" sz="1400" smtClean="0"/>
              <a:t> Studies undertaken to identify and evaluate the oil potential of the    Moroccan sedimentary basins,</a:t>
            </a:r>
          </a:p>
          <a:p>
            <a:pPr eaLnBrk="1" hangingPunct="1">
              <a:buFontTx/>
              <a:buChar char="•"/>
            </a:pPr>
            <a:r>
              <a:rPr lang="en-US" sz="1400" smtClean="0"/>
              <a:t> The sustained actions of promotion deployed by the ONHYM, </a:t>
            </a:r>
          </a:p>
          <a:p>
            <a:pPr eaLnBrk="1" hangingPunct="1">
              <a:buFontTx/>
              <a:buChar char="•"/>
            </a:pPr>
            <a:r>
              <a:rPr lang="en-US" sz="1400" smtClean="0"/>
              <a:t> The development of new technologies of drilling  deep offshore, </a:t>
            </a:r>
          </a:p>
          <a:p>
            <a:pPr eaLnBrk="1" hangingPunct="1">
              <a:buFontTx/>
              <a:buChar char="•"/>
            </a:pPr>
            <a:r>
              <a:rPr lang="en-US" sz="1400" smtClean="0"/>
              <a:t> The attractivity of our amended HC law:</a:t>
            </a:r>
          </a:p>
          <a:p>
            <a:pPr eaLnBrk="1" hangingPunct="1"/>
            <a:r>
              <a:rPr lang="fr-FR" sz="1400" smtClean="0"/>
              <a:t>This will be addressed later in more details by Mrs Wafae BENHAMMOU</a:t>
            </a:r>
            <a:endParaRPr lang="en-US" sz="1400" smtClean="0"/>
          </a:p>
          <a:p>
            <a:pPr eaLnBrk="1" hangingPunct="1">
              <a:buFontTx/>
              <a:buChar char="•"/>
            </a:pPr>
            <a:r>
              <a:rPr lang="en-US" sz="1400" smtClean="0"/>
              <a:t> The creation of the ONHYM in 2003 will allow the consolidation and the capitalization of the assets of the exploration both for Hydrocarbon and Mining as well as the reinforcement of the already launched proactive strategy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19A5B9DA-2CFD-4DFB-8745-9B7C3F76AD11}" type="slidenum">
              <a:rPr lang="fr-FR" smtClean="0"/>
              <a:pPr/>
              <a:t>6</a:t>
            </a:fld>
            <a:endParaRPr lang="fr-FR"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64A09D0B-0B48-4C1F-93DB-C68F30DAFF95}" type="slidenum">
              <a:rPr lang="fr-FR" smtClean="0"/>
              <a:pPr/>
              <a:t>7</a:t>
            </a:fld>
            <a:endParaRPr lang="fr-FR"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fr-FR" sz="1400"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63CC2D86-74B5-4E46-A43A-E84DE5907A5E}" type="slidenum">
              <a:rPr lang="fr-FR" smtClean="0"/>
              <a:pPr/>
              <a:t>8</a:t>
            </a:fld>
            <a:endParaRPr lang="fr-FR"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FFC5995A-0ADA-4A54-9B58-A58C7ECDA30E}" type="slidenum">
              <a:rPr lang="fr-FR" smtClean="0"/>
              <a:pPr/>
              <a:t>9</a:t>
            </a:fld>
            <a:endParaRPr lang="fr-FR" smtClean="0"/>
          </a:p>
        </p:txBody>
      </p:sp>
      <p:sp>
        <p:nvSpPr>
          <p:cNvPr id="122883" name="Rectangle 2"/>
          <p:cNvSpPr>
            <a:spLocks noGrp="1" noRot="1" noChangeAspect="1" noChangeArrowheads="1" noTextEdit="1"/>
          </p:cNvSpPr>
          <p:nvPr>
            <p:ph type="sldImg"/>
          </p:nvPr>
        </p:nvSpPr>
        <p:spPr>
          <a:xfrm>
            <a:off x="1146175" y="684213"/>
            <a:ext cx="4576763" cy="3432175"/>
          </a:xfrm>
          <a:ln/>
        </p:spPr>
      </p:sp>
      <p:sp>
        <p:nvSpPr>
          <p:cNvPr id="122884" name="Rectangle 3"/>
          <p:cNvSpPr>
            <a:spLocks noChangeArrowheads="1"/>
          </p:cNvSpPr>
          <p:nvPr/>
        </p:nvSpPr>
        <p:spPr bwMode="auto">
          <a:xfrm>
            <a:off x="577850" y="4389438"/>
            <a:ext cx="5588000" cy="1547812"/>
          </a:xfrm>
          <a:prstGeom prst="rect">
            <a:avLst/>
          </a:prstGeom>
          <a:noFill/>
          <a:ln w="9525">
            <a:noFill/>
            <a:miter lim="800000"/>
            <a:headEnd/>
            <a:tailEnd/>
          </a:ln>
        </p:spPr>
        <p:txBody>
          <a:bodyPr>
            <a:spAutoFit/>
          </a:bodyPr>
          <a:lstStyle/>
          <a:p>
            <a:pPr>
              <a:spcBef>
                <a:spcPct val="30000"/>
              </a:spcBef>
            </a:pPr>
            <a:r>
              <a:rPr lang="fr-FR"/>
              <a:t>Une nette croissance enregistrée en 2000 en terme d’accords pétroliers et une progression continue de 2000 à 2007. </a:t>
            </a:r>
          </a:p>
          <a:p>
            <a:pPr>
              <a:spcBef>
                <a:spcPct val="30000"/>
              </a:spcBef>
            </a:pPr>
            <a:r>
              <a:rPr lang="fr-FR"/>
              <a:t>D’autres accords seront finalisés et viendront renforcer notre domaine minier</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bwMode="ltGray">
      <p:bgPr>
        <a:solidFill>
          <a:schemeClr val="bg1"/>
        </a:solidFill>
        <a:effectLst/>
      </p:bgPr>
    </p:bg>
    <p:spTree>
      <p:nvGrpSpPr>
        <p:cNvPr id="1" name=""/>
        <p:cNvGrpSpPr/>
        <p:nvPr/>
      </p:nvGrpSpPr>
      <p:grpSpPr>
        <a:xfrm>
          <a:off x="0" y="0"/>
          <a:ext cx="0" cy="0"/>
          <a:chOff x="0" y="0"/>
          <a:chExt cx="0" cy="0"/>
        </a:xfrm>
      </p:grpSpPr>
      <p:sp>
        <p:nvSpPr>
          <p:cNvPr id="3192" name="Rectangle 120"/>
          <p:cNvSpPr>
            <a:spLocks noChangeArrowheads="1"/>
          </p:cNvSpPr>
          <p:nvPr/>
        </p:nvSpPr>
        <p:spPr bwMode="gray">
          <a:xfrm>
            <a:off x="0" y="0"/>
            <a:ext cx="9144000" cy="1600200"/>
          </a:xfrm>
          <a:prstGeom prst="rect">
            <a:avLst/>
          </a:prstGeom>
          <a:gradFill rotWithShape="1">
            <a:gsLst>
              <a:gs pos="0">
                <a:schemeClr val="accent1">
                  <a:alpha val="39999"/>
                </a:schemeClr>
              </a:gs>
              <a:gs pos="100000">
                <a:schemeClr val="accent1">
                  <a:gamma/>
                  <a:tint val="0"/>
                  <a:invGamma/>
                  <a:alpha val="0"/>
                </a:schemeClr>
              </a:gs>
            </a:gsLst>
            <a:lin ang="5400000" scaled="1"/>
          </a:gradFill>
          <a:ln w="9525">
            <a:noFill/>
            <a:miter lim="800000"/>
            <a:headEnd/>
            <a:tailEnd/>
          </a:ln>
          <a:effectLst/>
        </p:spPr>
        <p:txBody>
          <a:bodyPr wrap="none" anchor="ctr"/>
          <a:lstStyle/>
          <a:p>
            <a:endParaRPr lang="fr-FR"/>
          </a:p>
        </p:txBody>
      </p:sp>
      <p:pic>
        <p:nvPicPr>
          <p:cNvPr id="25" name="Image 24" descr="marrakech11 copie.png"/>
          <p:cNvPicPr>
            <a:picLocks noChangeAspect="1"/>
          </p:cNvPicPr>
          <p:nvPr userDrawn="1"/>
        </p:nvPicPr>
        <p:blipFill>
          <a:blip r:embed="rId2" cstate="print"/>
          <a:stretch>
            <a:fillRect/>
          </a:stretch>
        </p:blipFill>
        <p:spPr>
          <a:xfrm>
            <a:off x="1" y="3071810"/>
            <a:ext cx="5527320" cy="3786190"/>
          </a:xfrm>
          <a:prstGeom prst="rect">
            <a:avLst/>
          </a:prstGeom>
        </p:spPr>
      </p:pic>
      <p:sp>
        <p:nvSpPr>
          <p:cNvPr id="3177" name="Oval 105"/>
          <p:cNvSpPr>
            <a:spLocks noChangeArrowheads="1"/>
          </p:cNvSpPr>
          <p:nvPr/>
        </p:nvSpPr>
        <p:spPr bwMode="gray">
          <a:xfrm>
            <a:off x="3810000" y="2971800"/>
            <a:ext cx="700088" cy="700088"/>
          </a:xfrm>
          <a:prstGeom prst="ellipse">
            <a:avLst/>
          </a:prstGeom>
          <a:solidFill>
            <a:srgbClr val="FFFFFF">
              <a:alpha val="14999"/>
            </a:srgbClr>
          </a:solidFill>
          <a:ln w="9525">
            <a:solidFill>
              <a:srgbClr val="FFFFFF">
                <a:alpha val="30000"/>
              </a:srgbClr>
            </a:solidFill>
            <a:round/>
            <a:headEnd/>
            <a:tailEnd/>
          </a:ln>
          <a:effectLst/>
        </p:spPr>
        <p:txBody>
          <a:bodyPr wrap="none" anchor="ctr"/>
          <a:lstStyle/>
          <a:p>
            <a:endParaRPr lang="fr-FR"/>
          </a:p>
        </p:txBody>
      </p:sp>
      <p:sp>
        <p:nvSpPr>
          <p:cNvPr id="3178" name="Oval 106"/>
          <p:cNvSpPr>
            <a:spLocks noChangeArrowheads="1"/>
          </p:cNvSpPr>
          <p:nvPr/>
        </p:nvSpPr>
        <p:spPr bwMode="gray">
          <a:xfrm>
            <a:off x="4495800" y="4054475"/>
            <a:ext cx="300038" cy="303213"/>
          </a:xfrm>
          <a:prstGeom prst="ellipse">
            <a:avLst/>
          </a:prstGeom>
          <a:solidFill>
            <a:srgbClr val="FFFFFF">
              <a:alpha val="20000"/>
            </a:srgbClr>
          </a:solidFill>
          <a:ln w="9525">
            <a:solidFill>
              <a:srgbClr val="FFFFFF">
                <a:alpha val="50000"/>
              </a:srgbClr>
            </a:solidFill>
            <a:round/>
            <a:headEnd/>
            <a:tailEnd/>
          </a:ln>
          <a:effectLst/>
        </p:spPr>
        <p:txBody>
          <a:bodyPr wrap="none" anchor="ctr"/>
          <a:lstStyle/>
          <a:p>
            <a:endParaRPr lang="fr-FR"/>
          </a:p>
        </p:txBody>
      </p:sp>
      <p:pic>
        <p:nvPicPr>
          <p:cNvPr id="3181" name="Picture 109" descr="3"/>
          <p:cNvPicPr>
            <a:picLocks noChangeAspect="1" noChangeArrowheads="1"/>
          </p:cNvPicPr>
          <p:nvPr/>
        </p:nvPicPr>
        <p:blipFill>
          <a:blip r:embed="rId3" cstate="print"/>
          <a:srcRect/>
          <a:stretch>
            <a:fillRect/>
          </a:stretch>
        </p:blipFill>
        <p:spPr bwMode="auto">
          <a:xfrm>
            <a:off x="214282" y="3967178"/>
            <a:ext cx="1676400" cy="1676400"/>
          </a:xfrm>
          <a:prstGeom prst="rect">
            <a:avLst/>
          </a:prstGeom>
          <a:noFill/>
        </p:spPr>
      </p:pic>
      <p:pic>
        <p:nvPicPr>
          <p:cNvPr id="26" name="Image 25" descr="logo.jpg"/>
          <p:cNvPicPr>
            <a:picLocks noChangeAspect="1"/>
          </p:cNvPicPr>
          <p:nvPr userDrawn="1"/>
        </p:nvPicPr>
        <p:blipFill>
          <a:blip r:embed="rId4" cstate="print"/>
          <a:stretch>
            <a:fillRect/>
          </a:stretch>
        </p:blipFill>
        <p:spPr>
          <a:xfrm>
            <a:off x="1714480" y="0"/>
            <a:ext cx="5492496" cy="1554480"/>
          </a:xfrm>
          <a:prstGeom prst="rect">
            <a:avLst/>
          </a:prstGeom>
        </p:spPr>
      </p:pic>
      <p:sp>
        <p:nvSpPr>
          <p:cNvPr id="30" name="Line 91"/>
          <p:cNvSpPr>
            <a:spLocks noChangeShapeType="1"/>
          </p:cNvSpPr>
          <p:nvPr userDrawn="1"/>
        </p:nvSpPr>
        <p:spPr bwMode="auto">
          <a:xfrm>
            <a:off x="71406" y="1595550"/>
            <a:ext cx="8964000" cy="0"/>
          </a:xfrm>
          <a:prstGeom prst="line">
            <a:avLst/>
          </a:prstGeom>
          <a:noFill/>
          <a:ln w="19050" cap="rnd">
            <a:solidFill>
              <a:schemeClr val="tx2"/>
            </a:solidFill>
            <a:prstDash val="sysDot"/>
            <a:round/>
            <a:headEnd/>
            <a:tailEnd/>
          </a:ln>
          <a:effectLst/>
        </p:spPr>
        <p:txBody>
          <a:bodyPr/>
          <a:lstStyle/>
          <a:p>
            <a:endParaRPr lang="fr-FR"/>
          </a:p>
        </p:txBody>
      </p:sp>
      <p:pic>
        <p:nvPicPr>
          <p:cNvPr id="32" name="Image 13" descr="Logo-seul.gif"/>
          <p:cNvPicPr>
            <a:picLocks noChangeAspect="1"/>
          </p:cNvPicPr>
          <p:nvPr userDrawn="1"/>
        </p:nvPicPr>
        <p:blipFill>
          <a:blip r:embed="rId5" cstate="print"/>
          <a:srcRect/>
          <a:stretch>
            <a:fillRect/>
          </a:stretch>
        </p:blipFill>
        <p:spPr bwMode="auto">
          <a:xfrm>
            <a:off x="7429520" y="6357937"/>
            <a:ext cx="1609725" cy="500063"/>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228600" y="254000"/>
            <a:ext cx="8382000" cy="715963"/>
          </a:xfrm>
          <a:prstGeom prst="rect">
            <a:avLst/>
          </a:prstGeom>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228600" y="1143000"/>
            <a:ext cx="8382000" cy="5181600"/>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a:xfrm>
            <a:off x="5943600" y="6477000"/>
            <a:ext cx="1981200" cy="298450"/>
          </a:xfrm>
          <a:prstGeom prst="rect">
            <a:avLst/>
          </a:prstGeo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8077200" y="6494463"/>
            <a:ext cx="685800" cy="292100"/>
          </a:xfrm>
          <a:prstGeom prst="rect">
            <a:avLst/>
          </a:prstGeom>
        </p:spPr>
        <p:txBody>
          <a:bodyPr/>
          <a:lstStyle>
            <a:lvl1pPr>
              <a:defRPr/>
            </a:lvl1pPr>
          </a:lstStyle>
          <a:p>
            <a:fld id="{FFB78E79-A803-4127-85C9-1FC3272C7B56}" type="slidenum">
              <a:rPr lang="en-US"/>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254000"/>
            <a:ext cx="2095500" cy="6070600"/>
          </a:xfrm>
          <a:prstGeom prst="rect">
            <a:avLst/>
          </a:prstGeo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228600" y="254000"/>
            <a:ext cx="6134100" cy="6070600"/>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a:xfrm>
            <a:off x="5943600" y="6477000"/>
            <a:ext cx="1981200" cy="298450"/>
          </a:xfrm>
          <a:prstGeom prst="rect">
            <a:avLst/>
          </a:prstGeo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8077200" y="6494463"/>
            <a:ext cx="685800" cy="292100"/>
          </a:xfrm>
          <a:prstGeom prst="rect">
            <a:avLst/>
          </a:prstGeom>
        </p:spPr>
        <p:txBody>
          <a:bodyPr/>
          <a:lstStyle>
            <a:lvl1pPr>
              <a:defRPr/>
            </a:lvl1pPr>
          </a:lstStyle>
          <a:p>
            <a:fld id="{5045C5F9-4CA9-481A-92FA-D7961A703324}" type="slidenum">
              <a:rPr lang="en-US"/>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228600" y="254000"/>
            <a:ext cx="8382000" cy="715963"/>
          </a:xfrm>
          <a:prstGeom prst="rect">
            <a:avLst/>
          </a:prstGeom>
        </p:spPr>
        <p:txBody>
          <a:bodyPr/>
          <a:lstStyle/>
          <a:p>
            <a:r>
              <a:rPr lang="fr-FR" smtClean="0"/>
              <a:t>Cliquez pour modifier le style du titre</a:t>
            </a:r>
            <a:endParaRPr lang="fr-FR"/>
          </a:p>
        </p:txBody>
      </p:sp>
      <p:sp>
        <p:nvSpPr>
          <p:cNvPr id="3" name="Espace réservé du graphique 2"/>
          <p:cNvSpPr>
            <a:spLocks noGrp="1"/>
          </p:cNvSpPr>
          <p:nvPr>
            <p:ph type="chart" idx="1"/>
          </p:nvPr>
        </p:nvSpPr>
        <p:spPr>
          <a:xfrm>
            <a:off x="228600" y="1143000"/>
            <a:ext cx="8382000" cy="5181600"/>
          </a:xfrm>
          <a:prstGeom prst="rect">
            <a:avLst/>
          </a:prstGeom>
        </p:spPr>
        <p:txBody>
          <a:bodyPr/>
          <a:lstStyle/>
          <a:p>
            <a:r>
              <a:rPr lang="fr-FR" smtClean="0"/>
              <a:t>Cliquez sur l'icône pour ajouter un graphique</a:t>
            </a:r>
            <a:endParaRPr lang="fr-FR"/>
          </a:p>
        </p:txBody>
      </p:sp>
      <p:sp>
        <p:nvSpPr>
          <p:cNvPr id="4" name="Espace réservé de la date 3"/>
          <p:cNvSpPr>
            <a:spLocks noGrp="1"/>
          </p:cNvSpPr>
          <p:nvPr>
            <p:ph type="dt" sz="half" idx="10"/>
          </p:nvPr>
        </p:nvSpPr>
        <p:spPr>
          <a:xfrm>
            <a:off x="3276600" y="6470650"/>
            <a:ext cx="2514600" cy="320675"/>
          </a:xfrm>
        </p:spPr>
        <p:txBody>
          <a:bodyPr/>
          <a:lstStyle>
            <a:lvl1pPr>
              <a:defRPr/>
            </a:lvl1pPr>
          </a:lstStyle>
          <a:p>
            <a:endParaRPr lang="fr-FR"/>
          </a:p>
        </p:txBody>
      </p:sp>
      <p:sp>
        <p:nvSpPr>
          <p:cNvPr id="5" name="Espace réservé du pied de page 4"/>
          <p:cNvSpPr>
            <a:spLocks noGrp="1"/>
          </p:cNvSpPr>
          <p:nvPr>
            <p:ph type="ftr" sz="quarter" idx="11"/>
          </p:nvPr>
        </p:nvSpPr>
        <p:spPr>
          <a:xfrm>
            <a:off x="5943600" y="6477000"/>
            <a:ext cx="1981200" cy="298450"/>
          </a:xfrm>
          <a:prstGeom prst="rect">
            <a:avLst/>
          </a:prstGeo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8077200" y="6494463"/>
            <a:ext cx="685800" cy="292100"/>
          </a:xfrm>
          <a:prstGeom prst="rect">
            <a:avLst/>
          </a:prstGeom>
        </p:spPr>
        <p:txBody>
          <a:bodyPr/>
          <a:lstStyle>
            <a:lvl1pPr>
              <a:defRPr/>
            </a:lvl1pPr>
          </a:lstStyle>
          <a:p>
            <a:fld id="{4881BB23-C443-496C-9D3C-83704B662574}" type="slidenum">
              <a:rPr lang="en-US"/>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7F37DF21-C8EA-4430-A911-0B29B5168965}"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8600" y="254000"/>
            <a:ext cx="8382000" cy="715963"/>
          </a:xfrm>
          <a:prstGeom prst="rect">
            <a:avLst/>
          </a:prstGeom>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a:xfrm>
            <a:off x="228600" y="1143000"/>
            <a:ext cx="8382000" cy="5181600"/>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a:xfrm>
            <a:off x="5943600" y="6477000"/>
            <a:ext cx="1981200" cy="298450"/>
          </a:xfrm>
          <a:prstGeom prst="rect">
            <a:avLst/>
          </a:prstGeo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8077200" y="6494463"/>
            <a:ext cx="685800" cy="292100"/>
          </a:xfrm>
          <a:prstGeom prst="rect">
            <a:avLst/>
          </a:prstGeom>
        </p:spPr>
        <p:txBody>
          <a:bodyPr/>
          <a:lstStyle>
            <a:lvl1pPr>
              <a:defRPr/>
            </a:lvl1pPr>
          </a:lstStyle>
          <a:p>
            <a:fld id="{C2D0B108-40FC-434D-B14D-C8F55B46B231}" type="slidenum">
              <a:rPr lang="en-US"/>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a:xfrm>
            <a:off x="5943600" y="6477000"/>
            <a:ext cx="1981200" cy="298450"/>
          </a:xfrm>
          <a:prstGeom prst="rect">
            <a:avLst/>
          </a:prstGeo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8077200" y="6494463"/>
            <a:ext cx="685800" cy="292100"/>
          </a:xfrm>
          <a:prstGeom prst="rect">
            <a:avLst/>
          </a:prstGeom>
        </p:spPr>
        <p:txBody>
          <a:bodyPr/>
          <a:lstStyle>
            <a:lvl1pPr>
              <a:defRPr/>
            </a:lvl1pPr>
          </a:lstStyle>
          <a:p>
            <a:fld id="{0418A02E-7A96-48CA-90C3-D44E0F8D0383}" type="slidenum">
              <a:rPr lang="en-US"/>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8600" y="254000"/>
            <a:ext cx="8382000" cy="715963"/>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228600" y="1143000"/>
            <a:ext cx="4114800" cy="51816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495800" y="1143000"/>
            <a:ext cx="4114800" cy="51816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a:xfrm>
            <a:off x="5943600" y="6477000"/>
            <a:ext cx="1981200" cy="298450"/>
          </a:xfrm>
          <a:prstGeom prst="rect">
            <a:avLst/>
          </a:prstGeom>
        </p:spPr>
        <p:txBody>
          <a:bodyPr/>
          <a:lstStyle>
            <a:lvl1pPr>
              <a:defRPr/>
            </a:lvl1pPr>
          </a:lstStyle>
          <a:p>
            <a:endParaRPr lang="fr-FR"/>
          </a:p>
        </p:txBody>
      </p:sp>
      <p:sp>
        <p:nvSpPr>
          <p:cNvPr id="7" name="Espace réservé du numéro de diapositive 6"/>
          <p:cNvSpPr>
            <a:spLocks noGrp="1"/>
          </p:cNvSpPr>
          <p:nvPr>
            <p:ph type="sldNum" sz="quarter" idx="12"/>
          </p:nvPr>
        </p:nvSpPr>
        <p:spPr>
          <a:xfrm>
            <a:off x="8077200" y="6494463"/>
            <a:ext cx="685800" cy="292100"/>
          </a:xfrm>
          <a:prstGeom prst="rect">
            <a:avLst/>
          </a:prstGeom>
        </p:spPr>
        <p:txBody>
          <a:bodyPr/>
          <a:lstStyle>
            <a:lvl1pPr>
              <a:defRPr/>
            </a:lvl1pPr>
          </a:lstStyle>
          <a:p>
            <a:fld id="{CD768667-148A-4EDE-A74E-DAA4D3A8BBAC}" type="slidenum">
              <a:rPr lang="en-US"/>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fr-FR"/>
          </a:p>
        </p:txBody>
      </p:sp>
      <p:sp>
        <p:nvSpPr>
          <p:cNvPr id="8" name="Espace réservé du pied de page 7"/>
          <p:cNvSpPr>
            <a:spLocks noGrp="1"/>
          </p:cNvSpPr>
          <p:nvPr>
            <p:ph type="ftr" sz="quarter" idx="11"/>
          </p:nvPr>
        </p:nvSpPr>
        <p:spPr>
          <a:xfrm>
            <a:off x="5943600" y="6477000"/>
            <a:ext cx="1981200" cy="298450"/>
          </a:xfrm>
          <a:prstGeom prst="rect">
            <a:avLst/>
          </a:prstGeom>
        </p:spPr>
        <p:txBody>
          <a:bodyPr/>
          <a:lstStyle>
            <a:lvl1pPr>
              <a:defRPr/>
            </a:lvl1pPr>
          </a:lstStyle>
          <a:p>
            <a:endParaRPr lang="fr-FR"/>
          </a:p>
        </p:txBody>
      </p:sp>
      <p:sp>
        <p:nvSpPr>
          <p:cNvPr id="9" name="Espace réservé du numéro de diapositive 8"/>
          <p:cNvSpPr>
            <a:spLocks noGrp="1"/>
          </p:cNvSpPr>
          <p:nvPr>
            <p:ph type="sldNum" sz="quarter" idx="12"/>
          </p:nvPr>
        </p:nvSpPr>
        <p:spPr>
          <a:xfrm>
            <a:off x="8077200" y="6494463"/>
            <a:ext cx="685800" cy="292100"/>
          </a:xfrm>
          <a:prstGeom prst="rect">
            <a:avLst/>
          </a:prstGeom>
        </p:spPr>
        <p:txBody>
          <a:bodyPr/>
          <a:lstStyle>
            <a:lvl1pPr>
              <a:defRPr/>
            </a:lvl1pPr>
          </a:lstStyle>
          <a:p>
            <a:fld id="{7CD859F6-6308-4E93-A68B-9C80D41B3774}" type="slidenum">
              <a:rPr lang="en-US"/>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8600" y="254000"/>
            <a:ext cx="8382000" cy="715963"/>
          </a:xfrm>
          <a:prstGeom prst="rect">
            <a:avLst/>
          </a:prstGeom>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fr-FR"/>
          </a:p>
        </p:txBody>
      </p:sp>
      <p:sp>
        <p:nvSpPr>
          <p:cNvPr id="4" name="Espace réservé du pied de page 3"/>
          <p:cNvSpPr>
            <a:spLocks noGrp="1"/>
          </p:cNvSpPr>
          <p:nvPr>
            <p:ph type="ftr" sz="quarter" idx="11"/>
          </p:nvPr>
        </p:nvSpPr>
        <p:spPr>
          <a:xfrm>
            <a:off x="5943600" y="6477000"/>
            <a:ext cx="1981200" cy="298450"/>
          </a:xfrm>
          <a:prstGeom prst="rect">
            <a:avLst/>
          </a:prstGeom>
        </p:spPr>
        <p:txBody>
          <a:bodyPr/>
          <a:lstStyle>
            <a:lvl1pPr>
              <a:defRPr/>
            </a:lvl1pPr>
          </a:lstStyle>
          <a:p>
            <a:endParaRPr lang="fr-FR"/>
          </a:p>
        </p:txBody>
      </p:sp>
      <p:sp>
        <p:nvSpPr>
          <p:cNvPr id="5" name="Espace réservé du numéro de diapositive 4"/>
          <p:cNvSpPr>
            <a:spLocks noGrp="1"/>
          </p:cNvSpPr>
          <p:nvPr>
            <p:ph type="sldNum" sz="quarter" idx="12"/>
          </p:nvPr>
        </p:nvSpPr>
        <p:spPr>
          <a:xfrm>
            <a:off x="8077200" y="6494463"/>
            <a:ext cx="685800" cy="292100"/>
          </a:xfrm>
          <a:prstGeom prst="rect">
            <a:avLst/>
          </a:prstGeom>
        </p:spPr>
        <p:txBody>
          <a:bodyPr/>
          <a:lstStyle>
            <a:lvl1pPr>
              <a:defRPr/>
            </a:lvl1pPr>
          </a:lstStyle>
          <a:p>
            <a:fld id="{C454D39D-76D1-4B17-9270-7EAF63153D77}" type="slidenum">
              <a:rPr lang="en-US"/>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p>
        </p:txBody>
      </p:sp>
      <p:sp>
        <p:nvSpPr>
          <p:cNvPr id="3" name="Espace réservé du pied de page 2"/>
          <p:cNvSpPr>
            <a:spLocks noGrp="1"/>
          </p:cNvSpPr>
          <p:nvPr>
            <p:ph type="ftr" sz="quarter" idx="11"/>
          </p:nvPr>
        </p:nvSpPr>
        <p:spPr>
          <a:xfrm>
            <a:off x="5943600" y="6477000"/>
            <a:ext cx="1981200" cy="298450"/>
          </a:xfrm>
          <a:prstGeom prst="rect">
            <a:avLst/>
          </a:prstGeom>
        </p:spPr>
        <p:txBody>
          <a:bodyPr/>
          <a:lstStyle>
            <a:lvl1pPr>
              <a:defRPr/>
            </a:lvl1pPr>
          </a:lstStyle>
          <a:p>
            <a:endParaRPr lang="fr-FR"/>
          </a:p>
        </p:txBody>
      </p:sp>
      <p:sp>
        <p:nvSpPr>
          <p:cNvPr id="4" name="Espace réservé du numéro de diapositive 3"/>
          <p:cNvSpPr>
            <a:spLocks noGrp="1"/>
          </p:cNvSpPr>
          <p:nvPr>
            <p:ph type="sldNum" sz="quarter" idx="12"/>
          </p:nvPr>
        </p:nvSpPr>
        <p:spPr>
          <a:xfrm>
            <a:off x="8077200" y="6494463"/>
            <a:ext cx="685800" cy="292100"/>
          </a:xfrm>
          <a:prstGeom prst="rect">
            <a:avLst/>
          </a:prstGeom>
        </p:spPr>
        <p:txBody>
          <a:bodyPr/>
          <a:lstStyle>
            <a:lvl1pPr>
              <a:defRPr/>
            </a:lvl1pPr>
          </a:lstStyle>
          <a:p>
            <a:fld id="{A7B12B07-6C64-43C7-AA40-114579E79B82}" type="slidenum">
              <a:rPr lang="en-US"/>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a:xfrm>
            <a:off x="5943600" y="6477000"/>
            <a:ext cx="1981200" cy="298450"/>
          </a:xfrm>
          <a:prstGeom prst="rect">
            <a:avLst/>
          </a:prstGeom>
        </p:spPr>
        <p:txBody>
          <a:bodyPr/>
          <a:lstStyle>
            <a:lvl1pPr>
              <a:defRPr/>
            </a:lvl1pPr>
          </a:lstStyle>
          <a:p>
            <a:endParaRPr lang="fr-FR"/>
          </a:p>
        </p:txBody>
      </p:sp>
      <p:sp>
        <p:nvSpPr>
          <p:cNvPr id="7" name="Espace réservé du numéro de diapositive 6"/>
          <p:cNvSpPr>
            <a:spLocks noGrp="1"/>
          </p:cNvSpPr>
          <p:nvPr>
            <p:ph type="sldNum" sz="quarter" idx="12"/>
          </p:nvPr>
        </p:nvSpPr>
        <p:spPr>
          <a:xfrm>
            <a:off x="8077200" y="6494463"/>
            <a:ext cx="685800" cy="292100"/>
          </a:xfrm>
          <a:prstGeom prst="rect">
            <a:avLst/>
          </a:prstGeom>
        </p:spPr>
        <p:txBody>
          <a:bodyPr/>
          <a:lstStyle>
            <a:lvl1pPr>
              <a:defRPr/>
            </a:lvl1pPr>
          </a:lstStyle>
          <a:p>
            <a:fld id="{20733E02-9DCA-4394-AFD4-E306DEDC6662}" type="slidenum">
              <a:rPr lang="en-US"/>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a:xfrm>
            <a:off x="5943600" y="6477000"/>
            <a:ext cx="1981200" cy="298450"/>
          </a:xfrm>
          <a:prstGeom prst="rect">
            <a:avLst/>
          </a:prstGeom>
        </p:spPr>
        <p:txBody>
          <a:bodyPr/>
          <a:lstStyle>
            <a:lvl1pPr>
              <a:defRPr/>
            </a:lvl1pPr>
          </a:lstStyle>
          <a:p>
            <a:endParaRPr lang="fr-FR"/>
          </a:p>
        </p:txBody>
      </p:sp>
      <p:sp>
        <p:nvSpPr>
          <p:cNvPr id="7" name="Espace réservé du numéro de diapositive 6"/>
          <p:cNvSpPr>
            <a:spLocks noGrp="1"/>
          </p:cNvSpPr>
          <p:nvPr>
            <p:ph type="sldNum" sz="quarter" idx="12"/>
          </p:nvPr>
        </p:nvSpPr>
        <p:spPr>
          <a:xfrm>
            <a:off x="8077200" y="6494463"/>
            <a:ext cx="685800" cy="292100"/>
          </a:xfrm>
          <a:prstGeom prst="rect">
            <a:avLst/>
          </a:prstGeom>
        </p:spPr>
        <p:txBody>
          <a:bodyPr/>
          <a:lstStyle>
            <a:lvl1pPr>
              <a:defRPr/>
            </a:lvl1pPr>
          </a:lstStyle>
          <a:p>
            <a:fld id="{6B103EE8-B99E-4144-B161-D7C41A61258A}" type="slidenum">
              <a:rPr lang="en-US"/>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9" name="Rectangle 95"/>
          <p:cNvSpPr>
            <a:spLocks noChangeArrowheads="1"/>
          </p:cNvSpPr>
          <p:nvPr/>
        </p:nvSpPr>
        <p:spPr bwMode="gray">
          <a:xfrm>
            <a:off x="0" y="0"/>
            <a:ext cx="9144000" cy="990600"/>
          </a:xfrm>
          <a:prstGeom prst="rect">
            <a:avLst/>
          </a:prstGeom>
          <a:gradFill rotWithShape="1">
            <a:gsLst>
              <a:gs pos="0">
                <a:schemeClr val="accent1">
                  <a:alpha val="39999"/>
                </a:schemeClr>
              </a:gs>
              <a:gs pos="100000">
                <a:schemeClr val="accent1">
                  <a:gamma/>
                  <a:tint val="0"/>
                  <a:invGamma/>
                  <a:alpha val="0"/>
                </a:schemeClr>
              </a:gs>
            </a:gsLst>
            <a:lin ang="5400000" scaled="1"/>
          </a:gradFill>
          <a:ln w="9525">
            <a:noFill/>
            <a:miter lim="800000"/>
            <a:headEnd/>
            <a:tailEnd/>
          </a:ln>
          <a:effectLst/>
        </p:spPr>
        <p:txBody>
          <a:bodyPr wrap="none" anchor="ctr"/>
          <a:lstStyle/>
          <a:p>
            <a:endParaRPr lang="fr-FR"/>
          </a:p>
        </p:txBody>
      </p:sp>
      <p:sp>
        <p:nvSpPr>
          <p:cNvPr id="1028" name="Rectangle 4"/>
          <p:cNvSpPr>
            <a:spLocks noGrp="1" noChangeArrowheads="1"/>
          </p:cNvSpPr>
          <p:nvPr>
            <p:ph type="dt" sz="half" idx="2"/>
          </p:nvPr>
        </p:nvSpPr>
        <p:spPr bwMode="auto">
          <a:xfrm>
            <a:off x="3276600" y="6470650"/>
            <a:ext cx="2514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3300"/>
                </a:solidFill>
              </a:defRPr>
            </a:lvl1pPr>
          </a:lstStyle>
          <a:p>
            <a:endParaRPr lang="fr-FR"/>
          </a:p>
        </p:txBody>
      </p:sp>
      <p:sp>
        <p:nvSpPr>
          <p:cNvPr id="1115" name="Line 91"/>
          <p:cNvSpPr>
            <a:spLocks noChangeShapeType="1"/>
          </p:cNvSpPr>
          <p:nvPr userDrawn="1"/>
        </p:nvSpPr>
        <p:spPr bwMode="auto">
          <a:xfrm>
            <a:off x="71406" y="785794"/>
            <a:ext cx="8964000" cy="0"/>
          </a:xfrm>
          <a:prstGeom prst="line">
            <a:avLst/>
          </a:prstGeom>
          <a:noFill/>
          <a:ln w="19050" cap="rnd">
            <a:solidFill>
              <a:schemeClr val="tx2"/>
            </a:solidFill>
            <a:prstDash val="sysDot"/>
            <a:round/>
            <a:headEnd/>
            <a:tailEnd/>
          </a:ln>
          <a:effectLst/>
        </p:spPr>
        <p:txBody>
          <a:bodyPr/>
          <a:lstStyle/>
          <a:p>
            <a:endParaRPr lang="fr-FR"/>
          </a:p>
        </p:txBody>
      </p:sp>
      <p:pic>
        <p:nvPicPr>
          <p:cNvPr id="17" name="Image 16" descr="marrakech111.png"/>
          <p:cNvPicPr>
            <a:picLocks noChangeAspect="1"/>
          </p:cNvPicPr>
          <p:nvPr userDrawn="1"/>
        </p:nvPicPr>
        <p:blipFill>
          <a:blip r:embed="rId15" cstate="print"/>
          <a:stretch>
            <a:fillRect/>
          </a:stretch>
        </p:blipFill>
        <p:spPr>
          <a:xfrm>
            <a:off x="0" y="2642127"/>
            <a:ext cx="6349207" cy="4215873"/>
          </a:xfrm>
          <a:prstGeom prst="rect">
            <a:avLst/>
          </a:prstGeom>
        </p:spPr>
      </p:pic>
      <p:pic>
        <p:nvPicPr>
          <p:cNvPr id="19" name="Image 13" descr="Logo-seul.gif"/>
          <p:cNvPicPr>
            <a:picLocks noChangeAspect="1"/>
          </p:cNvPicPr>
          <p:nvPr userDrawn="1"/>
        </p:nvPicPr>
        <p:blipFill>
          <a:blip r:embed="rId16" cstate="print"/>
          <a:srcRect/>
          <a:stretch>
            <a:fillRect/>
          </a:stretch>
        </p:blipFill>
        <p:spPr bwMode="auto">
          <a:xfrm>
            <a:off x="7429520" y="6357937"/>
            <a:ext cx="1609725" cy="5000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Verdana" pitchFamily="34" charset="0"/>
        </a:defRPr>
      </a:lvl2pPr>
      <a:lvl3pPr algn="l" rtl="0" eaLnBrk="1" fontAlgn="base" hangingPunct="1">
        <a:spcBef>
          <a:spcPct val="0"/>
        </a:spcBef>
        <a:spcAft>
          <a:spcPct val="0"/>
        </a:spcAft>
        <a:defRPr sz="3200" b="1">
          <a:solidFill>
            <a:schemeClr val="tx2"/>
          </a:solidFill>
          <a:latin typeface="Verdana" pitchFamily="34" charset="0"/>
        </a:defRPr>
      </a:lvl3pPr>
      <a:lvl4pPr algn="l" rtl="0" eaLnBrk="1" fontAlgn="base" hangingPunct="1">
        <a:spcBef>
          <a:spcPct val="0"/>
        </a:spcBef>
        <a:spcAft>
          <a:spcPct val="0"/>
        </a:spcAft>
        <a:defRPr sz="3200" b="1">
          <a:solidFill>
            <a:schemeClr val="tx2"/>
          </a:solidFill>
          <a:latin typeface="Verdana" pitchFamily="34" charset="0"/>
        </a:defRPr>
      </a:lvl4pPr>
      <a:lvl5pPr algn="l" rtl="0" eaLnBrk="1" fontAlgn="base" hangingPunct="1">
        <a:spcBef>
          <a:spcPct val="0"/>
        </a:spcBef>
        <a:spcAft>
          <a:spcPct val="0"/>
        </a:spcAft>
        <a:defRPr sz="3200" b="1">
          <a:solidFill>
            <a:schemeClr val="tx2"/>
          </a:solidFill>
          <a:latin typeface="Verdana" pitchFamily="34" charset="0"/>
        </a:defRPr>
      </a:lvl5pPr>
      <a:lvl6pPr marL="457200" algn="l" rtl="0" eaLnBrk="1" fontAlgn="base" hangingPunct="1">
        <a:spcBef>
          <a:spcPct val="0"/>
        </a:spcBef>
        <a:spcAft>
          <a:spcPct val="0"/>
        </a:spcAft>
        <a:defRPr sz="3200" b="1">
          <a:solidFill>
            <a:schemeClr val="tx2"/>
          </a:solidFill>
          <a:latin typeface="Verdana" pitchFamily="34" charset="0"/>
        </a:defRPr>
      </a:lvl6pPr>
      <a:lvl7pPr marL="914400" algn="l" rtl="0" eaLnBrk="1" fontAlgn="base" hangingPunct="1">
        <a:spcBef>
          <a:spcPct val="0"/>
        </a:spcBef>
        <a:spcAft>
          <a:spcPct val="0"/>
        </a:spcAft>
        <a:defRPr sz="3200" b="1">
          <a:solidFill>
            <a:schemeClr val="tx2"/>
          </a:solidFill>
          <a:latin typeface="Verdana" pitchFamily="34" charset="0"/>
        </a:defRPr>
      </a:lvl7pPr>
      <a:lvl8pPr marL="1371600" algn="l" rtl="0" eaLnBrk="1" fontAlgn="base" hangingPunct="1">
        <a:spcBef>
          <a:spcPct val="0"/>
        </a:spcBef>
        <a:spcAft>
          <a:spcPct val="0"/>
        </a:spcAft>
        <a:defRPr sz="3200" b="1">
          <a:solidFill>
            <a:schemeClr val="tx2"/>
          </a:solidFill>
          <a:latin typeface="Verdana" pitchFamily="34" charset="0"/>
        </a:defRPr>
      </a:lvl8pPr>
      <a:lvl9pPr marL="1828800" algn="l" rtl="0" eaLnBrk="1" fontAlgn="base" hangingPunct="1">
        <a:spcBef>
          <a:spcPct val="0"/>
        </a:spcBef>
        <a:spcAft>
          <a:spcPct val="0"/>
        </a:spcAft>
        <a:defRPr sz="3200" b="1">
          <a:solidFill>
            <a:schemeClr val="tx2"/>
          </a:solidFill>
          <a:latin typeface="Verdana" pitchFamily="34" charset="0"/>
        </a:defRPr>
      </a:lvl9pPr>
    </p:titleStyle>
    <p:bodyStyle>
      <a:lvl1pPr marL="342900" indent="-342900" algn="l" rtl="0" eaLnBrk="1" fontAlgn="base" hangingPunct="1">
        <a:spcBef>
          <a:spcPct val="20000"/>
        </a:spcBef>
        <a:spcAft>
          <a:spcPct val="0"/>
        </a:spcAft>
        <a:buClr>
          <a:schemeClr val="tx2"/>
        </a:buClr>
        <a:buFont typeface="Wingdings" pitchFamily="2" charset="2"/>
        <a:buChar char="v"/>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400">
          <a:solidFill>
            <a:schemeClr val="tx1"/>
          </a:solidFill>
          <a:latin typeface="Arial" charset="0"/>
        </a:defRPr>
      </a:lvl2pPr>
      <a:lvl3pPr marL="1143000" indent="-228600" algn="l" rtl="0" eaLnBrk="1" fontAlgn="base" hangingPunct="1">
        <a:spcBef>
          <a:spcPct val="20000"/>
        </a:spcBef>
        <a:spcAft>
          <a:spcPct val="0"/>
        </a:spcAft>
        <a:buClr>
          <a:schemeClr val="tx1"/>
        </a:buClr>
        <a:buChar char="•"/>
        <a:defRPr sz="22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0" y="2060848"/>
            <a:ext cx="9001156" cy="2215991"/>
          </a:xfrm>
          <a:prstGeom prst="rect">
            <a:avLst/>
          </a:prstGeom>
          <a:noFill/>
          <a:ln w="9525">
            <a:noFill/>
            <a:miter lim="800000"/>
            <a:headEnd/>
            <a:tailEnd/>
          </a:ln>
        </p:spPr>
        <p:txBody>
          <a:bodyPr wrap="square">
            <a:spAutoFit/>
          </a:bodyPr>
          <a:lstStyle/>
          <a:p>
            <a:pPr algn="ctr"/>
            <a:r>
              <a:rPr lang="en-US" sz="4600" b="1" dirty="0" smtClean="0">
                <a:solidFill>
                  <a:srgbClr val="002060"/>
                </a:solidFill>
                <a:latin typeface="Trebuchet MS" pitchFamily="34" charset="0"/>
              </a:rPr>
              <a:t>Morocco: Conventional and 	Non Conventional Hydrocarbon Development </a:t>
            </a:r>
            <a:endParaRPr lang="en-US" sz="4600" b="1" dirty="0">
              <a:solidFill>
                <a:srgbClr val="002060"/>
              </a:solidFill>
              <a:latin typeface="Trebuchet MS" pitchFamily="34" charset="0"/>
            </a:endParaRPr>
          </a:p>
        </p:txBody>
      </p:sp>
      <p:sp>
        <p:nvSpPr>
          <p:cNvPr id="3" name="ZoneTexte 2"/>
          <p:cNvSpPr txBox="1"/>
          <p:nvPr/>
        </p:nvSpPr>
        <p:spPr>
          <a:xfrm>
            <a:off x="0" y="4509120"/>
            <a:ext cx="9144000" cy="892552"/>
          </a:xfrm>
          <a:prstGeom prst="rect">
            <a:avLst/>
          </a:prstGeom>
          <a:noFill/>
        </p:spPr>
        <p:txBody>
          <a:bodyPr wrap="square" rtlCol="0">
            <a:spAutoFit/>
          </a:bodyPr>
          <a:lstStyle/>
          <a:p>
            <a:pPr algn="ctr"/>
            <a:r>
              <a:rPr lang="en-US" sz="2000" b="1" dirty="0" smtClean="0"/>
              <a:t>Mohamed HSSAIN</a:t>
            </a:r>
          </a:p>
          <a:p>
            <a:pPr algn="ctr"/>
            <a:r>
              <a:rPr lang="en-US" sz="1600" dirty="0" smtClean="0"/>
              <a:t>ONHYM MOROCOO</a:t>
            </a:r>
          </a:p>
          <a:p>
            <a:pPr algn="ctr"/>
            <a:r>
              <a:rPr lang="en-US" sz="1600" dirty="0" smtClean="0"/>
              <a:t>Houston, April 2011</a:t>
            </a:r>
            <a:endParaRPr lang="en-US" sz="1600" dirty="0"/>
          </a:p>
        </p:txBody>
      </p:sp>
      <p:pic>
        <p:nvPicPr>
          <p:cNvPr id="4" name="Picture 2" descr="Rio 2009 Baner"/>
          <p:cNvPicPr>
            <a:picLocks noChangeAspect="1" noChangeArrowheads="1"/>
          </p:cNvPicPr>
          <p:nvPr/>
        </p:nvPicPr>
        <p:blipFill>
          <a:blip r:embed="rId3" cstate="print"/>
          <a:srcRect/>
          <a:stretch>
            <a:fillRect/>
          </a:stretch>
        </p:blipFill>
        <p:spPr bwMode="auto">
          <a:xfrm>
            <a:off x="0" y="0"/>
            <a:ext cx="9144000" cy="1604814"/>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au 14"/>
          <p:cNvGraphicFramePr>
            <a:graphicFrameLocks noGrp="1"/>
          </p:cNvGraphicFramePr>
          <p:nvPr/>
        </p:nvGraphicFramePr>
        <p:xfrm>
          <a:off x="357158" y="2071678"/>
          <a:ext cx="8501120" cy="3714776"/>
        </p:xfrm>
        <a:graphic>
          <a:graphicData uri="http://schemas.openxmlformats.org/drawingml/2006/table">
            <a:tbl>
              <a:tblPr firstRow="1" bandRow="1">
                <a:tableStyleId>{5C22544A-7EE6-4342-B048-85BDC9FD1C3A}</a:tableStyleId>
              </a:tblPr>
              <a:tblGrid>
                <a:gridCol w="1700224"/>
                <a:gridCol w="1700224"/>
                <a:gridCol w="1700224"/>
                <a:gridCol w="1700224"/>
                <a:gridCol w="1700224"/>
              </a:tblGrid>
              <a:tr h="928694">
                <a:tc>
                  <a:txBody>
                    <a:bodyPr/>
                    <a:lstStyle/>
                    <a:p>
                      <a:endParaRPr lang="en-US" noProof="0" dirty="0">
                        <a:latin typeface="Trebuchet MS"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noProof="0" dirty="0" smtClean="0">
                          <a:solidFill>
                            <a:schemeClr val="tx1"/>
                          </a:solidFill>
                          <a:latin typeface="Trebuchet MS" pitchFamily="34" charset="0"/>
                        </a:rPr>
                        <a:t>Onshore</a:t>
                      </a:r>
                      <a:endParaRPr lang="en-US" noProof="0" dirty="0">
                        <a:solidFill>
                          <a:schemeClr val="tx1"/>
                        </a:solidFill>
                        <a:latin typeface="Trebuchet MS"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noProof="0" dirty="0" smtClean="0">
                          <a:solidFill>
                            <a:schemeClr val="tx1"/>
                          </a:solidFill>
                          <a:latin typeface="Trebuchet MS" pitchFamily="34" charset="0"/>
                        </a:rPr>
                        <a:t>offshore</a:t>
                      </a:r>
                      <a:endParaRPr lang="en-US" noProof="0" dirty="0">
                        <a:solidFill>
                          <a:schemeClr val="tx1"/>
                        </a:solidFill>
                        <a:latin typeface="Trebuchet MS"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noProof="0" dirty="0" smtClean="0">
                          <a:solidFill>
                            <a:schemeClr val="tx1"/>
                          </a:solidFill>
                          <a:latin typeface="Trebuchet MS" pitchFamily="34" charset="0"/>
                        </a:rPr>
                        <a:t>2000-2010</a:t>
                      </a:r>
                      <a:endParaRPr lang="en-US" noProof="0" dirty="0">
                        <a:solidFill>
                          <a:schemeClr val="tx1"/>
                        </a:solidFill>
                        <a:latin typeface="Trebuchet MS"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chemeClr val="tx1"/>
                          </a:solidFill>
                          <a:latin typeface="Trebuchet MS" pitchFamily="34" charset="0"/>
                        </a:rPr>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28694">
                <a:tc>
                  <a:txBody>
                    <a:bodyPr/>
                    <a:lstStyle/>
                    <a:p>
                      <a:r>
                        <a:rPr lang="en-US" b="1" noProof="0" dirty="0" smtClean="0">
                          <a:latin typeface="Trebuchet MS" pitchFamily="34" charset="0"/>
                        </a:rPr>
                        <a:t>2D Seismic Data (Km)</a:t>
                      </a:r>
                      <a:endParaRPr lang="en-US" b="1" noProof="0" dirty="0">
                        <a:latin typeface="Trebuchet MS"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b="1" noProof="0" dirty="0" smtClean="0">
                          <a:latin typeface="Trebuchet MS" pitchFamily="34" charset="0"/>
                        </a:rPr>
                        <a:t>5 148</a:t>
                      </a:r>
                      <a:endParaRPr lang="en-US" b="1" noProof="0" dirty="0">
                        <a:latin typeface="Trebuchet MS"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b="1" noProof="0" dirty="0" smtClean="0">
                          <a:latin typeface="Trebuchet MS" pitchFamily="34" charset="0"/>
                        </a:rPr>
                        <a:t>66 471</a:t>
                      </a:r>
                      <a:endParaRPr lang="en-US" b="1" noProof="0" dirty="0">
                        <a:latin typeface="Trebuchet MS"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noProof="0" dirty="0" smtClean="0">
                          <a:solidFill>
                            <a:schemeClr val="tx1"/>
                          </a:solidFill>
                          <a:latin typeface="Trebuchet MS" pitchFamily="34" charset="0"/>
                        </a:rPr>
                        <a:t>71 619</a:t>
                      </a:r>
                      <a:endParaRPr lang="en-US" sz="1800" b="1" noProof="0" dirty="0">
                        <a:solidFill>
                          <a:schemeClr val="tx1"/>
                        </a:solidFill>
                        <a:latin typeface="Trebuchet MS"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noProof="0" dirty="0" smtClean="0">
                          <a:solidFill>
                            <a:schemeClr val="tx1"/>
                          </a:solidFill>
                          <a:latin typeface="Trebuchet MS" pitchFamily="34" charset="0"/>
                        </a:rPr>
                        <a:t>196 000</a:t>
                      </a:r>
                      <a:endParaRPr lang="en-US" sz="1800" b="1" noProof="0" dirty="0">
                        <a:solidFill>
                          <a:schemeClr val="tx1"/>
                        </a:solidFill>
                        <a:latin typeface="Trebuchet MS"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28694">
                <a:tc>
                  <a:txBody>
                    <a:bodyPr/>
                    <a:lstStyle/>
                    <a:p>
                      <a:r>
                        <a:rPr lang="en-US" b="1" noProof="0" dirty="0" smtClean="0">
                          <a:latin typeface="Trebuchet MS" pitchFamily="34" charset="0"/>
                        </a:rPr>
                        <a:t>3D Seismic Data (Km²)</a:t>
                      </a:r>
                      <a:endParaRPr lang="en-US" b="1" noProof="0" dirty="0">
                        <a:latin typeface="Trebuchet MS"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b="1" noProof="0" smtClean="0">
                          <a:latin typeface="Trebuchet MS" pitchFamily="34" charset="0"/>
                        </a:rPr>
                        <a:t>1 203</a:t>
                      </a:r>
                      <a:endParaRPr lang="en-US" b="1" noProof="0">
                        <a:latin typeface="Trebuchet MS"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b="1" noProof="0" smtClean="0">
                          <a:latin typeface="Trebuchet MS" pitchFamily="34" charset="0"/>
                        </a:rPr>
                        <a:t>18 797</a:t>
                      </a:r>
                      <a:endParaRPr lang="en-US" b="1" noProof="0">
                        <a:latin typeface="Trebuchet MS"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noProof="0" dirty="0" smtClean="0">
                          <a:solidFill>
                            <a:schemeClr val="tx1"/>
                          </a:solidFill>
                          <a:latin typeface="Trebuchet MS" pitchFamily="34" charset="0"/>
                        </a:rPr>
                        <a:t>20 000</a:t>
                      </a:r>
                      <a:endParaRPr lang="en-US" sz="1800" b="1" noProof="0" dirty="0">
                        <a:solidFill>
                          <a:schemeClr val="tx1"/>
                        </a:solidFill>
                        <a:latin typeface="Trebuchet MS"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noProof="0" dirty="0" smtClean="0">
                          <a:solidFill>
                            <a:schemeClr val="tx1"/>
                          </a:solidFill>
                          <a:latin typeface="Trebuchet MS" pitchFamily="34" charset="0"/>
                        </a:rPr>
                        <a:t>20 000</a:t>
                      </a:r>
                      <a:endParaRPr lang="en-US" sz="1800" b="1" noProof="0" dirty="0">
                        <a:solidFill>
                          <a:schemeClr val="tx1"/>
                        </a:solidFill>
                        <a:latin typeface="Trebuchet MS"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28694">
                <a:tc>
                  <a:txBody>
                    <a:bodyPr/>
                    <a:lstStyle/>
                    <a:p>
                      <a:r>
                        <a:rPr lang="en-US" b="1" noProof="0" dirty="0" smtClean="0">
                          <a:latin typeface="Trebuchet MS" pitchFamily="34" charset="0"/>
                        </a:rPr>
                        <a:t>Wells</a:t>
                      </a:r>
                      <a:endParaRPr lang="en-US" b="1" noProof="0" dirty="0">
                        <a:latin typeface="Trebuchet MS"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b="1" noProof="0" dirty="0" smtClean="0">
                          <a:latin typeface="Trebuchet MS" pitchFamily="34" charset="0"/>
                        </a:rPr>
                        <a:t>36</a:t>
                      </a:r>
                      <a:endParaRPr lang="en-US" b="1" noProof="0" dirty="0">
                        <a:latin typeface="Trebuchet MS"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b="1" noProof="0" dirty="0" smtClean="0">
                          <a:latin typeface="Trebuchet MS" pitchFamily="34" charset="0"/>
                        </a:rPr>
                        <a:t>6</a:t>
                      </a:r>
                      <a:endParaRPr lang="en-US" b="1" noProof="0" dirty="0">
                        <a:latin typeface="Trebuchet MS"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kern="1200" noProof="0" dirty="0" smtClean="0">
                          <a:solidFill>
                            <a:schemeClr val="tx1"/>
                          </a:solidFill>
                          <a:latin typeface="Trebuchet MS" pitchFamily="34" charset="0"/>
                          <a:ea typeface="+mn-ea"/>
                          <a:cs typeface="+mn-cs"/>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kern="1200" noProof="0" dirty="0" smtClean="0">
                          <a:solidFill>
                            <a:schemeClr val="tx1"/>
                          </a:solidFill>
                          <a:latin typeface="Trebuchet MS" pitchFamily="34" charset="0"/>
                          <a:ea typeface="+mn-ea"/>
                          <a:cs typeface="+mn-cs"/>
                        </a:rPr>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6" name="Rectangle 15"/>
          <p:cNvSpPr/>
          <p:nvPr/>
        </p:nvSpPr>
        <p:spPr>
          <a:xfrm>
            <a:off x="352225" y="1142984"/>
            <a:ext cx="5077031" cy="523220"/>
          </a:xfrm>
          <a:prstGeom prst="rect">
            <a:avLst/>
          </a:prstGeom>
        </p:spPr>
        <p:txBody>
          <a:bodyPr wrap="none">
            <a:spAutoFit/>
          </a:bodyPr>
          <a:lstStyle/>
          <a:p>
            <a:r>
              <a:rPr lang="fr-FR" sz="2800" b="1" dirty="0" err="1" smtClean="0">
                <a:solidFill>
                  <a:srgbClr val="A85400"/>
                </a:solidFill>
                <a:latin typeface="Trebuchet MS" pitchFamily="34" charset="0"/>
                <a:sym typeface="Marlett" pitchFamily="2" charset="2"/>
              </a:rPr>
              <a:t>Adequate</a:t>
            </a:r>
            <a:r>
              <a:rPr lang="fr-FR" sz="2800" b="1" dirty="0" smtClean="0">
                <a:solidFill>
                  <a:srgbClr val="A85400"/>
                </a:solidFill>
                <a:latin typeface="Trebuchet MS" pitchFamily="34" charset="0"/>
                <a:sym typeface="Marlett" pitchFamily="2" charset="2"/>
              </a:rPr>
              <a:t> data base </a:t>
            </a:r>
            <a:r>
              <a:rPr lang="fr-FR" sz="2800" b="1" dirty="0" err="1" smtClean="0">
                <a:solidFill>
                  <a:srgbClr val="A85400"/>
                </a:solidFill>
                <a:latin typeface="Trebuchet MS" pitchFamily="34" charset="0"/>
                <a:sym typeface="Marlett" pitchFamily="2" charset="2"/>
              </a:rPr>
              <a:t>acquired</a:t>
            </a:r>
            <a:endParaRPr lang="en-US" sz="2800" b="1" dirty="0">
              <a:solidFill>
                <a:srgbClr val="A85400"/>
              </a:solidFill>
              <a:latin typeface="Trebuchet MS" pitchFamily="34" charset="0"/>
              <a:sym typeface="Marlett" pitchFamily="2" charset="2"/>
            </a:endParaRPr>
          </a:p>
        </p:txBody>
      </p:sp>
      <p:sp>
        <p:nvSpPr>
          <p:cNvPr id="9" name="Text Box 6"/>
          <p:cNvSpPr txBox="1">
            <a:spLocks noChangeArrowheads="1"/>
          </p:cNvSpPr>
          <p:nvPr/>
        </p:nvSpPr>
        <p:spPr bwMode="auto">
          <a:xfrm>
            <a:off x="312918" y="-24"/>
            <a:ext cx="4544834" cy="707886"/>
          </a:xfrm>
          <a:prstGeom prst="rect">
            <a:avLst/>
          </a:prstGeom>
          <a:noFill/>
          <a:ln w="9525">
            <a:noFill/>
            <a:miter lim="800000"/>
            <a:headEnd/>
            <a:tailEnd/>
          </a:ln>
        </p:spPr>
        <p:txBody>
          <a:bodyPr wrap="none">
            <a:spAutoFit/>
          </a:bodyPr>
          <a:lstStyle/>
          <a:p>
            <a:pPr>
              <a:defRPr/>
            </a:pPr>
            <a:r>
              <a:rPr lang="fr-FR" sz="4000" b="1" dirty="0">
                <a:solidFill>
                  <a:srgbClr val="002060"/>
                </a:solidFill>
                <a:latin typeface="Trebuchet MS" pitchFamily="34" charset="0"/>
              </a:rPr>
              <a:t>Exploration </a:t>
            </a:r>
            <a:r>
              <a:rPr lang="fr-FR" sz="4000" b="1" dirty="0" err="1">
                <a:solidFill>
                  <a:srgbClr val="002060"/>
                </a:solidFill>
                <a:latin typeface="Trebuchet MS" pitchFamily="34" charset="0"/>
              </a:rPr>
              <a:t>Status</a:t>
            </a:r>
            <a:endParaRPr lang="fr-FR" sz="4000" b="1" dirty="0">
              <a:solidFill>
                <a:srgbClr val="002060"/>
              </a:solidFill>
              <a:latin typeface="Trebuchet MS"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23813" y="71414"/>
            <a:ext cx="8573181" cy="600164"/>
          </a:xfrm>
          <a:prstGeom prst="rect">
            <a:avLst/>
          </a:prstGeom>
          <a:noFill/>
          <a:ln w="9525">
            <a:noFill/>
            <a:miter lim="800000"/>
            <a:headEnd/>
            <a:tailEnd/>
          </a:ln>
        </p:spPr>
        <p:txBody>
          <a:bodyPr wrap="none">
            <a:spAutoFit/>
          </a:bodyPr>
          <a:lstStyle/>
          <a:p>
            <a:pPr lvl="0">
              <a:defRPr/>
            </a:pPr>
            <a:r>
              <a:rPr lang="fr-FR" sz="3300" b="1" dirty="0" smtClean="0">
                <a:solidFill>
                  <a:srgbClr val="002060"/>
                </a:solidFill>
                <a:latin typeface="Trebuchet MS" pitchFamily="34" charset="0"/>
              </a:rPr>
              <a:t>Exemples: 3D </a:t>
            </a:r>
            <a:r>
              <a:rPr lang="fr-FR" sz="3300" b="1" dirty="0" err="1" smtClean="0">
                <a:solidFill>
                  <a:srgbClr val="002060"/>
                </a:solidFill>
                <a:latin typeface="Trebuchet MS" pitchFamily="34" charset="0"/>
              </a:rPr>
              <a:t>Seismic</a:t>
            </a:r>
            <a:r>
              <a:rPr lang="fr-FR" sz="3300" b="1" dirty="0" smtClean="0">
                <a:solidFill>
                  <a:srgbClr val="002060"/>
                </a:solidFill>
                <a:latin typeface="Trebuchet MS" pitchFamily="34" charset="0"/>
              </a:rPr>
              <a:t>, </a:t>
            </a:r>
            <a:r>
              <a:rPr lang="fr-FR" sz="3300" b="1" dirty="0" err="1" smtClean="0">
                <a:solidFill>
                  <a:srgbClr val="002060"/>
                </a:solidFill>
                <a:latin typeface="Trebuchet MS" pitchFamily="34" charset="0"/>
              </a:rPr>
              <a:t>Shallow</a:t>
            </a:r>
            <a:r>
              <a:rPr lang="fr-FR" sz="3300" b="1" dirty="0" smtClean="0">
                <a:solidFill>
                  <a:srgbClr val="002060"/>
                </a:solidFill>
                <a:latin typeface="Trebuchet MS" pitchFamily="34" charset="0"/>
              </a:rPr>
              <a:t> objectives</a:t>
            </a:r>
            <a:r>
              <a:rPr lang="fr-FR" sz="3300" b="1" dirty="0" smtClean="0">
                <a:solidFill>
                  <a:srgbClr val="002060"/>
                </a:solidFill>
                <a:latin typeface="Trebuchet MS" pitchFamily="34" charset="0"/>
                <a:ea typeface="+mj-ea"/>
                <a:cs typeface="+mj-cs"/>
              </a:rPr>
              <a:t> </a:t>
            </a:r>
            <a:endParaRPr lang="fr-FR" sz="3300" b="1" dirty="0">
              <a:solidFill>
                <a:srgbClr val="002060"/>
              </a:solidFill>
              <a:latin typeface="Trebuchet MS" pitchFamily="34" charset="0"/>
              <a:ea typeface="+mj-ea"/>
              <a:cs typeface="+mj-cs"/>
            </a:endParaRPr>
          </a:p>
        </p:txBody>
      </p:sp>
      <p:sp>
        <p:nvSpPr>
          <p:cNvPr id="172" name="Rectangle 2"/>
          <p:cNvSpPr txBox="1">
            <a:spLocks noChangeArrowheads="1"/>
          </p:cNvSpPr>
          <p:nvPr/>
        </p:nvSpPr>
        <p:spPr>
          <a:xfrm>
            <a:off x="5423860" y="944897"/>
            <a:ext cx="1576478" cy="48383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400" b="1" dirty="0" smtClean="0">
                <a:solidFill>
                  <a:srgbClr val="002060"/>
                </a:solidFill>
                <a:latin typeface="Trebuchet MS" pitchFamily="34" charset="0"/>
                <a:ea typeface="+mj-ea"/>
                <a:cs typeface="+mj-cs"/>
              </a:rPr>
              <a:t>Seismic Line</a:t>
            </a:r>
            <a:endParaRPr lang="en-US" sz="1400" b="1" dirty="0" smtClean="0">
              <a:solidFill>
                <a:srgbClr val="002060"/>
              </a:solidFill>
              <a:latin typeface="Trebuchet MS" pitchFamily="34" charset="0"/>
              <a:ea typeface="+mj-ea"/>
              <a:cs typeface="+mj-cs"/>
            </a:endParaRPr>
          </a:p>
        </p:txBody>
      </p:sp>
      <p:sp>
        <p:nvSpPr>
          <p:cNvPr id="13" name="Rectangle 2"/>
          <p:cNvSpPr>
            <a:spLocks noGrp="1" noChangeArrowheads="1"/>
          </p:cNvSpPr>
          <p:nvPr>
            <p:ph type="title"/>
          </p:nvPr>
        </p:nvSpPr>
        <p:spPr>
          <a:xfrm>
            <a:off x="928662" y="1036430"/>
            <a:ext cx="3530745" cy="392305"/>
          </a:xfrm>
        </p:spPr>
        <p:txBody>
          <a:bodyPr>
            <a:normAutofit/>
          </a:bodyPr>
          <a:lstStyle/>
          <a:p>
            <a:pPr eaLnBrk="1" hangingPunct="1"/>
            <a:r>
              <a:rPr lang="en-GB" sz="1400" b="1" dirty="0" smtClean="0">
                <a:solidFill>
                  <a:srgbClr val="002060"/>
                </a:solidFill>
                <a:latin typeface="Trebuchet MS" pitchFamily="34" charset="0"/>
              </a:rPr>
              <a:t>Amplitude Energy Extraction Map</a:t>
            </a:r>
            <a:endParaRPr lang="en-US" sz="1400" b="1" dirty="0" smtClean="0">
              <a:solidFill>
                <a:srgbClr val="002060"/>
              </a:solidFill>
              <a:latin typeface="Trebuchet MS" pitchFamily="34" charset="0"/>
            </a:endParaRPr>
          </a:p>
        </p:txBody>
      </p:sp>
      <p:grpSp>
        <p:nvGrpSpPr>
          <p:cNvPr id="2" name="Groupe 136"/>
          <p:cNvGrpSpPr/>
          <p:nvPr/>
        </p:nvGrpSpPr>
        <p:grpSpPr>
          <a:xfrm>
            <a:off x="1222890" y="1452546"/>
            <a:ext cx="2942288" cy="2942288"/>
            <a:chOff x="2051050" y="822325"/>
            <a:chExt cx="4365625" cy="5432425"/>
          </a:xfrm>
        </p:grpSpPr>
        <p:sp>
          <p:nvSpPr>
            <p:cNvPr id="15" name="AutoShape 3"/>
            <p:cNvSpPr>
              <a:spLocks noChangeAspect="1" noChangeArrowheads="1" noTextEdit="1"/>
            </p:cNvSpPr>
            <p:nvPr/>
          </p:nvSpPr>
          <p:spPr bwMode="auto">
            <a:xfrm>
              <a:off x="2051050" y="822325"/>
              <a:ext cx="4365625" cy="5432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pic>
          <p:nvPicPr>
            <p:cNvPr id="16" name="Picture 5"/>
            <p:cNvPicPr>
              <a:picLocks noChangeAspect="1" noChangeArrowheads="1"/>
            </p:cNvPicPr>
            <p:nvPr/>
          </p:nvPicPr>
          <p:blipFill>
            <a:blip r:embed="rId3" cstate="print"/>
            <a:srcRect/>
            <a:stretch>
              <a:fillRect/>
            </a:stretch>
          </p:blipFill>
          <p:spPr bwMode="auto">
            <a:xfrm>
              <a:off x="2051050" y="822325"/>
              <a:ext cx="4352925" cy="5421313"/>
            </a:xfrm>
            <a:prstGeom prst="rect">
              <a:avLst/>
            </a:prstGeom>
            <a:noFill/>
            <a:ln w="9525">
              <a:noFill/>
              <a:miter lim="800000"/>
              <a:headEnd/>
              <a:tailEnd/>
            </a:ln>
          </p:spPr>
        </p:pic>
        <p:grpSp>
          <p:nvGrpSpPr>
            <p:cNvPr id="3" name="Group 9"/>
            <p:cNvGrpSpPr>
              <a:grpSpLocks/>
            </p:cNvGrpSpPr>
            <p:nvPr/>
          </p:nvGrpSpPr>
          <p:grpSpPr bwMode="auto">
            <a:xfrm>
              <a:off x="4664075" y="3305175"/>
              <a:ext cx="163513" cy="255588"/>
              <a:chOff x="2938" y="2082"/>
              <a:chExt cx="103" cy="161"/>
            </a:xfrm>
          </p:grpSpPr>
          <p:sp>
            <p:nvSpPr>
              <p:cNvPr id="82" name="Rectangle 6"/>
              <p:cNvSpPr>
                <a:spLocks noChangeArrowheads="1"/>
              </p:cNvSpPr>
              <p:nvPr/>
            </p:nvSpPr>
            <p:spPr bwMode="auto">
              <a:xfrm>
                <a:off x="2938" y="2082"/>
                <a:ext cx="103" cy="16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83" name="Freeform 7"/>
              <p:cNvSpPr>
                <a:spLocks/>
              </p:cNvSpPr>
              <p:nvPr/>
            </p:nvSpPr>
            <p:spPr bwMode="auto">
              <a:xfrm>
                <a:off x="2938" y="2082"/>
                <a:ext cx="102" cy="160"/>
              </a:xfrm>
              <a:custGeom>
                <a:avLst/>
                <a:gdLst/>
                <a:ahLst/>
                <a:cxnLst>
                  <a:cxn ang="0">
                    <a:pos x="0" y="145"/>
                  </a:cxn>
                  <a:cxn ang="0">
                    <a:pos x="67" y="160"/>
                  </a:cxn>
                  <a:cxn ang="0">
                    <a:pos x="102" y="15"/>
                  </a:cxn>
                  <a:cxn ang="0">
                    <a:pos x="35" y="0"/>
                  </a:cxn>
                  <a:cxn ang="0">
                    <a:pos x="0" y="145"/>
                  </a:cxn>
                </a:cxnLst>
                <a:rect l="0" t="0" r="r" b="b"/>
                <a:pathLst>
                  <a:path w="102" h="160">
                    <a:moveTo>
                      <a:pt x="0" y="145"/>
                    </a:moveTo>
                    <a:lnTo>
                      <a:pt x="67" y="160"/>
                    </a:lnTo>
                    <a:lnTo>
                      <a:pt x="102" y="15"/>
                    </a:lnTo>
                    <a:lnTo>
                      <a:pt x="35" y="0"/>
                    </a:lnTo>
                    <a:lnTo>
                      <a:pt x="0" y="14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84" name="Rectangle 8"/>
              <p:cNvSpPr>
                <a:spLocks noChangeArrowheads="1"/>
              </p:cNvSpPr>
              <p:nvPr/>
            </p:nvSpPr>
            <p:spPr bwMode="auto">
              <a:xfrm>
                <a:off x="2938" y="2082"/>
                <a:ext cx="103" cy="16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grpSp>
        <p:sp>
          <p:nvSpPr>
            <p:cNvPr id="18" name="Rectangle 10"/>
            <p:cNvSpPr>
              <a:spLocks noChangeArrowheads="1"/>
            </p:cNvSpPr>
            <p:nvPr/>
          </p:nvSpPr>
          <p:spPr bwMode="auto">
            <a:xfrm rot="16980000">
              <a:off x="4572603" y="3336807"/>
              <a:ext cx="357569" cy="1462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700" b="1" i="0" u="none" strike="noStrike" cap="none" normalizeH="0" baseline="0" smtClean="0">
                  <a:ln>
                    <a:noFill/>
                  </a:ln>
                  <a:solidFill>
                    <a:srgbClr val="000000"/>
                  </a:solidFill>
                  <a:effectLst/>
                  <a:latin typeface="Trebuchet MS" pitchFamily="34" charset="0"/>
                  <a:cs typeface="Arial" pitchFamily="34" charset="0"/>
                </a:rPr>
                <a:t>1450</a:t>
              </a:r>
              <a:endParaRPr kumimoji="0" lang="fr-FR" sz="1800" b="0" i="0" u="none" strike="noStrike" cap="none" normalizeH="0" baseline="0" smtClean="0">
                <a:ln>
                  <a:noFill/>
                </a:ln>
                <a:solidFill>
                  <a:schemeClr val="tx1"/>
                </a:solidFill>
                <a:effectLst/>
                <a:latin typeface="Trebuchet MS" pitchFamily="34" charset="0"/>
                <a:cs typeface="Arial" pitchFamily="34" charset="0"/>
              </a:endParaRPr>
            </a:p>
          </p:txBody>
        </p:sp>
        <p:grpSp>
          <p:nvGrpSpPr>
            <p:cNvPr id="4" name="Group 14"/>
            <p:cNvGrpSpPr>
              <a:grpSpLocks/>
            </p:cNvGrpSpPr>
            <p:nvPr/>
          </p:nvGrpSpPr>
          <p:grpSpPr bwMode="auto">
            <a:xfrm>
              <a:off x="3168650" y="5757863"/>
              <a:ext cx="225425" cy="131763"/>
              <a:chOff x="1996" y="3627"/>
              <a:chExt cx="142" cy="83"/>
            </a:xfrm>
          </p:grpSpPr>
          <p:sp>
            <p:nvSpPr>
              <p:cNvPr id="79" name="Rectangle 11"/>
              <p:cNvSpPr>
                <a:spLocks noChangeArrowheads="1"/>
              </p:cNvSpPr>
              <p:nvPr/>
            </p:nvSpPr>
            <p:spPr bwMode="auto">
              <a:xfrm>
                <a:off x="1996" y="3627"/>
                <a:ext cx="142" cy="8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80" name="Freeform 12"/>
              <p:cNvSpPr>
                <a:spLocks/>
              </p:cNvSpPr>
              <p:nvPr/>
            </p:nvSpPr>
            <p:spPr bwMode="auto">
              <a:xfrm>
                <a:off x="1996" y="3627"/>
                <a:ext cx="141" cy="83"/>
              </a:xfrm>
              <a:custGeom>
                <a:avLst/>
                <a:gdLst/>
                <a:ahLst/>
                <a:cxnLst>
                  <a:cxn ang="0">
                    <a:pos x="13" y="0"/>
                  </a:cxn>
                  <a:cxn ang="0">
                    <a:pos x="0" y="54"/>
                  </a:cxn>
                  <a:cxn ang="0">
                    <a:pos x="129" y="83"/>
                  </a:cxn>
                  <a:cxn ang="0">
                    <a:pos x="141" y="29"/>
                  </a:cxn>
                  <a:cxn ang="0">
                    <a:pos x="13" y="0"/>
                  </a:cxn>
                </a:cxnLst>
                <a:rect l="0" t="0" r="r" b="b"/>
                <a:pathLst>
                  <a:path w="141" h="83">
                    <a:moveTo>
                      <a:pt x="13" y="0"/>
                    </a:moveTo>
                    <a:lnTo>
                      <a:pt x="0" y="54"/>
                    </a:lnTo>
                    <a:lnTo>
                      <a:pt x="129" y="83"/>
                    </a:lnTo>
                    <a:lnTo>
                      <a:pt x="141" y="29"/>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81" name="Rectangle 13"/>
              <p:cNvSpPr>
                <a:spLocks noChangeArrowheads="1"/>
              </p:cNvSpPr>
              <p:nvPr/>
            </p:nvSpPr>
            <p:spPr bwMode="auto">
              <a:xfrm>
                <a:off x="1996" y="3627"/>
                <a:ext cx="142" cy="8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grpSp>
        <p:sp>
          <p:nvSpPr>
            <p:cNvPr id="20" name="Rectangle 15"/>
            <p:cNvSpPr>
              <a:spLocks noChangeArrowheads="1"/>
            </p:cNvSpPr>
            <p:nvPr/>
          </p:nvSpPr>
          <p:spPr bwMode="auto">
            <a:xfrm rot="720000">
              <a:off x="3153563" y="5738283"/>
              <a:ext cx="287351" cy="18203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700" b="1" i="0" u="none" strike="noStrike" cap="none" normalizeH="0" baseline="0" smtClean="0">
                  <a:ln>
                    <a:noFill/>
                  </a:ln>
                  <a:solidFill>
                    <a:srgbClr val="000000"/>
                  </a:solidFill>
                  <a:effectLst/>
                  <a:latin typeface="Trebuchet MS" pitchFamily="34" charset="0"/>
                  <a:cs typeface="Arial" pitchFamily="34" charset="0"/>
                </a:rPr>
                <a:t>1600</a:t>
              </a:r>
              <a:endParaRPr kumimoji="0" lang="fr-FR" sz="1800" b="0" i="0" u="none" strike="noStrike" cap="none" normalizeH="0" baseline="0" smtClean="0">
                <a:ln>
                  <a:noFill/>
                </a:ln>
                <a:solidFill>
                  <a:schemeClr val="tx1"/>
                </a:solidFill>
                <a:effectLst/>
                <a:latin typeface="Trebuchet MS" pitchFamily="34" charset="0"/>
                <a:cs typeface="Arial" pitchFamily="34" charset="0"/>
              </a:endParaRPr>
            </a:p>
          </p:txBody>
        </p:sp>
        <p:grpSp>
          <p:nvGrpSpPr>
            <p:cNvPr id="5" name="Group 19"/>
            <p:cNvGrpSpPr>
              <a:grpSpLocks/>
            </p:cNvGrpSpPr>
            <p:nvPr/>
          </p:nvGrpSpPr>
          <p:grpSpPr bwMode="auto">
            <a:xfrm>
              <a:off x="2924175" y="5068888"/>
              <a:ext cx="252413" cy="136525"/>
              <a:chOff x="1842" y="3193"/>
              <a:chExt cx="159" cy="86"/>
            </a:xfrm>
          </p:grpSpPr>
          <p:sp>
            <p:nvSpPr>
              <p:cNvPr id="76" name="Rectangle 16"/>
              <p:cNvSpPr>
                <a:spLocks noChangeArrowheads="1"/>
              </p:cNvSpPr>
              <p:nvPr/>
            </p:nvSpPr>
            <p:spPr bwMode="auto">
              <a:xfrm>
                <a:off x="1842" y="3193"/>
                <a:ext cx="159" cy="8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77" name="Freeform 17"/>
              <p:cNvSpPr>
                <a:spLocks/>
              </p:cNvSpPr>
              <p:nvPr/>
            </p:nvSpPr>
            <p:spPr bwMode="auto">
              <a:xfrm>
                <a:off x="1843" y="3193"/>
                <a:ext cx="157" cy="86"/>
              </a:xfrm>
              <a:custGeom>
                <a:avLst/>
                <a:gdLst/>
                <a:ahLst/>
                <a:cxnLst>
                  <a:cxn ang="0">
                    <a:pos x="0" y="25"/>
                  </a:cxn>
                  <a:cxn ang="0">
                    <a:pos x="10" y="86"/>
                  </a:cxn>
                  <a:cxn ang="0">
                    <a:pos x="157" y="61"/>
                  </a:cxn>
                  <a:cxn ang="0">
                    <a:pos x="147" y="0"/>
                  </a:cxn>
                  <a:cxn ang="0">
                    <a:pos x="0" y="25"/>
                  </a:cxn>
                </a:cxnLst>
                <a:rect l="0" t="0" r="r" b="b"/>
                <a:pathLst>
                  <a:path w="157" h="86">
                    <a:moveTo>
                      <a:pt x="0" y="25"/>
                    </a:moveTo>
                    <a:lnTo>
                      <a:pt x="10" y="86"/>
                    </a:lnTo>
                    <a:lnTo>
                      <a:pt x="157" y="61"/>
                    </a:lnTo>
                    <a:lnTo>
                      <a:pt x="147" y="0"/>
                    </a:lnTo>
                    <a:lnTo>
                      <a:pt x="0" y="2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78" name="Rectangle 18"/>
              <p:cNvSpPr>
                <a:spLocks noChangeArrowheads="1"/>
              </p:cNvSpPr>
              <p:nvPr/>
            </p:nvSpPr>
            <p:spPr bwMode="auto">
              <a:xfrm>
                <a:off x="1842" y="3193"/>
                <a:ext cx="159" cy="8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grpSp>
        <p:sp>
          <p:nvSpPr>
            <p:cNvPr id="22" name="Rectangle 20"/>
            <p:cNvSpPr>
              <a:spLocks noChangeArrowheads="1"/>
            </p:cNvSpPr>
            <p:nvPr/>
          </p:nvSpPr>
          <p:spPr bwMode="auto">
            <a:xfrm rot="21000000">
              <a:off x="2924963" y="5042958"/>
              <a:ext cx="287351" cy="18203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700" b="1" i="0" u="none" strike="noStrike" cap="none" normalizeH="0" baseline="0" smtClean="0">
                  <a:ln>
                    <a:noFill/>
                  </a:ln>
                  <a:solidFill>
                    <a:srgbClr val="000000"/>
                  </a:solidFill>
                  <a:effectLst/>
                  <a:latin typeface="Trebuchet MS" pitchFamily="34" charset="0"/>
                  <a:cs typeface="Arial" pitchFamily="34" charset="0"/>
                </a:rPr>
                <a:t>1550</a:t>
              </a:r>
              <a:endParaRPr kumimoji="0" lang="fr-FR" sz="1800" b="0" i="0" u="none" strike="noStrike" cap="none" normalizeH="0" baseline="0" smtClean="0">
                <a:ln>
                  <a:noFill/>
                </a:ln>
                <a:solidFill>
                  <a:schemeClr val="tx1"/>
                </a:solidFill>
                <a:effectLst/>
                <a:latin typeface="Trebuchet MS" pitchFamily="34" charset="0"/>
                <a:cs typeface="Arial" pitchFamily="34" charset="0"/>
              </a:endParaRPr>
            </a:p>
          </p:txBody>
        </p:sp>
        <p:grpSp>
          <p:nvGrpSpPr>
            <p:cNvPr id="6" name="Group 24"/>
            <p:cNvGrpSpPr>
              <a:grpSpLocks/>
            </p:cNvGrpSpPr>
            <p:nvPr/>
          </p:nvGrpSpPr>
          <p:grpSpPr bwMode="auto">
            <a:xfrm>
              <a:off x="2414588" y="4041775"/>
              <a:ext cx="209550" cy="209550"/>
              <a:chOff x="1521" y="2546"/>
              <a:chExt cx="132" cy="132"/>
            </a:xfrm>
          </p:grpSpPr>
          <p:sp>
            <p:nvSpPr>
              <p:cNvPr id="73" name="Rectangle 21"/>
              <p:cNvSpPr>
                <a:spLocks noChangeArrowheads="1"/>
              </p:cNvSpPr>
              <p:nvPr/>
            </p:nvSpPr>
            <p:spPr bwMode="auto">
              <a:xfrm>
                <a:off x="1521" y="2546"/>
                <a:ext cx="132" cy="13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74" name="Freeform 22"/>
              <p:cNvSpPr>
                <a:spLocks/>
              </p:cNvSpPr>
              <p:nvPr/>
            </p:nvSpPr>
            <p:spPr bwMode="auto">
              <a:xfrm>
                <a:off x="1521" y="2546"/>
                <a:ext cx="131" cy="131"/>
              </a:xfrm>
              <a:custGeom>
                <a:avLst/>
                <a:gdLst/>
                <a:ahLst/>
                <a:cxnLst>
                  <a:cxn ang="0">
                    <a:pos x="0" y="87"/>
                  </a:cxn>
                  <a:cxn ang="0">
                    <a:pos x="46" y="131"/>
                  </a:cxn>
                  <a:cxn ang="0">
                    <a:pos x="131" y="45"/>
                  </a:cxn>
                  <a:cxn ang="0">
                    <a:pos x="85" y="0"/>
                  </a:cxn>
                  <a:cxn ang="0">
                    <a:pos x="0" y="87"/>
                  </a:cxn>
                </a:cxnLst>
                <a:rect l="0" t="0" r="r" b="b"/>
                <a:pathLst>
                  <a:path w="131" h="131">
                    <a:moveTo>
                      <a:pt x="0" y="87"/>
                    </a:moveTo>
                    <a:lnTo>
                      <a:pt x="46" y="131"/>
                    </a:lnTo>
                    <a:lnTo>
                      <a:pt x="131" y="45"/>
                    </a:lnTo>
                    <a:lnTo>
                      <a:pt x="85" y="0"/>
                    </a:lnTo>
                    <a:lnTo>
                      <a:pt x="0" y="8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75" name="Rectangle 23"/>
              <p:cNvSpPr>
                <a:spLocks noChangeArrowheads="1"/>
              </p:cNvSpPr>
              <p:nvPr/>
            </p:nvSpPr>
            <p:spPr bwMode="auto">
              <a:xfrm>
                <a:off x="1521" y="2546"/>
                <a:ext cx="132" cy="13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grpSp>
        <p:sp>
          <p:nvSpPr>
            <p:cNvPr id="24" name="Rectangle 25"/>
            <p:cNvSpPr>
              <a:spLocks noChangeArrowheads="1"/>
            </p:cNvSpPr>
            <p:nvPr/>
          </p:nvSpPr>
          <p:spPr bwMode="auto">
            <a:xfrm rot="18780000">
              <a:off x="2353279" y="4059119"/>
              <a:ext cx="357569" cy="1462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700" b="1" i="0" u="none" strike="noStrike" cap="none" normalizeH="0" baseline="0" smtClean="0">
                  <a:ln>
                    <a:noFill/>
                  </a:ln>
                  <a:solidFill>
                    <a:srgbClr val="000000"/>
                  </a:solidFill>
                  <a:effectLst/>
                  <a:latin typeface="Trebuchet MS" pitchFamily="34" charset="0"/>
                  <a:cs typeface="Arial" pitchFamily="34" charset="0"/>
                </a:rPr>
                <a:t>1500</a:t>
              </a:r>
              <a:endParaRPr kumimoji="0" lang="fr-FR" sz="1800" b="0" i="0" u="none" strike="noStrike" cap="none" normalizeH="0" baseline="0" smtClean="0">
                <a:ln>
                  <a:noFill/>
                </a:ln>
                <a:solidFill>
                  <a:schemeClr val="tx1"/>
                </a:solidFill>
                <a:effectLst/>
                <a:latin typeface="Trebuchet MS" pitchFamily="34" charset="0"/>
                <a:cs typeface="Arial" pitchFamily="34" charset="0"/>
              </a:endParaRPr>
            </a:p>
          </p:txBody>
        </p:sp>
        <p:grpSp>
          <p:nvGrpSpPr>
            <p:cNvPr id="7" name="Group 29"/>
            <p:cNvGrpSpPr>
              <a:grpSpLocks/>
            </p:cNvGrpSpPr>
            <p:nvPr/>
          </p:nvGrpSpPr>
          <p:grpSpPr bwMode="auto">
            <a:xfrm>
              <a:off x="5165725" y="2011363"/>
              <a:ext cx="573088" cy="233363"/>
              <a:chOff x="3254" y="1267"/>
              <a:chExt cx="361" cy="147"/>
            </a:xfrm>
          </p:grpSpPr>
          <p:sp>
            <p:nvSpPr>
              <p:cNvPr id="70" name="Rectangle 26"/>
              <p:cNvSpPr>
                <a:spLocks noChangeArrowheads="1"/>
              </p:cNvSpPr>
              <p:nvPr/>
            </p:nvSpPr>
            <p:spPr bwMode="auto">
              <a:xfrm>
                <a:off x="3254" y="1267"/>
                <a:ext cx="361" cy="14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pic>
            <p:nvPicPr>
              <p:cNvPr id="71" name="Picture 27"/>
              <p:cNvPicPr>
                <a:picLocks noChangeAspect="1" noChangeArrowheads="1"/>
              </p:cNvPicPr>
              <p:nvPr/>
            </p:nvPicPr>
            <p:blipFill>
              <a:blip r:embed="rId4" cstate="print"/>
              <a:srcRect/>
              <a:stretch>
                <a:fillRect/>
              </a:stretch>
            </p:blipFill>
            <p:spPr bwMode="auto">
              <a:xfrm>
                <a:off x="3254" y="1267"/>
                <a:ext cx="361" cy="147"/>
              </a:xfrm>
              <a:prstGeom prst="rect">
                <a:avLst/>
              </a:prstGeom>
              <a:noFill/>
              <a:ln w="9525">
                <a:noFill/>
                <a:miter lim="800000"/>
                <a:headEnd/>
                <a:tailEnd/>
              </a:ln>
            </p:spPr>
          </p:pic>
          <p:sp>
            <p:nvSpPr>
              <p:cNvPr id="72" name="Rectangle 28"/>
              <p:cNvSpPr>
                <a:spLocks noChangeArrowheads="1"/>
              </p:cNvSpPr>
              <p:nvPr/>
            </p:nvSpPr>
            <p:spPr bwMode="auto">
              <a:xfrm>
                <a:off x="3254" y="1267"/>
                <a:ext cx="361" cy="14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grpSp>
        <p:sp>
          <p:nvSpPr>
            <p:cNvPr id="26" name="Rectangle 30"/>
            <p:cNvSpPr>
              <a:spLocks noChangeArrowheads="1"/>
            </p:cNvSpPr>
            <p:nvPr/>
          </p:nvSpPr>
          <p:spPr bwMode="auto">
            <a:xfrm>
              <a:off x="5216525" y="2041525"/>
              <a:ext cx="363543" cy="31206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rgbClr val="000000"/>
                  </a:solidFill>
                  <a:effectLst/>
                  <a:latin typeface="Trebuchet MS" pitchFamily="34" charset="0"/>
                  <a:cs typeface="Arial" pitchFamily="34" charset="0"/>
                </a:rPr>
                <a:t>KSR</a:t>
              </a:r>
              <a:endParaRPr kumimoji="0" lang="fr-FR" sz="1800" b="0" i="0" u="none" strike="noStrike" cap="none" normalizeH="0" baseline="0" smtClean="0">
                <a:ln>
                  <a:noFill/>
                </a:ln>
                <a:solidFill>
                  <a:schemeClr val="tx1"/>
                </a:solidFill>
                <a:effectLst/>
                <a:latin typeface="Trebuchet MS" pitchFamily="34" charset="0"/>
                <a:cs typeface="Arial" pitchFamily="34" charset="0"/>
              </a:endParaRPr>
            </a:p>
          </p:txBody>
        </p:sp>
        <p:sp>
          <p:nvSpPr>
            <p:cNvPr id="27" name="Rectangle 31"/>
            <p:cNvSpPr>
              <a:spLocks noChangeArrowheads="1"/>
            </p:cNvSpPr>
            <p:nvPr/>
          </p:nvSpPr>
          <p:spPr bwMode="auto">
            <a:xfrm>
              <a:off x="5548313" y="2041525"/>
              <a:ext cx="76193" cy="31206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rgbClr val="000000"/>
                  </a:solidFill>
                  <a:effectLst/>
                  <a:latin typeface="Trebuchet MS" pitchFamily="34" charset="0"/>
                  <a:cs typeface="Arial" pitchFamily="34" charset="0"/>
                </a:rPr>
                <a:t>-</a:t>
              </a:r>
              <a:endParaRPr kumimoji="0" lang="fr-FR" sz="1800" b="0" i="0" u="none" strike="noStrike" cap="none" normalizeH="0" baseline="0" smtClean="0">
                <a:ln>
                  <a:noFill/>
                </a:ln>
                <a:solidFill>
                  <a:schemeClr val="tx1"/>
                </a:solidFill>
                <a:effectLst/>
                <a:latin typeface="Trebuchet MS" pitchFamily="34" charset="0"/>
                <a:cs typeface="Arial" pitchFamily="34" charset="0"/>
              </a:endParaRPr>
            </a:p>
          </p:txBody>
        </p:sp>
        <p:sp>
          <p:nvSpPr>
            <p:cNvPr id="28" name="Rectangle 32"/>
            <p:cNvSpPr>
              <a:spLocks noChangeArrowheads="1"/>
            </p:cNvSpPr>
            <p:nvPr/>
          </p:nvSpPr>
          <p:spPr bwMode="auto">
            <a:xfrm>
              <a:off x="5600699" y="2041525"/>
              <a:ext cx="121906" cy="31206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rgbClr val="000000"/>
                  </a:solidFill>
                  <a:effectLst/>
                  <a:latin typeface="Trebuchet MS" pitchFamily="34" charset="0"/>
                  <a:cs typeface="Arial" pitchFamily="34" charset="0"/>
                </a:rPr>
                <a:t>3</a:t>
              </a:r>
              <a:endParaRPr kumimoji="0" lang="fr-FR" sz="1800" b="0" i="0" u="none" strike="noStrike" cap="none" normalizeH="0" baseline="0" smtClean="0">
                <a:ln>
                  <a:noFill/>
                </a:ln>
                <a:solidFill>
                  <a:schemeClr val="tx1"/>
                </a:solidFill>
                <a:effectLst/>
                <a:latin typeface="Trebuchet MS" pitchFamily="34" charset="0"/>
                <a:cs typeface="Arial" pitchFamily="34" charset="0"/>
              </a:endParaRPr>
            </a:p>
          </p:txBody>
        </p:sp>
        <p:grpSp>
          <p:nvGrpSpPr>
            <p:cNvPr id="8" name="Group 36"/>
            <p:cNvGrpSpPr>
              <a:grpSpLocks/>
            </p:cNvGrpSpPr>
            <p:nvPr/>
          </p:nvGrpSpPr>
          <p:grpSpPr bwMode="auto">
            <a:xfrm>
              <a:off x="5232400" y="3556000"/>
              <a:ext cx="119063" cy="223838"/>
              <a:chOff x="3296" y="2240"/>
              <a:chExt cx="75" cy="141"/>
            </a:xfrm>
          </p:grpSpPr>
          <p:sp>
            <p:nvSpPr>
              <p:cNvPr id="67" name="Rectangle 33"/>
              <p:cNvSpPr>
                <a:spLocks noChangeArrowheads="1"/>
              </p:cNvSpPr>
              <p:nvPr/>
            </p:nvSpPr>
            <p:spPr bwMode="auto">
              <a:xfrm>
                <a:off x="3296" y="2240"/>
                <a:ext cx="75" cy="14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68" name="Freeform 34"/>
              <p:cNvSpPr>
                <a:spLocks/>
              </p:cNvSpPr>
              <p:nvPr/>
            </p:nvSpPr>
            <p:spPr bwMode="auto">
              <a:xfrm>
                <a:off x="3297" y="2240"/>
                <a:ext cx="73" cy="140"/>
              </a:xfrm>
              <a:custGeom>
                <a:avLst/>
                <a:gdLst/>
                <a:ahLst/>
                <a:cxnLst>
                  <a:cxn ang="0">
                    <a:pos x="7" y="140"/>
                  </a:cxn>
                  <a:cxn ang="0">
                    <a:pos x="73" y="136"/>
                  </a:cxn>
                  <a:cxn ang="0">
                    <a:pos x="66" y="0"/>
                  </a:cxn>
                  <a:cxn ang="0">
                    <a:pos x="0" y="4"/>
                  </a:cxn>
                  <a:cxn ang="0">
                    <a:pos x="7" y="140"/>
                  </a:cxn>
                </a:cxnLst>
                <a:rect l="0" t="0" r="r" b="b"/>
                <a:pathLst>
                  <a:path w="73" h="140">
                    <a:moveTo>
                      <a:pt x="7" y="140"/>
                    </a:moveTo>
                    <a:lnTo>
                      <a:pt x="73" y="136"/>
                    </a:lnTo>
                    <a:lnTo>
                      <a:pt x="66" y="0"/>
                    </a:lnTo>
                    <a:lnTo>
                      <a:pt x="0" y="4"/>
                    </a:lnTo>
                    <a:lnTo>
                      <a:pt x="7" y="14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69" name="Rectangle 35"/>
              <p:cNvSpPr>
                <a:spLocks noChangeArrowheads="1"/>
              </p:cNvSpPr>
              <p:nvPr/>
            </p:nvSpPr>
            <p:spPr bwMode="auto">
              <a:xfrm>
                <a:off x="3296" y="2240"/>
                <a:ext cx="75" cy="14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grpSp>
        <p:sp>
          <p:nvSpPr>
            <p:cNvPr id="30" name="Rectangle 37"/>
            <p:cNvSpPr>
              <a:spLocks noChangeArrowheads="1"/>
            </p:cNvSpPr>
            <p:nvPr/>
          </p:nvSpPr>
          <p:spPr bwMode="auto">
            <a:xfrm rot="16020000">
              <a:off x="5117115" y="3571757"/>
              <a:ext cx="357569" cy="1462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700" b="1" i="0" u="none" strike="noStrike" cap="none" normalizeH="0" baseline="0" smtClean="0">
                  <a:ln>
                    <a:noFill/>
                  </a:ln>
                  <a:solidFill>
                    <a:srgbClr val="000000"/>
                  </a:solidFill>
                  <a:effectLst/>
                  <a:latin typeface="Trebuchet MS" pitchFamily="34" charset="0"/>
                  <a:cs typeface="Arial" pitchFamily="34" charset="0"/>
                </a:rPr>
                <a:t>1500</a:t>
              </a:r>
              <a:endParaRPr kumimoji="0" lang="fr-FR" sz="1800" b="0" i="0" u="none" strike="noStrike" cap="none" normalizeH="0" baseline="0" smtClean="0">
                <a:ln>
                  <a:noFill/>
                </a:ln>
                <a:solidFill>
                  <a:schemeClr val="tx1"/>
                </a:solidFill>
                <a:effectLst/>
                <a:latin typeface="Trebuchet MS" pitchFamily="34" charset="0"/>
                <a:cs typeface="Arial" pitchFamily="34" charset="0"/>
              </a:endParaRPr>
            </a:p>
          </p:txBody>
        </p:sp>
        <p:grpSp>
          <p:nvGrpSpPr>
            <p:cNvPr id="9" name="Group 41"/>
            <p:cNvGrpSpPr>
              <a:grpSpLocks/>
            </p:cNvGrpSpPr>
            <p:nvPr/>
          </p:nvGrpSpPr>
          <p:grpSpPr bwMode="auto">
            <a:xfrm>
              <a:off x="5670550" y="4079875"/>
              <a:ext cx="127000" cy="242888"/>
              <a:chOff x="3572" y="2570"/>
              <a:chExt cx="80" cy="153"/>
            </a:xfrm>
          </p:grpSpPr>
          <p:sp>
            <p:nvSpPr>
              <p:cNvPr id="64" name="Rectangle 38"/>
              <p:cNvSpPr>
                <a:spLocks noChangeArrowheads="1"/>
              </p:cNvSpPr>
              <p:nvPr/>
            </p:nvSpPr>
            <p:spPr bwMode="auto">
              <a:xfrm>
                <a:off x="3572" y="2570"/>
                <a:ext cx="80" cy="15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65" name="Freeform 39"/>
              <p:cNvSpPr>
                <a:spLocks/>
              </p:cNvSpPr>
              <p:nvPr/>
            </p:nvSpPr>
            <p:spPr bwMode="auto">
              <a:xfrm>
                <a:off x="3572" y="2570"/>
                <a:ext cx="79" cy="152"/>
              </a:xfrm>
              <a:custGeom>
                <a:avLst/>
                <a:gdLst/>
                <a:ahLst/>
                <a:cxnLst>
                  <a:cxn ang="0">
                    <a:pos x="17" y="152"/>
                  </a:cxn>
                  <a:cxn ang="0">
                    <a:pos x="79" y="145"/>
                  </a:cxn>
                  <a:cxn ang="0">
                    <a:pos x="62" y="0"/>
                  </a:cxn>
                  <a:cxn ang="0">
                    <a:pos x="0" y="6"/>
                  </a:cxn>
                  <a:cxn ang="0">
                    <a:pos x="17" y="152"/>
                  </a:cxn>
                </a:cxnLst>
                <a:rect l="0" t="0" r="r" b="b"/>
                <a:pathLst>
                  <a:path w="79" h="152">
                    <a:moveTo>
                      <a:pt x="17" y="152"/>
                    </a:moveTo>
                    <a:lnTo>
                      <a:pt x="79" y="145"/>
                    </a:lnTo>
                    <a:lnTo>
                      <a:pt x="62" y="0"/>
                    </a:lnTo>
                    <a:lnTo>
                      <a:pt x="0" y="6"/>
                    </a:lnTo>
                    <a:lnTo>
                      <a:pt x="17" y="15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66" name="Rectangle 40"/>
              <p:cNvSpPr>
                <a:spLocks noChangeArrowheads="1"/>
              </p:cNvSpPr>
              <p:nvPr/>
            </p:nvSpPr>
            <p:spPr bwMode="auto">
              <a:xfrm>
                <a:off x="3572" y="2570"/>
                <a:ext cx="80" cy="15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grpSp>
        <p:sp>
          <p:nvSpPr>
            <p:cNvPr id="32" name="Rectangle 42"/>
            <p:cNvSpPr>
              <a:spLocks noChangeArrowheads="1"/>
            </p:cNvSpPr>
            <p:nvPr/>
          </p:nvSpPr>
          <p:spPr bwMode="auto">
            <a:xfrm rot="15780000">
              <a:off x="5556853" y="4105158"/>
              <a:ext cx="357569" cy="1462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700" b="1" i="0" u="none" strike="noStrike" cap="none" normalizeH="0" baseline="0" smtClean="0">
                  <a:ln>
                    <a:noFill/>
                  </a:ln>
                  <a:solidFill>
                    <a:srgbClr val="000000"/>
                  </a:solidFill>
                  <a:effectLst/>
                  <a:latin typeface="Trebuchet MS" pitchFamily="34" charset="0"/>
                  <a:cs typeface="Arial" pitchFamily="34" charset="0"/>
                </a:rPr>
                <a:t>1550</a:t>
              </a:r>
              <a:endParaRPr kumimoji="0" lang="fr-FR" sz="1800" b="0" i="0" u="none" strike="noStrike" cap="none" normalizeH="0" baseline="0" smtClean="0">
                <a:ln>
                  <a:noFill/>
                </a:ln>
                <a:solidFill>
                  <a:schemeClr val="tx1"/>
                </a:solidFill>
                <a:effectLst/>
                <a:latin typeface="Trebuchet MS" pitchFamily="34" charset="0"/>
                <a:cs typeface="Arial" pitchFamily="34" charset="0"/>
              </a:endParaRPr>
            </a:p>
          </p:txBody>
        </p:sp>
        <p:grpSp>
          <p:nvGrpSpPr>
            <p:cNvPr id="10" name="Group 46"/>
            <p:cNvGrpSpPr>
              <a:grpSpLocks/>
            </p:cNvGrpSpPr>
            <p:nvPr/>
          </p:nvGrpSpPr>
          <p:grpSpPr bwMode="auto">
            <a:xfrm>
              <a:off x="5834063" y="1784350"/>
              <a:ext cx="214313" cy="249238"/>
              <a:chOff x="3675" y="1124"/>
              <a:chExt cx="135" cy="157"/>
            </a:xfrm>
          </p:grpSpPr>
          <p:sp>
            <p:nvSpPr>
              <p:cNvPr id="61" name="Rectangle 43"/>
              <p:cNvSpPr>
                <a:spLocks noChangeArrowheads="1"/>
              </p:cNvSpPr>
              <p:nvPr/>
            </p:nvSpPr>
            <p:spPr bwMode="auto">
              <a:xfrm>
                <a:off x="3675" y="1124"/>
                <a:ext cx="135" cy="15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62" name="Freeform 44"/>
              <p:cNvSpPr>
                <a:spLocks/>
              </p:cNvSpPr>
              <p:nvPr/>
            </p:nvSpPr>
            <p:spPr bwMode="auto">
              <a:xfrm>
                <a:off x="3676" y="1124"/>
                <a:ext cx="133" cy="156"/>
              </a:xfrm>
              <a:custGeom>
                <a:avLst/>
                <a:gdLst/>
                <a:ahLst/>
                <a:cxnLst>
                  <a:cxn ang="0">
                    <a:pos x="80" y="156"/>
                  </a:cxn>
                  <a:cxn ang="0">
                    <a:pos x="133" y="123"/>
                  </a:cxn>
                  <a:cxn ang="0">
                    <a:pos x="53" y="0"/>
                  </a:cxn>
                  <a:cxn ang="0">
                    <a:pos x="0" y="33"/>
                  </a:cxn>
                  <a:cxn ang="0">
                    <a:pos x="80" y="156"/>
                  </a:cxn>
                </a:cxnLst>
                <a:rect l="0" t="0" r="r" b="b"/>
                <a:pathLst>
                  <a:path w="133" h="156">
                    <a:moveTo>
                      <a:pt x="80" y="156"/>
                    </a:moveTo>
                    <a:lnTo>
                      <a:pt x="133" y="123"/>
                    </a:lnTo>
                    <a:lnTo>
                      <a:pt x="53" y="0"/>
                    </a:lnTo>
                    <a:lnTo>
                      <a:pt x="0" y="33"/>
                    </a:lnTo>
                    <a:lnTo>
                      <a:pt x="80" y="15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63" name="Rectangle 45"/>
              <p:cNvSpPr>
                <a:spLocks noChangeArrowheads="1"/>
              </p:cNvSpPr>
              <p:nvPr/>
            </p:nvSpPr>
            <p:spPr bwMode="auto">
              <a:xfrm>
                <a:off x="3675" y="1124"/>
                <a:ext cx="135" cy="15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grpSp>
        <p:sp>
          <p:nvSpPr>
            <p:cNvPr id="34" name="Rectangle 47"/>
            <p:cNvSpPr>
              <a:spLocks noChangeArrowheads="1"/>
            </p:cNvSpPr>
            <p:nvPr/>
          </p:nvSpPr>
          <p:spPr bwMode="auto">
            <a:xfrm rot="14220000">
              <a:off x="5753704" y="1814394"/>
              <a:ext cx="357569" cy="1462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700" b="1" i="0" u="none" strike="noStrike" cap="none" normalizeH="0" baseline="0" smtClean="0">
                  <a:ln>
                    <a:noFill/>
                  </a:ln>
                  <a:solidFill>
                    <a:srgbClr val="000000"/>
                  </a:solidFill>
                  <a:effectLst/>
                  <a:latin typeface="Trebuchet MS" pitchFamily="34" charset="0"/>
                  <a:cs typeface="Arial" pitchFamily="34" charset="0"/>
                </a:rPr>
                <a:t>1600</a:t>
              </a:r>
              <a:endParaRPr kumimoji="0" lang="fr-FR" sz="1800" b="0" i="0" u="none" strike="noStrike" cap="none" normalizeH="0" baseline="0" smtClean="0">
                <a:ln>
                  <a:noFill/>
                </a:ln>
                <a:solidFill>
                  <a:schemeClr val="tx1"/>
                </a:solidFill>
                <a:effectLst/>
                <a:latin typeface="Trebuchet MS" pitchFamily="34" charset="0"/>
                <a:cs typeface="Arial" pitchFamily="34" charset="0"/>
              </a:endParaRPr>
            </a:p>
          </p:txBody>
        </p:sp>
        <p:sp>
          <p:nvSpPr>
            <p:cNvPr id="35" name="Freeform 48"/>
            <p:cNvSpPr>
              <a:spLocks noEditPoints="1"/>
            </p:cNvSpPr>
            <p:nvPr/>
          </p:nvSpPr>
          <p:spPr bwMode="auto">
            <a:xfrm>
              <a:off x="3719513" y="1087438"/>
              <a:ext cx="107950" cy="4926013"/>
            </a:xfrm>
            <a:custGeom>
              <a:avLst/>
              <a:gdLst/>
              <a:ahLst/>
              <a:cxnLst>
                <a:cxn ang="0">
                  <a:pos x="19" y="3034"/>
                </a:cxn>
                <a:cxn ang="0">
                  <a:pos x="2" y="2982"/>
                </a:cxn>
                <a:cxn ang="0">
                  <a:pos x="20" y="2982"/>
                </a:cxn>
                <a:cxn ang="0">
                  <a:pos x="5" y="2791"/>
                </a:cxn>
                <a:cxn ang="0">
                  <a:pos x="4" y="2860"/>
                </a:cxn>
                <a:cxn ang="0">
                  <a:pos x="25" y="2669"/>
                </a:cxn>
                <a:cxn ang="0">
                  <a:pos x="8" y="2617"/>
                </a:cxn>
                <a:cxn ang="0">
                  <a:pos x="26" y="2617"/>
                </a:cxn>
                <a:cxn ang="0">
                  <a:pos x="11" y="2426"/>
                </a:cxn>
                <a:cxn ang="0">
                  <a:pos x="10" y="2496"/>
                </a:cxn>
                <a:cxn ang="0">
                  <a:pos x="31" y="2305"/>
                </a:cxn>
                <a:cxn ang="0">
                  <a:pos x="14" y="2253"/>
                </a:cxn>
                <a:cxn ang="0">
                  <a:pos x="32" y="2253"/>
                </a:cxn>
                <a:cxn ang="0">
                  <a:pos x="17" y="2062"/>
                </a:cxn>
                <a:cxn ang="0">
                  <a:pos x="16" y="2131"/>
                </a:cxn>
                <a:cxn ang="0">
                  <a:pos x="37" y="1941"/>
                </a:cxn>
                <a:cxn ang="0">
                  <a:pos x="20" y="1888"/>
                </a:cxn>
                <a:cxn ang="0">
                  <a:pos x="38" y="1889"/>
                </a:cxn>
                <a:cxn ang="0">
                  <a:pos x="23" y="1698"/>
                </a:cxn>
                <a:cxn ang="0">
                  <a:pos x="22" y="1767"/>
                </a:cxn>
                <a:cxn ang="0">
                  <a:pos x="42" y="1577"/>
                </a:cxn>
                <a:cxn ang="0">
                  <a:pos x="26" y="1524"/>
                </a:cxn>
                <a:cxn ang="0">
                  <a:pos x="43" y="1524"/>
                </a:cxn>
                <a:cxn ang="0">
                  <a:pos x="29" y="1333"/>
                </a:cxn>
                <a:cxn ang="0">
                  <a:pos x="28" y="1402"/>
                </a:cxn>
                <a:cxn ang="0">
                  <a:pos x="48" y="1212"/>
                </a:cxn>
                <a:cxn ang="0">
                  <a:pos x="31" y="1160"/>
                </a:cxn>
                <a:cxn ang="0">
                  <a:pos x="49" y="1160"/>
                </a:cxn>
                <a:cxn ang="0">
                  <a:pos x="35" y="969"/>
                </a:cxn>
                <a:cxn ang="0">
                  <a:pos x="34" y="1038"/>
                </a:cxn>
                <a:cxn ang="0">
                  <a:pos x="54" y="848"/>
                </a:cxn>
                <a:cxn ang="0">
                  <a:pos x="37" y="795"/>
                </a:cxn>
                <a:cxn ang="0">
                  <a:pos x="55" y="796"/>
                </a:cxn>
                <a:cxn ang="0">
                  <a:pos x="40" y="604"/>
                </a:cxn>
                <a:cxn ang="0">
                  <a:pos x="39" y="674"/>
                </a:cxn>
                <a:cxn ang="0">
                  <a:pos x="60" y="483"/>
                </a:cxn>
                <a:cxn ang="0">
                  <a:pos x="43" y="431"/>
                </a:cxn>
                <a:cxn ang="0">
                  <a:pos x="61" y="431"/>
                </a:cxn>
                <a:cxn ang="0">
                  <a:pos x="46" y="240"/>
                </a:cxn>
                <a:cxn ang="0">
                  <a:pos x="45" y="310"/>
                </a:cxn>
                <a:cxn ang="0">
                  <a:pos x="66" y="119"/>
                </a:cxn>
                <a:cxn ang="0">
                  <a:pos x="49" y="66"/>
                </a:cxn>
                <a:cxn ang="0">
                  <a:pos x="67" y="67"/>
                </a:cxn>
              </a:cxnLst>
              <a:rect l="0" t="0" r="r" b="b"/>
              <a:pathLst>
                <a:path w="68" h="3103">
                  <a:moveTo>
                    <a:pt x="0" y="3103"/>
                  </a:moveTo>
                  <a:lnTo>
                    <a:pt x="2" y="3034"/>
                  </a:lnTo>
                  <a:lnTo>
                    <a:pt x="19" y="3034"/>
                  </a:lnTo>
                  <a:lnTo>
                    <a:pt x="18" y="3103"/>
                  </a:lnTo>
                  <a:lnTo>
                    <a:pt x="0" y="3103"/>
                  </a:lnTo>
                  <a:close/>
                  <a:moveTo>
                    <a:pt x="2" y="2982"/>
                  </a:moveTo>
                  <a:lnTo>
                    <a:pt x="3" y="2912"/>
                  </a:lnTo>
                  <a:lnTo>
                    <a:pt x="21" y="2913"/>
                  </a:lnTo>
                  <a:lnTo>
                    <a:pt x="20" y="2982"/>
                  </a:lnTo>
                  <a:lnTo>
                    <a:pt x="2" y="2982"/>
                  </a:lnTo>
                  <a:close/>
                  <a:moveTo>
                    <a:pt x="4" y="2860"/>
                  </a:moveTo>
                  <a:lnTo>
                    <a:pt x="5" y="2791"/>
                  </a:lnTo>
                  <a:lnTo>
                    <a:pt x="23" y="2791"/>
                  </a:lnTo>
                  <a:lnTo>
                    <a:pt x="22" y="2861"/>
                  </a:lnTo>
                  <a:lnTo>
                    <a:pt x="4" y="2860"/>
                  </a:lnTo>
                  <a:close/>
                  <a:moveTo>
                    <a:pt x="6" y="2739"/>
                  </a:moveTo>
                  <a:lnTo>
                    <a:pt x="8" y="2669"/>
                  </a:lnTo>
                  <a:lnTo>
                    <a:pt x="25" y="2669"/>
                  </a:lnTo>
                  <a:lnTo>
                    <a:pt x="24" y="2739"/>
                  </a:lnTo>
                  <a:lnTo>
                    <a:pt x="6" y="2739"/>
                  </a:lnTo>
                  <a:close/>
                  <a:moveTo>
                    <a:pt x="8" y="2617"/>
                  </a:moveTo>
                  <a:lnTo>
                    <a:pt x="9" y="2548"/>
                  </a:lnTo>
                  <a:lnTo>
                    <a:pt x="27" y="2548"/>
                  </a:lnTo>
                  <a:lnTo>
                    <a:pt x="26" y="2617"/>
                  </a:lnTo>
                  <a:lnTo>
                    <a:pt x="8" y="2617"/>
                  </a:lnTo>
                  <a:close/>
                  <a:moveTo>
                    <a:pt x="10" y="2496"/>
                  </a:moveTo>
                  <a:lnTo>
                    <a:pt x="11" y="2426"/>
                  </a:lnTo>
                  <a:lnTo>
                    <a:pt x="29" y="2427"/>
                  </a:lnTo>
                  <a:lnTo>
                    <a:pt x="28" y="2496"/>
                  </a:lnTo>
                  <a:lnTo>
                    <a:pt x="10" y="2496"/>
                  </a:lnTo>
                  <a:close/>
                  <a:moveTo>
                    <a:pt x="12" y="2374"/>
                  </a:moveTo>
                  <a:lnTo>
                    <a:pt x="13" y="2305"/>
                  </a:lnTo>
                  <a:lnTo>
                    <a:pt x="31" y="2305"/>
                  </a:lnTo>
                  <a:lnTo>
                    <a:pt x="30" y="2375"/>
                  </a:lnTo>
                  <a:lnTo>
                    <a:pt x="12" y="2374"/>
                  </a:lnTo>
                  <a:close/>
                  <a:moveTo>
                    <a:pt x="14" y="2253"/>
                  </a:moveTo>
                  <a:lnTo>
                    <a:pt x="15" y="2183"/>
                  </a:lnTo>
                  <a:lnTo>
                    <a:pt x="33" y="2184"/>
                  </a:lnTo>
                  <a:lnTo>
                    <a:pt x="32" y="2253"/>
                  </a:lnTo>
                  <a:lnTo>
                    <a:pt x="14" y="2253"/>
                  </a:lnTo>
                  <a:close/>
                  <a:moveTo>
                    <a:pt x="16" y="2131"/>
                  </a:moveTo>
                  <a:lnTo>
                    <a:pt x="17" y="2062"/>
                  </a:lnTo>
                  <a:lnTo>
                    <a:pt x="35" y="2062"/>
                  </a:lnTo>
                  <a:lnTo>
                    <a:pt x="34" y="2132"/>
                  </a:lnTo>
                  <a:lnTo>
                    <a:pt x="16" y="2131"/>
                  </a:lnTo>
                  <a:close/>
                  <a:moveTo>
                    <a:pt x="18" y="2010"/>
                  </a:moveTo>
                  <a:lnTo>
                    <a:pt x="19" y="1941"/>
                  </a:lnTo>
                  <a:lnTo>
                    <a:pt x="37" y="1941"/>
                  </a:lnTo>
                  <a:lnTo>
                    <a:pt x="36" y="2010"/>
                  </a:lnTo>
                  <a:lnTo>
                    <a:pt x="18" y="2010"/>
                  </a:lnTo>
                  <a:close/>
                  <a:moveTo>
                    <a:pt x="20" y="1888"/>
                  </a:moveTo>
                  <a:lnTo>
                    <a:pt x="21" y="1819"/>
                  </a:lnTo>
                  <a:lnTo>
                    <a:pt x="39" y="1819"/>
                  </a:lnTo>
                  <a:lnTo>
                    <a:pt x="38" y="1889"/>
                  </a:lnTo>
                  <a:lnTo>
                    <a:pt x="20" y="1888"/>
                  </a:lnTo>
                  <a:close/>
                  <a:moveTo>
                    <a:pt x="22" y="1767"/>
                  </a:moveTo>
                  <a:lnTo>
                    <a:pt x="23" y="1698"/>
                  </a:lnTo>
                  <a:lnTo>
                    <a:pt x="41" y="1698"/>
                  </a:lnTo>
                  <a:lnTo>
                    <a:pt x="39" y="1767"/>
                  </a:lnTo>
                  <a:lnTo>
                    <a:pt x="22" y="1767"/>
                  </a:lnTo>
                  <a:close/>
                  <a:moveTo>
                    <a:pt x="24" y="1646"/>
                  </a:moveTo>
                  <a:lnTo>
                    <a:pt x="25" y="1576"/>
                  </a:lnTo>
                  <a:lnTo>
                    <a:pt x="42" y="1577"/>
                  </a:lnTo>
                  <a:lnTo>
                    <a:pt x="42" y="1646"/>
                  </a:lnTo>
                  <a:lnTo>
                    <a:pt x="24" y="1646"/>
                  </a:lnTo>
                  <a:close/>
                  <a:moveTo>
                    <a:pt x="26" y="1524"/>
                  </a:moveTo>
                  <a:lnTo>
                    <a:pt x="27" y="1454"/>
                  </a:lnTo>
                  <a:lnTo>
                    <a:pt x="45" y="1455"/>
                  </a:lnTo>
                  <a:lnTo>
                    <a:pt x="43" y="1524"/>
                  </a:lnTo>
                  <a:lnTo>
                    <a:pt x="26" y="1524"/>
                  </a:lnTo>
                  <a:close/>
                  <a:moveTo>
                    <a:pt x="28" y="1402"/>
                  </a:moveTo>
                  <a:lnTo>
                    <a:pt x="29" y="1333"/>
                  </a:lnTo>
                  <a:lnTo>
                    <a:pt x="47" y="1333"/>
                  </a:lnTo>
                  <a:lnTo>
                    <a:pt x="45" y="1403"/>
                  </a:lnTo>
                  <a:lnTo>
                    <a:pt x="28" y="1402"/>
                  </a:lnTo>
                  <a:close/>
                  <a:moveTo>
                    <a:pt x="30" y="1281"/>
                  </a:moveTo>
                  <a:lnTo>
                    <a:pt x="31" y="1212"/>
                  </a:lnTo>
                  <a:lnTo>
                    <a:pt x="48" y="1212"/>
                  </a:lnTo>
                  <a:lnTo>
                    <a:pt x="47" y="1281"/>
                  </a:lnTo>
                  <a:lnTo>
                    <a:pt x="30" y="1281"/>
                  </a:lnTo>
                  <a:close/>
                  <a:moveTo>
                    <a:pt x="31" y="1160"/>
                  </a:moveTo>
                  <a:lnTo>
                    <a:pt x="33" y="1090"/>
                  </a:lnTo>
                  <a:lnTo>
                    <a:pt x="51" y="1090"/>
                  </a:lnTo>
                  <a:lnTo>
                    <a:pt x="49" y="1160"/>
                  </a:lnTo>
                  <a:lnTo>
                    <a:pt x="31" y="1160"/>
                  </a:lnTo>
                  <a:close/>
                  <a:moveTo>
                    <a:pt x="34" y="1038"/>
                  </a:moveTo>
                  <a:lnTo>
                    <a:pt x="35" y="969"/>
                  </a:lnTo>
                  <a:lnTo>
                    <a:pt x="52" y="969"/>
                  </a:lnTo>
                  <a:lnTo>
                    <a:pt x="51" y="1038"/>
                  </a:lnTo>
                  <a:lnTo>
                    <a:pt x="34" y="1038"/>
                  </a:lnTo>
                  <a:close/>
                  <a:moveTo>
                    <a:pt x="36" y="917"/>
                  </a:moveTo>
                  <a:lnTo>
                    <a:pt x="37" y="847"/>
                  </a:lnTo>
                  <a:lnTo>
                    <a:pt x="54" y="848"/>
                  </a:lnTo>
                  <a:lnTo>
                    <a:pt x="53" y="917"/>
                  </a:lnTo>
                  <a:lnTo>
                    <a:pt x="36" y="917"/>
                  </a:lnTo>
                  <a:close/>
                  <a:moveTo>
                    <a:pt x="37" y="795"/>
                  </a:moveTo>
                  <a:lnTo>
                    <a:pt x="39" y="726"/>
                  </a:lnTo>
                  <a:lnTo>
                    <a:pt x="56" y="726"/>
                  </a:lnTo>
                  <a:lnTo>
                    <a:pt x="55" y="796"/>
                  </a:lnTo>
                  <a:lnTo>
                    <a:pt x="37" y="795"/>
                  </a:lnTo>
                  <a:close/>
                  <a:moveTo>
                    <a:pt x="39" y="674"/>
                  </a:moveTo>
                  <a:lnTo>
                    <a:pt x="40" y="604"/>
                  </a:lnTo>
                  <a:lnTo>
                    <a:pt x="58" y="605"/>
                  </a:lnTo>
                  <a:lnTo>
                    <a:pt x="57" y="674"/>
                  </a:lnTo>
                  <a:lnTo>
                    <a:pt x="39" y="674"/>
                  </a:lnTo>
                  <a:close/>
                  <a:moveTo>
                    <a:pt x="41" y="552"/>
                  </a:moveTo>
                  <a:lnTo>
                    <a:pt x="42" y="483"/>
                  </a:lnTo>
                  <a:lnTo>
                    <a:pt x="60" y="483"/>
                  </a:lnTo>
                  <a:lnTo>
                    <a:pt x="59" y="553"/>
                  </a:lnTo>
                  <a:lnTo>
                    <a:pt x="41" y="552"/>
                  </a:lnTo>
                  <a:close/>
                  <a:moveTo>
                    <a:pt x="43" y="431"/>
                  </a:moveTo>
                  <a:lnTo>
                    <a:pt x="44" y="362"/>
                  </a:lnTo>
                  <a:lnTo>
                    <a:pt x="62" y="362"/>
                  </a:lnTo>
                  <a:lnTo>
                    <a:pt x="61" y="431"/>
                  </a:lnTo>
                  <a:lnTo>
                    <a:pt x="43" y="431"/>
                  </a:lnTo>
                  <a:close/>
                  <a:moveTo>
                    <a:pt x="45" y="310"/>
                  </a:moveTo>
                  <a:lnTo>
                    <a:pt x="46" y="240"/>
                  </a:lnTo>
                  <a:lnTo>
                    <a:pt x="64" y="240"/>
                  </a:lnTo>
                  <a:lnTo>
                    <a:pt x="63" y="310"/>
                  </a:lnTo>
                  <a:lnTo>
                    <a:pt x="45" y="310"/>
                  </a:lnTo>
                  <a:close/>
                  <a:moveTo>
                    <a:pt x="47" y="188"/>
                  </a:moveTo>
                  <a:lnTo>
                    <a:pt x="48" y="118"/>
                  </a:lnTo>
                  <a:lnTo>
                    <a:pt x="66" y="119"/>
                  </a:lnTo>
                  <a:lnTo>
                    <a:pt x="65" y="188"/>
                  </a:lnTo>
                  <a:lnTo>
                    <a:pt x="47" y="188"/>
                  </a:lnTo>
                  <a:close/>
                  <a:moveTo>
                    <a:pt x="49" y="66"/>
                  </a:moveTo>
                  <a:lnTo>
                    <a:pt x="50" y="0"/>
                  </a:lnTo>
                  <a:lnTo>
                    <a:pt x="68" y="1"/>
                  </a:lnTo>
                  <a:lnTo>
                    <a:pt x="67" y="67"/>
                  </a:lnTo>
                  <a:lnTo>
                    <a:pt x="49" y="66"/>
                  </a:lnTo>
                  <a:close/>
                </a:path>
              </a:pathLst>
            </a:custGeom>
            <a:solidFill>
              <a:srgbClr val="FF9900"/>
            </a:solidFill>
            <a:ln w="1" cap="flat">
              <a:solidFill>
                <a:srgbClr val="FF9900"/>
              </a:solidFill>
              <a:prstDash val="solid"/>
              <a:bevel/>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36" name="Freeform 49"/>
            <p:cNvSpPr>
              <a:spLocks noEditPoints="1"/>
            </p:cNvSpPr>
            <p:nvPr/>
          </p:nvSpPr>
          <p:spPr bwMode="auto">
            <a:xfrm>
              <a:off x="2693988" y="2205038"/>
              <a:ext cx="3416300" cy="3613150"/>
            </a:xfrm>
            <a:custGeom>
              <a:avLst/>
              <a:gdLst/>
              <a:ahLst/>
              <a:cxnLst>
                <a:cxn ang="0">
                  <a:pos x="55" y="2219"/>
                </a:cxn>
                <a:cxn ang="0">
                  <a:pos x="71" y="2167"/>
                </a:cxn>
                <a:cxn ang="0">
                  <a:pos x="86" y="2177"/>
                </a:cxn>
                <a:cxn ang="0">
                  <a:pos x="183" y="2010"/>
                </a:cxn>
                <a:cxn ang="0">
                  <a:pos x="143" y="2067"/>
                </a:cxn>
                <a:cxn ang="0">
                  <a:pos x="269" y="1921"/>
                </a:cxn>
                <a:cxn ang="0">
                  <a:pos x="285" y="1868"/>
                </a:cxn>
                <a:cxn ang="0">
                  <a:pos x="299" y="1878"/>
                </a:cxn>
                <a:cxn ang="0">
                  <a:pos x="397" y="1712"/>
                </a:cxn>
                <a:cxn ang="0">
                  <a:pos x="356" y="1769"/>
                </a:cxn>
                <a:cxn ang="0">
                  <a:pos x="483" y="1623"/>
                </a:cxn>
                <a:cxn ang="0">
                  <a:pos x="499" y="1570"/>
                </a:cxn>
                <a:cxn ang="0">
                  <a:pos x="514" y="1580"/>
                </a:cxn>
                <a:cxn ang="0">
                  <a:pos x="611" y="1414"/>
                </a:cxn>
                <a:cxn ang="0">
                  <a:pos x="570" y="1471"/>
                </a:cxn>
                <a:cxn ang="0">
                  <a:pos x="697" y="1325"/>
                </a:cxn>
                <a:cxn ang="0">
                  <a:pos x="713" y="1272"/>
                </a:cxn>
                <a:cxn ang="0">
                  <a:pos x="728" y="1282"/>
                </a:cxn>
                <a:cxn ang="0">
                  <a:pos x="825" y="1116"/>
                </a:cxn>
                <a:cxn ang="0">
                  <a:pos x="785" y="1173"/>
                </a:cxn>
                <a:cxn ang="0">
                  <a:pos x="911" y="1027"/>
                </a:cxn>
                <a:cxn ang="0">
                  <a:pos x="927" y="974"/>
                </a:cxn>
                <a:cxn ang="0">
                  <a:pos x="941" y="984"/>
                </a:cxn>
                <a:cxn ang="0">
                  <a:pos x="1039" y="818"/>
                </a:cxn>
                <a:cxn ang="0">
                  <a:pos x="998" y="875"/>
                </a:cxn>
                <a:cxn ang="0">
                  <a:pos x="1125" y="728"/>
                </a:cxn>
                <a:cxn ang="0">
                  <a:pos x="1141" y="676"/>
                </a:cxn>
                <a:cxn ang="0">
                  <a:pos x="1156" y="686"/>
                </a:cxn>
                <a:cxn ang="0">
                  <a:pos x="1253" y="520"/>
                </a:cxn>
                <a:cxn ang="0">
                  <a:pos x="1212" y="576"/>
                </a:cxn>
                <a:cxn ang="0">
                  <a:pos x="1339" y="430"/>
                </a:cxn>
                <a:cxn ang="0">
                  <a:pos x="1355" y="378"/>
                </a:cxn>
                <a:cxn ang="0">
                  <a:pos x="1370" y="388"/>
                </a:cxn>
                <a:cxn ang="0">
                  <a:pos x="1467" y="222"/>
                </a:cxn>
                <a:cxn ang="0">
                  <a:pos x="1427" y="279"/>
                </a:cxn>
                <a:cxn ang="0">
                  <a:pos x="1553" y="132"/>
                </a:cxn>
                <a:cxn ang="0">
                  <a:pos x="1592" y="103"/>
                </a:cxn>
                <a:cxn ang="0">
                  <a:pos x="1595" y="120"/>
                </a:cxn>
                <a:cxn ang="0">
                  <a:pos x="1784" y="67"/>
                </a:cxn>
                <a:cxn ang="0">
                  <a:pos x="1714" y="80"/>
                </a:cxn>
                <a:cxn ang="0">
                  <a:pos x="1909" y="62"/>
                </a:cxn>
                <a:cxn ang="0">
                  <a:pos x="1958" y="35"/>
                </a:cxn>
                <a:cxn ang="0">
                  <a:pos x="1961" y="52"/>
                </a:cxn>
                <a:cxn ang="0">
                  <a:pos x="2149" y="0"/>
                </a:cxn>
                <a:cxn ang="0">
                  <a:pos x="2080" y="13"/>
                </a:cxn>
              </a:cxnLst>
              <a:rect l="0" t="0" r="r" b="b"/>
              <a:pathLst>
                <a:path w="2152" h="2276">
                  <a:moveTo>
                    <a:pt x="0" y="2266"/>
                  </a:moveTo>
                  <a:lnTo>
                    <a:pt x="40" y="2209"/>
                  </a:lnTo>
                  <a:lnTo>
                    <a:pt x="55" y="2219"/>
                  </a:lnTo>
                  <a:lnTo>
                    <a:pt x="14" y="2276"/>
                  </a:lnTo>
                  <a:lnTo>
                    <a:pt x="0" y="2266"/>
                  </a:lnTo>
                  <a:close/>
                  <a:moveTo>
                    <a:pt x="71" y="2167"/>
                  </a:moveTo>
                  <a:lnTo>
                    <a:pt x="112" y="2110"/>
                  </a:lnTo>
                  <a:lnTo>
                    <a:pt x="126" y="2120"/>
                  </a:lnTo>
                  <a:lnTo>
                    <a:pt x="86" y="2177"/>
                  </a:lnTo>
                  <a:lnTo>
                    <a:pt x="71" y="2167"/>
                  </a:lnTo>
                  <a:close/>
                  <a:moveTo>
                    <a:pt x="143" y="2067"/>
                  </a:moveTo>
                  <a:lnTo>
                    <a:pt x="183" y="2010"/>
                  </a:lnTo>
                  <a:lnTo>
                    <a:pt x="198" y="2020"/>
                  </a:lnTo>
                  <a:lnTo>
                    <a:pt x="157" y="2077"/>
                  </a:lnTo>
                  <a:lnTo>
                    <a:pt x="143" y="2067"/>
                  </a:lnTo>
                  <a:close/>
                  <a:moveTo>
                    <a:pt x="214" y="1967"/>
                  </a:moveTo>
                  <a:lnTo>
                    <a:pt x="254" y="1911"/>
                  </a:lnTo>
                  <a:lnTo>
                    <a:pt x="269" y="1921"/>
                  </a:lnTo>
                  <a:lnTo>
                    <a:pt x="228" y="1977"/>
                  </a:lnTo>
                  <a:lnTo>
                    <a:pt x="214" y="1967"/>
                  </a:lnTo>
                  <a:close/>
                  <a:moveTo>
                    <a:pt x="285" y="1868"/>
                  </a:moveTo>
                  <a:lnTo>
                    <a:pt x="326" y="1812"/>
                  </a:lnTo>
                  <a:lnTo>
                    <a:pt x="340" y="1822"/>
                  </a:lnTo>
                  <a:lnTo>
                    <a:pt x="299" y="1878"/>
                  </a:lnTo>
                  <a:lnTo>
                    <a:pt x="285" y="1868"/>
                  </a:lnTo>
                  <a:close/>
                  <a:moveTo>
                    <a:pt x="356" y="1769"/>
                  </a:moveTo>
                  <a:lnTo>
                    <a:pt x="397" y="1712"/>
                  </a:lnTo>
                  <a:lnTo>
                    <a:pt x="412" y="1722"/>
                  </a:lnTo>
                  <a:lnTo>
                    <a:pt x="371" y="1779"/>
                  </a:lnTo>
                  <a:lnTo>
                    <a:pt x="356" y="1769"/>
                  </a:lnTo>
                  <a:close/>
                  <a:moveTo>
                    <a:pt x="428" y="1670"/>
                  </a:moveTo>
                  <a:lnTo>
                    <a:pt x="469" y="1613"/>
                  </a:lnTo>
                  <a:lnTo>
                    <a:pt x="483" y="1623"/>
                  </a:lnTo>
                  <a:lnTo>
                    <a:pt x="442" y="1680"/>
                  </a:lnTo>
                  <a:lnTo>
                    <a:pt x="428" y="1670"/>
                  </a:lnTo>
                  <a:close/>
                  <a:moveTo>
                    <a:pt x="499" y="1570"/>
                  </a:moveTo>
                  <a:lnTo>
                    <a:pt x="540" y="1514"/>
                  </a:lnTo>
                  <a:lnTo>
                    <a:pt x="554" y="1524"/>
                  </a:lnTo>
                  <a:lnTo>
                    <a:pt x="514" y="1580"/>
                  </a:lnTo>
                  <a:lnTo>
                    <a:pt x="499" y="1570"/>
                  </a:lnTo>
                  <a:close/>
                  <a:moveTo>
                    <a:pt x="570" y="1471"/>
                  </a:moveTo>
                  <a:lnTo>
                    <a:pt x="611" y="1414"/>
                  </a:lnTo>
                  <a:lnTo>
                    <a:pt x="626" y="1424"/>
                  </a:lnTo>
                  <a:lnTo>
                    <a:pt x="585" y="1481"/>
                  </a:lnTo>
                  <a:lnTo>
                    <a:pt x="570" y="1471"/>
                  </a:lnTo>
                  <a:close/>
                  <a:moveTo>
                    <a:pt x="642" y="1371"/>
                  </a:moveTo>
                  <a:lnTo>
                    <a:pt x="683" y="1315"/>
                  </a:lnTo>
                  <a:lnTo>
                    <a:pt x="697" y="1325"/>
                  </a:lnTo>
                  <a:lnTo>
                    <a:pt x="656" y="1381"/>
                  </a:lnTo>
                  <a:lnTo>
                    <a:pt x="642" y="1371"/>
                  </a:lnTo>
                  <a:close/>
                  <a:moveTo>
                    <a:pt x="713" y="1272"/>
                  </a:moveTo>
                  <a:lnTo>
                    <a:pt x="754" y="1215"/>
                  </a:lnTo>
                  <a:lnTo>
                    <a:pt x="768" y="1225"/>
                  </a:lnTo>
                  <a:lnTo>
                    <a:pt x="728" y="1282"/>
                  </a:lnTo>
                  <a:lnTo>
                    <a:pt x="713" y="1272"/>
                  </a:lnTo>
                  <a:close/>
                  <a:moveTo>
                    <a:pt x="785" y="1173"/>
                  </a:moveTo>
                  <a:lnTo>
                    <a:pt x="825" y="1116"/>
                  </a:lnTo>
                  <a:lnTo>
                    <a:pt x="840" y="1126"/>
                  </a:lnTo>
                  <a:lnTo>
                    <a:pt x="799" y="1183"/>
                  </a:lnTo>
                  <a:lnTo>
                    <a:pt x="785" y="1173"/>
                  </a:lnTo>
                  <a:close/>
                  <a:moveTo>
                    <a:pt x="856" y="1073"/>
                  </a:moveTo>
                  <a:lnTo>
                    <a:pt x="896" y="1017"/>
                  </a:lnTo>
                  <a:lnTo>
                    <a:pt x="911" y="1027"/>
                  </a:lnTo>
                  <a:lnTo>
                    <a:pt x="870" y="1083"/>
                  </a:lnTo>
                  <a:lnTo>
                    <a:pt x="856" y="1073"/>
                  </a:lnTo>
                  <a:close/>
                  <a:moveTo>
                    <a:pt x="927" y="974"/>
                  </a:moveTo>
                  <a:lnTo>
                    <a:pt x="968" y="917"/>
                  </a:lnTo>
                  <a:lnTo>
                    <a:pt x="982" y="927"/>
                  </a:lnTo>
                  <a:lnTo>
                    <a:pt x="941" y="984"/>
                  </a:lnTo>
                  <a:lnTo>
                    <a:pt x="927" y="974"/>
                  </a:lnTo>
                  <a:close/>
                  <a:moveTo>
                    <a:pt x="998" y="875"/>
                  </a:moveTo>
                  <a:lnTo>
                    <a:pt x="1039" y="818"/>
                  </a:lnTo>
                  <a:lnTo>
                    <a:pt x="1054" y="828"/>
                  </a:lnTo>
                  <a:lnTo>
                    <a:pt x="1013" y="885"/>
                  </a:lnTo>
                  <a:lnTo>
                    <a:pt x="998" y="875"/>
                  </a:lnTo>
                  <a:close/>
                  <a:moveTo>
                    <a:pt x="1070" y="775"/>
                  </a:moveTo>
                  <a:lnTo>
                    <a:pt x="1111" y="718"/>
                  </a:lnTo>
                  <a:lnTo>
                    <a:pt x="1125" y="728"/>
                  </a:lnTo>
                  <a:lnTo>
                    <a:pt x="1084" y="785"/>
                  </a:lnTo>
                  <a:lnTo>
                    <a:pt x="1070" y="775"/>
                  </a:lnTo>
                  <a:close/>
                  <a:moveTo>
                    <a:pt x="1141" y="676"/>
                  </a:moveTo>
                  <a:lnTo>
                    <a:pt x="1182" y="619"/>
                  </a:lnTo>
                  <a:lnTo>
                    <a:pt x="1196" y="629"/>
                  </a:lnTo>
                  <a:lnTo>
                    <a:pt x="1156" y="686"/>
                  </a:lnTo>
                  <a:lnTo>
                    <a:pt x="1141" y="676"/>
                  </a:lnTo>
                  <a:close/>
                  <a:moveTo>
                    <a:pt x="1212" y="576"/>
                  </a:moveTo>
                  <a:lnTo>
                    <a:pt x="1253" y="520"/>
                  </a:lnTo>
                  <a:lnTo>
                    <a:pt x="1268" y="530"/>
                  </a:lnTo>
                  <a:lnTo>
                    <a:pt x="1227" y="586"/>
                  </a:lnTo>
                  <a:lnTo>
                    <a:pt x="1212" y="576"/>
                  </a:lnTo>
                  <a:close/>
                  <a:moveTo>
                    <a:pt x="1284" y="477"/>
                  </a:moveTo>
                  <a:lnTo>
                    <a:pt x="1325" y="420"/>
                  </a:lnTo>
                  <a:lnTo>
                    <a:pt x="1339" y="430"/>
                  </a:lnTo>
                  <a:lnTo>
                    <a:pt x="1298" y="487"/>
                  </a:lnTo>
                  <a:lnTo>
                    <a:pt x="1284" y="477"/>
                  </a:lnTo>
                  <a:close/>
                  <a:moveTo>
                    <a:pt x="1355" y="378"/>
                  </a:moveTo>
                  <a:lnTo>
                    <a:pt x="1396" y="321"/>
                  </a:lnTo>
                  <a:lnTo>
                    <a:pt x="1410" y="331"/>
                  </a:lnTo>
                  <a:lnTo>
                    <a:pt x="1370" y="388"/>
                  </a:lnTo>
                  <a:lnTo>
                    <a:pt x="1355" y="378"/>
                  </a:lnTo>
                  <a:close/>
                  <a:moveTo>
                    <a:pt x="1427" y="279"/>
                  </a:moveTo>
                  <a:lnTo>
                    <a:pt x="1467" y="222"/>
                  </a:lnTo>
                  <a:lnTo>
                    <a:pt x="1482" y="232"/>
                  </a:lnTo>
                  <a:lnTo>
                    <a:pt x="1441" y="289"/>
                  </a:lnTo>
                  <a:lnTo>
                    <a:pt x="1427" y="279"/>
                  </a:lnTo>
                  <a:close/>
                  <a:moveTo>
                    <a:pt x="1498" y="179"/>
                  </a:moveTo>
                  <a:lnTo>
                    <a:pt x="1538" y="122"/>
                  </a:lnTo>
                  <a:lnTo>
                    <a:pt x="1553" y="132"/>
                  </a:lnTo>
                  <a:lnTo>
                    <a:pt x="1512" y="189"/>
                  </a:lnTo>
                  <a:lnTo>
                    <a:pt x="1498" y="179"/>
                  </a:lnTo>
                  <a:close/>
                  <a:moveTo>
                    <a:pt x="1592" y="103"/>
                  </a:moveTo>
                  <a:lnTo>
                    <a:pt x="1662" y="90"/>
                  </a:lnTo>
                  <a:lnTo>
                    <a:pt x="1665" y="107"/>
                  </a:lnTo>
                  <a:lnTo>
                    <a:pt x="1595" y="120"/>
                  </a:lnTo>
                  <a:lnTo>
                    <a:pt x="1592" y="103"/>
                  </a:lnTo>
                  <a:close/>
                  <a:moveTo>
                    <a:pt x="1714" y="80"/>
                  </a:moveTo>
                  <a:lnTo>
                    <a:pt x="1784" y="67"/>
                  </a:lnTo>
                  <a:lnTo>
                    <a:pt x="1787" y="85"/>
                  </a:lnTo>
                  <a:lnTo>
                    <a:pt x="1717" y="97"/>
                  </a:lnTo>
                  <a:lnTo>
                    <a:pt x="1714" y="80"/>
                  </a:lnTo>
                  <a:close/>
                  <a:moveTo>
                    <a:pt x="1836" y="58"/>
                  </a:moveTo>
                  <a:lnTo>
                    <a:pt x="1905" y="45"/>
                  </a:lnTo>
                  <a:lnTo>
                    <a:pt x="1909" y="62"/>
                  </a:lnTo>
                  <a:lnTo>
                    <a:pt x="1839" y="75"/>
                  </a:lnTo>
                  <a:lnTo>
                    <a:pt x="1836" y="58"/>
                  </a:lnTo>
                  <a:close/>
                  <a:moveTo>
                    <a:pt x="1958" y="35"/>
                  </a:moveTo>
                  <a:lnTo>
                    <a:pt x="2027" y="22"/>
                  </a:lnTo>
                  <a:lnTo>
                    <a:pt x="2031" y="40"/>
                  </a:lnTo>
                  <a:lnTo>
                    <a:pt x="1961" y="52"/>
                  </a:lnTo>
                  <a:lnTo>
                    <a:pt x="1958" y="35"/>
                  </a:lnTo>
                  <a:close/>
                  <a:moveTo>
                    <a:pt x="2080" y="13"/>
                  </a:moveTo>
                  <a:lnTo>
                    <a:pt x="2149" y="0"/>
                  </a:lnTo>
                  <a:lnTo>
                    <a:pt x="2152" y="17"/>
                  </a:lnTo>
                  <a:lnTo>
                    <a:pt x="2083" y="30"/>
                  </a:lnTo>
                  <a:lnTo>
                    <a:pt x="2080" y="13"/>
                  </a:lnTo>
                  <a:close/>
                </a:path>
              </a:pathLst>
            </a:custGeom>
            <a:solidFill>
              <a:srgbClr val="FF9900"/>
            </a:solidFill>
            <a:ln w="1" cap="flat">
              <a:solidFill>
                <a:srgbClr val="FF9900"/>
              </a:solidFill>
              <a:prstDash val="solid"/>
              <a:bevel/>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37" name="Freeform 50"/>
            <p:cNvSpPr>
              <a:spLocks noEditPoints="1"/>
            </p:cNvSpPr>
            <p:nvPr/>
          </p:nvSpPr>
          <p:spPr bwMode="auto">
            <a:xfrm>
              <a:off x="2417763" y="4297363"/>
              <a:ext cx="3656013" cy="87313"/>
            </a:xfrm>
            <a:custGeom>
              <a:avLst/>
              <a:gdLst/>
              <a:ahLst/>
              <a:cxnLst>
                <a:cxn ang="0">
                  <a:pos x="71" y="1"/>
                </a:cxn>
                <a:cxn ang="0">
                  <a:pos x="0" y="17"/>
                </a:cxn>
                <a:cxn ang="0">
                  <a:pos x="124" y="2"/>
                </a:cxn>
                <a:cxn ang="0">
                  <a:pos x="195" y="21"/>
                </a:cxn>
                <a:cxn ang="0">
                  <a:pos x="124" y="2"/>
                </a:cxn>
                <a:cxn ang="0">
                  <a:pos x="319" y="5"/>
                </a:cxn>
                <a:cxn ang="0">
                  <a:pos x="248" y="21"/>
                </a:cxn>
                <a:cxn ang="0">
                  <a:pos x="372" y="6"/>
                </a:cxn>
                <a:cxn ang="0">
                  <a:pos x="443" y="25"/>
                </a:cxn>
                <a:cxn ang="0">
                  <a:pos x="372" y="6"/>
                </a:cxn>
                <a:cxn ang="0">
                  <a:pos x="567" y="9"/>
                </a:cxn>
                <a:cxn ang="0">
                  <a:pos x="496" y="26"/>
                </a:cxn>
                <a:cxn ang="0">
                  <a:pos x="621" y="10"/>
                </a:cxn>
                <a:cxn ang="0">
                  <a:pos x="691" y="29"/>
                </a:cxn>
                <a:cxn ang="0">
                  <a:pos x="621" y="10"/>
                </a:cxn>
                <a:cxn ang="0">
                  <a:pos x="815" y="14"/>
                </a:cxn>
                <a:cxn ang="0">
                  <a:pos x="744" y="30"/>
                </a:cxn>
                <a:cxn ang="0">
                  <a:pos x="868" y="14"/>
                </a:cxn>
                <a:cxn ang="0">
                  <a:pos x="939" y="33"/>
                </a:cxn>
                <a:cxn ang="0">
                  <a:pos x="868" y="14"/>
                </a:cxn>
                <a:cxn ang="0">
                  <a:pos x="1063" y="18"/>
                </a:cxn>
                <a:cxn ang="0">
                  <a:pos x="992" y="33"/>
                </a:cxn>
                <a:cxn ang="0">
                  <a:pos x="1116" y="19"/>
                </a:cxn>
                <a:cxn ang="0">
                  <a:pos x="1187" y="37"/>
                </a:cxn>
                <a:cxn ang="0">
                  <a:pos x="1116" y="19"/>
                </a:cxn>
                <a:cxn ang="0">
                  <a:pos x="1311" y="21"/>
                </a:cxn>
                <a:cxn ang="0">
                  <a:pos x="1240" y="38"/>
                </a:cxn>
                <a:cxn ang="0">
                  <a:pos x="1364" y="23"/>
                </a:cxn>
                <a:cxn ang="0">
                  <a:pos x="1435" y="41"/>
                </a:cxn>
                <a:cxn ang="0">
                  <a:pos x="1364" y="23"/>
                </a:cxn>
                <a:cxn ang="0">
                  <a:pos x="1559" y="26"/>
                </a:cxn>
                <a:cxn ang="0">
                  <a:pos x="1488" y="42"/>
                </a:cxn>
                <a:cxn ang="0">
                  <a:pos x="1612" y="26"/>
                </a:cxn>
                <a:cxn ang="0">
                  <a:pos x="1683" y="45"/>
                </a:cxn>
                <a:cxn ang="0">
                  <a:pos x="1612" y="26"/>
                </a:cxn>
                <a:cxn ang="0">
                  <a:pos x="1807" y="30"/>
                </a:cxn>
                <a:cxn ang="0">
                  <a:pos x="1736" y="46"/>
                </a:cxn>
                <a:cxn ang="0">
                  <a:pos x="1860" y="31"/>
                </a:cxn>
                <a:cxn ang="0">
                  <a:pos x="1931" y="49"/>
                </a:cxn>
                <a:cxn ang="0">
                  <a:pos x="1860" y="31"/>
                </a:cxn>
                <a:cxn ang="0">
                  <a:pos x="2055" y="34"/>
                </a:cxn>
                <a:cxn ang="0">
                  <a:pos x="1984" y="50"/>
                </a:cxn>
                <a:cxn ang="0">
                  <a:pos x="2108" y="35"/>
                </a:cxn>
                <a:cxn ang="0">
                  <a:pos x="2179" y="53"/>
                </a:cxn>
                <a:cxn ang="0">
                  <a:pos x="2108" y="35"/>
                </a:cxn>
                <a:cxn ang="0">
                  <a:pos x="2303" y="38"/>
                </a:cxn>
                <a:cxn ang="0">
                  <a:pos x="2232" y="54"/>
                </a:cxn>
              </a:cxnLst>
              <a:rect l="0" t="0" r="r" b="b"/>
              <a:pathLst>
                <a:path w="2303" h="55">
                  <a:moveTo>
                    <a:pt x="0" y="0"/>
                  </a:moveTo>
                  <a:lnTo>
                    <a:pt x="71" y="1"/>
                  </a:lnTo>
                  <a:lnTo>
                    <a:pt x="71" y="19"/>
                  </a:lnTo>
                  <a:lnTo>
                    <a:pt x="0" y="17"/>
                  </a:lnTo>
                  <a:lnTo>
                    <a:pt x="0" y="0"/>
                  </a:lnTo>
                  <a:close/>
                  <a:moveTo>
                    <a:pt x="124" y="2"/>
                  </a:moveTo>
                  <a:lnTo>
                    <a:pt x="195" y="3"/>
                  </a:lnTo>
                  <a:lnTo>
                    <a:pt x="195" y="21"/>
                  </a:lnTo>
                  <a:lnTo>
                    <a:pt x="124" y="19"/>
                  </a:lnTo>
                  <a:lnTo>
                    <a:pt x="124" y="2"/>
                  </a:lnTo>
                  <a:close/>
                  <a:moveTo>
                    <a:pt x="249" y="4"/>
                  </a:moveTo>
                  <a:lnTo>
                    <a:pt x="319" y="5"/>
                  </a:lnTo>
                  <a:lnTo>
                    <a:pt x="319" y="23"/>
                  </a:lnTo>
                  <a:lnTo>
                    <a:pt x="248" y="21"/>
                  </a:lnTo>
                  <a:lnTo>
                    <a:pt x="249" y="4"/>
                  </a:lnTo>
                  <a:close/>
                  <a:moveTo>
                    <a:pt x="372" y="6"/>
                  </a:moveTo>
                  <a:lnTo>
                    <a:pt x="443" y="7"/>
                  </a:lnTo>
                  <a:lnTo>
                    <a:pt x="443" y="25"/>
                  </a:lnTo>
                  <a:lnTo>
                    <a:pt x="372" y="23"/>
                  </a:lnTo>
                  <a:lnTo>
                    <a:pt x="372" y="6"/>
                  </a:lnTo>
                  <a:close/>
                  <a:moveTo>
                    <a:pt x="496" y="8"/>
                  </a:moveTo>
                  <a:lnTo>
                    <a:pt x="567" y="9"/>
                  </a:lnTo>
                  <a:lnTo>
                    <a:pt x="567" y="27"/>
                  </a:lnTo>
                  <a:lnTo>
                    <a:pt x="496" y="26"/>
                  </a:lnTo>
                  <a:lnTo>
                    <a:pt x="496" y="8"/>
                  </a:lnTo>
                  <a:close/>
                  <a:moveTo>
                    <a:pt x="621" y="10"/>
                  </a:moveTo>
                  <a:lnTo>
                    <a:pt x="691" y="11"/>
                  </a:lnTo>
                  <a:lnTo>
                    <a:pt x="691" y="29"/>
                  </a:lnTo>
                  <a:lnTo>
                    <a:pt x="620" y="28"/>
                  </a:lnTo>
                  <a:lnTo>
                    <a:pt x="621" y="10"/>
                  </a:lnTo>
                  <a:close/>
                  <a:moveTo>
                    <a:pt x="744" y="12"/>
                  </a:moveTo>
                  <a:lnTo>
                    <a:pt x="815" y="14"/>
                  </a:lnTo>
                  <a:lnTo>
                    <a:pt x="815" y="31"/>
                  </a:lnTo>
                  <a:lnTo>
                    <a:pt x="744" y="30"/>
                  </a:lnTo>
                  <a:lnTo>
                    <a:pt x="744" y="12"/>
                  </a:lnTo>
                  <a:close/>
                  <a:moveTo>
                    <a:pt x="868" y="14"/>
                  </a:moveTo>
                  <a:lnTo>
                    <a:pt x="939" y="16"/>
                  </a:lnTo>
                  <a:lnTo>
                    <a:pt x="939" y="33"/>
                  </a:lnTo>
                  <a:lnTo>
                    <a:pt x="868" y="32"/>
                  </a:lnTo>
                  <a:lnTo>
                    <a:pt x="868" y="14"/>
                  </a:lnTo>
                  <a:close/>
                  <a:moveTo>
                    <a:pt x="992" y="16"/>
                  </a:moveTo>
                  <a:lnTo>
                    <a:pt x="1063" y="18"/>
                  </a:lnTo>
                  <a:lnTo>
                    <a:pt x="1063" y="35"/>
                  </a:lnTo>
                  <a:lnTo>
                    <a:pt x="992" y="33"/>
                  </a:lnTo>
                  <a:lnTo>
                    <a:pt x="992" y="16"/>
                  </a:lnTo>
                  <a:close/>
                  <a:moveTo>
                    <a:pt x="1116" y="19"/>
                  </a:moveTo>
                  <a:lnTo>
                    <a:pt x="1187" y="20"/>
                  </a:lnTo>
                  <a:lnTo>
                    <a:pt x="1187" y="37"/>
                  </a:lnTo>
                  <a:lnTo>
                    <a:pt x="1116" y="36"/>
                  </a:lnTo>
                  <a:lnTo>
                    <a:pt x="1116" y="19"/>
                  </a:lnTo>
                  <a:close/>
                  <a:moveTo>
                    <a:pt x="1240" y="21"/>
                  </a:moveTo>
                  <a:lnTo>
                    <a:pt x="1311" y="21"/>
                  </a:lnTo>
                  <a:lnTo>
                    <a:pt x="1311" y="39"/>
                  </a:lnTo>
                  <a:lnTo>
                    <a:pt x="1240" y="38"/>
                  </a:lnTo>
                  <a:lnTo>
                    <a:pt x="1240" y="21"/>
                  </a:lnTo>
                  <a:close/>
                  <a:moveTo>
                    <a:pt x="1364" y="23"/>
                  </a:moveTo>
                  <a:lnTo>
                    <a:pt x="1435" y="23"/>
                  </a:lnTo>
                  <a:lnTo>
                    <a:pt x="1435" y="41"/>
                  </a:lnTo>
                  <a:lnTo>
                    <a:pt x="1364" y="40"/>
                  </a:lnTo>
                  <a:lnTo>
                    <a:pt x="1364" y="23"/>
                  </a:lnTo>
                  <a:close/>
                  <a:moveTo>
                    <a:pt x="1488" y="24"/>
                  </a:moveTo>
                  <a:lnTo>
                    <a:pt x="1559" y="26"/>
                  </a:lnTo>
                  <a:lnTo>
                    <a:pt x="1559" y="43"/>
                  </a:lnTo>
                  <a:lnTo>
                    <a:pt x="1488" y="42"/>
                  </a:lnTo>
                  <a:lnTo>
                    <a:pt x="1488" y="24"/>
                  </a:lnTo>
                  <a:close/>
                  <a:moveTo>
                    <a:pt x="1612" y="26"/>
                  </a:moveTo>
                  <a:lnTo>
                    <a:pt x="1683" y="28"/>
                  </a:lnTo>
                  <a:lnTo>
                    <a:pt x="1683" y="45"/>
                  </a:lnTo>
                  <a:lnTo>
                    <a:pt x="1612" y="44"/>
                  </a:lnTo>
                  <a:lnTo>
                    <a:pt x="1612" y="26"/>
                  </a:lnTo>
                  <a:close/>
                  <a:moveTo>
                    <a:pt x="1736" y="28"/>
                  </a:moveTo>
                  <a:lnTo>
                    <a:pt x="1807" y="30"/>
                  </a:lnTo>
                  <a:lnTo>
                    <a:pt x="1807" y="47"/>
                  </a:lnTo>
                  <a:lnTo>
                    <a:pt x="1736" y="46"/>
                  </a:lnTo>
                  <a:lnTo>
                    <a:pt x="1736" y="28"/>
                  </a:lnTo>
                  <a:close/>
                  <a:moveTo>
                    <a:pt x="1860" y="31"/>
                  </a:moveTo>
                  <a:lnTo>
                    <a:pt x="1931" y="32"/>
                  </a:lnTo>
                  <a:lnTo>
                    <a:pt x="1931" y="49"/>
                  </a:lnTo>
                  <a:lnTo>
                    <a:pt x="1860" y="48"/>
                  </a:lnTo>
                  <a:lnTo>
                    <a:pt x="1860" y="31"/>
                  </a:lnTo>
                  <a:close/>
                  <a:moveTo>
                    <a:pt x="1984" y="33"/>
                  </a:moveTo>
                  <a:lnTo>
                    <a:pt x="2055" y="34"/>
                  </a:lnTo>
                  <a:lnTo>
                    <a:pt x="2055" y="51"/>
                  </a:lnTo>
                  <a:lnTo>
                    <a:pt x="1984" y="50"/>
                  </a:lnTo>
                  <a:lnTo>
                    <a:pt x="1984" y="33"/>
                  </a:lnTo>
                  <a:close/>
                  <a:moveTo>
                    <a:pt x="2108" y="35"/>
                  </a:moveTo>
                  <a:lnTo>
                    <a:pt x="2179" y="36"/>
                  </a:lnTo>
                  <a:lnTo>
                    <a:pt x="2179" y="53"/>
                  </a:lnTo>
                  <a:lnTo>
                    <a:pt x="2108" y="52"/>
                  </a:lnTo>
                  <a:lnTo>
                    <a:pt x="2108" y="35"/>
                  </a:lnTo>
                  <a:close/>
                  <a:moveTo>
                    <a:pt x="2232" y="37"/>
                  </a:moveTo>
                  <a:lnTo>
                    <a:pt x="2303" y="38"/>
                  </a:lnTo>
                  <a:lnTo>
                    <a:pt x="2303" y="55"/>
                  </a:lnTo>
                  <a:lnTo>
                    <a:pt x="2232" y="54"/>
                  </a:lnTo>
                  <a:lnTo>
                    <a:pt x="2232" y="37"/>
                  </a:lnTo>
                  <a:close/>
                </a:path>
              </a:pathLst>
            </a:custGeom>
            <a:solidFill>
              <a:srgbClr val="FF9900"/>
            </a:solidFill>
            <a:ln w="1" cap="flat">
              <a:solidFill>
                <a:srgbClr val="FF9900"/>
              </a:solidFill>
              <a:prstDash val="solid"/>
              <a:bevel/>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38" name="Freeform 51"/>
            <p:cNvSpPr>
              <a:spLocks noEditPoints="1"/>
            </p:cNvSpPr>
            <p:nvPr/>
          </p:nvSpPr>
          <p:spPr bwMode="auto">
            <a:xfrm>
              <a:off x="2393950" y="2900363"/>
              <a:ext cx="3721100" cy="2287588"/>
            </a:xfrm>
            <a:custGeom>
              <a:avLst/>
              <a:gdLst/>
              <a:ahLst/>
              <a:cxnLst>
                <a:cxn ang="0">
                  <a:pos x="60" y="1390"/>
                </a:cxn>
                <a:cxn ang="0">
                  <a:pos x="9" y="1441"/>
                </a:cxn>
                <a:cxn ang="0">
                  <a:pos x="105" y="1362"/>
                </a:cxn>
                <a:cxn ang="0">
                  <a:pos x="175" y="1340"/>
                </a:cxn>
                <a:cxn ang="0">
                  <a:pos x="105" y="1362"/>
                </a:cxn>
                <a:cxn ang="0">
                  <a:pos x="270" y="1261"/>
                </a:cxn>
                <a:cxn ang="0">
                  <a:pos x="220" y="1312"/>
                </a:cxn>
                <a:cxn ang="0">
                  <a:pos x="316" y="1233"/>
                </a:cxn>
                <a:cxn ang="0">
                  <a:pos x="385" y="1211"/>
                </a:cxn>
                <a:cxn ang="0">
                  <a:pos x="316" y="1233"/>
                </a:cxn>
                <a:cxn ang="0">
                  <a:pos x="481" y="1133"/>
                </a:cxn>
                <a:cxn ang="0">
                  <a:pos x="430" y="1184"/>
                </a:cxn>
                <a:cxn ang="0">
                  <a:pos x="526" y="1105"/>
                </a:cxn>
                <a:cxn ang="0">
                  <a:pos x="596" y="1083"/>
                </a:cxn>
                <a:cxn ang="0">
                  <a:pos x="526" y="1105"/>
                </a:cxn>
                <a:cxn ang="0">
                  <a:pos x="691" y="1004"/>
                </a:cxn>
                <a:cxn ang="0">
                  <a:pos x="641" y="1055"/>
                </a:cxn>
                <a:cxn ang="0">
                  <a:pos x="736" y="976"/>
                </a:cxn>
                <a:cxn ang="0">
                  <a:pos x="806" y="954"/>
                </a:cxn>
                <a:cxn ang="0">
                  <a:pos x="736" y="976"/>
                </a:cxn>
                <a:cxn ang="0">
                  <a:pos x="902" y="875"/>
                </a:cxn>
                <a:cxn ang="0">
                  <a:pos x="851" y="927"/>
                </a:cxn>
                <a:cxn ang="0">
                  <a:pos x="947" y="848"/>
                </a:cxn>
                <a:cxn ang="0">
                  <a:pos x="1016" y="826"/>
                </a:cxn>
                <a:cxn ang="0">
                  <a:pos x="947" y="848"/>
                </a:cxn>
                <a:cxn ang="0">
                  <a:pos x="1112" y="747"/>
                </a:cxn>
                <a:cxn ang="0">
                  <a:pos x="1062" y="798"/>
                </a:cxn>
                <a:cxn ang="0">
                  <a:pos x="1157" y="719"/>
                </a:cxn>
                <a:cxn ang="0">
                  <a:pos x="1227" y="697"/>
                </a:cxn>
                <a:cxn ang="0">
                  <a:pos x="1157" y="719"/>
                </a:cxn>
                <a:cxn ang="0">
                  <a:pos x="1323" y="618"/>
                </a:cxn>
                <a:cxn ang="0">
                  <a:pos x="1272" y="669"/>
                </a:cxn>
                <a:cxn ang="0">
                  <a:pos x="1368" y="591"/>
                </a:cxn>
                <a:cxn ang="0">
                  <a:pos x="1437" y="569"/>
                </a:cxn>
                <a:cxn ang="0">
                  <a:pos x="1368" y="591"/>
                </a:cxn>
                <a:cxn ang="0">
                  <a:pos x="1533" y="490"/>
                </a:cxn>
                <a:cxn ang="0">
                  <a:pos x="1482" y="541"/>
                </a:cxn>
                <a:cxn ang="0">
                  <a:pos x="1578" y="462"/>
                </a:cxn>
                <a:cxn ang="0">
                  <a:pos x="1648" y="440"/>
                </a:cxn>
                <a:cxn ang="0">
                  <a:pos x="1578" y="462"/>
                </a:cxn>
                <a:cxn ang="0">
                  <a:pos x="1744" y="361"/>
                </a:cxn>
                <a:cxn ang="0">
                  <a:pos x="1693" y="412"/>
                </a:cxn>
                <a:cxn ang="0">
                  <a:pos x="1789" y="333"/>
                </a:cxn>
                <a:cxn ang="0">
                  <a:pos x="1858" y="311"/>
                </a:cxn>
                <a:cxn ang="0">
                  <a:pos x="1789" y="333"/>
                </a:cxn>
                <a:cxn ang="0">
                  <a:pos x="1954" y="233"/>
                </a:cxn>
                <a:cxn ang="0">
                  <a:pos x="1903" y="284"/>
                </a:cxn>
                <a:cxn ang="0">
                  <a:pos x="1999" y="205"/>
                </a:cxn>
                <a:cxn ang="0">
                  <a:pos x="2069" y="183"/>
                </a:cxn>
                <a:cxn ang="0">
                  <a:pos x="1999" y="205"/>
                </a:cxn>
                <a:cxn ang="0">
                  <a:pos x="2164" y="104"/>
                </a:cxn>
                <a:cxn ang="0">
                  <a:pos x="2114" y="155"/>
                </a:cxn>
                <a:cxn ang="0">
                  <a:pos x="2210" y="76"/>
                </a:cxn>
                <a:cxn ang="0">
                  <a:pos x="2279" y="54"/>
                </a:cxn>
                <a:cxn ang="0">
                  <a:pos x="2210" y="76"/>
                </a:cxn>
                <a:cxn ang="0">
                  <a:pos x="2335" y="0"/>
                </a:cxn>
                <a:cxn ang="0">
                  <a:pos x="2324" y="27"/>
                </a:cxn>
              </a:cxnLst>
              <a:rect l="0" t="0" r="r" b="b"/>
              <a:pathLst>
                <a:path w="2344" h="1441">
                  <a:moveTo>
                    <a:pt x="0" y="1426"/>
                  </a:moveTo>
                  <a:lnTo>
                    <a:pt x="60" y="1390"/>
                  </a:lnTo>
                  <a:lnTo>
                    <a:pt x="70" y="1404"/>
                  </a:lnTo>
                  <a:lnTo>
                    <a:pt x="9" y="1441"/>
                  </a:lnTo>
                  <a:lnTo>
                    <a:pt x="0" y="1426"/>
                  </a:lnTo>
                  <a:close/>
                  <a:moveTo>
                    <a:pt x="105" y="1362"/>
                  </a:moveTo>
                  <a:lnTo>
                    <a:pt x="165" y="1325"/>
                  </a:lnTo>
                  <a:lnTo>
                    <a:pt x="175" y="1340"/>
                  </a:lnTo>
                  <a:lnTo>
                    <a:pt x="115" y="1377"/>
                  </a:lnTo>
                  <a:lnTo>
                    <a:pt x="105" y="1362"/>
                  </a:lnTo>
                  <a:close/>
                  <a:moveTo>
                    <a:pt x="210" y="1298"/>
                  </a:moveTo>
                  <a:lnTo>
                    <a:pt x="270" y="1261"/>
                  </a:lnTo>
                  <a:lnTo>
                    <a:pt x="280" y="1276"/>
                  </a:lnTo>
                  <a:lnTo>
                    <a:pt x="220" y="1312"/>
                  </a:lnTo>
                  <a:lnTo>
                    <a:pt x="210" y="1298"/>
                  </a:lnTo>
                  <a:close/>
                  <a:moveTo>
                    <a:pt x="316" y="1233"/>
                  </a:moveTo>
                  <a:lnTo>
                    <a:pt x="376" y="1197"/>
                  </a:lnTo>
                  <a:lnTo>
                    <a:pt x="385" y="1211"/>
                  </a:lnTo>
                  <a:lnTo>
                    <a:pt x="325" y="1248"/>
                  </a:lnTo>
                  <a:lnTo>
                    <a:pt x="316" y="1233"/>
                  </a:lnTo>
                  <a:close/>
                  <a:moveTo>
                    <a:pt x="421" y="1169"/>
                  </a:moveTo>
                  <a:lnTo>
                    <a:pt x="481" y="1133"/>
                  </a:lnTo>
                  <a:lnTo>
                    <a:pt x="490" y="1147"/>
                  </a:lnTo>
                  <a:lnTo>
                    <a:pt x="430" y="1184"/>
                  </a:lnTo>
                  <a:lnTo>
                    <a:pt x="421" y="1169"/>
                  </a:lnTo>
                  <a:close/>
                  <a:moveTo>
                    <a:pt x="526" y="1105"/>
                  </a:moveTo>
                  <a:lnTo>
                    <a:pt x="586" y="1068"/>
                  </a:lnTo>
                  <a:lnTo>
                    <a:pt x="596" y="1083"/>
                  </a:lnTo>
                  <a:lnTo>
                    <a:pt x="536" y="1120"/>
                  </a:lnTo>
                  <a:lnTo>
                    <a:pt x="526" y="1105"/>
                  </a:lnTo>
                  <a:close/>
                  <a:moveTo>
                    <a:pt x="631" y="1041"/>
                  </a:moveTo>
                  <a:lnTo>
                    <a:pt x="691" y="1004"/>
                  </a:lnTo>
                  <a:lnTo>
                    <a:pt x="701" y="1018"/>
                  </a:lnTo>
                  <a:lnTo>
                    <a:pt x="641" y="1055"/>
                  </a:lnTo>
                  <a:lnTo>
                    <a:pt x="631" y="1041"/>
                  </a:lnTo>
                  <a:close/>
                  <a:moveTo>
                    <a:pt x="736" y="976"/>
                  </a:moveTo>
                  <a:lnTo>
                    <a:pt x="797" y="940"/>
                  </a:lnTo>
                  <a:lnTo>
                    <a:pt x="806" y="954"/>
                  </a:lnTo>
                  <a:lnTo>
                    <a:pt x="746" y="991"/>
                  </a:lnTo>
                  <a:lnTo>
                    <a:pt x="736" y="976"/>
                  </a:lnTo>
                  <a:close/>
                  <a:moveTo>
                    <a:pt x="842" y="912"/>
                  </a:moveTo>
                  <a:lnTo>
                    <a:pt x="902" y="875"/>
                  </a:lnTo>
                  <a:lnTo>
                    <a:pt x="911" y="890"/>
                  </a:lnTo>
                  <a:lnTo>
                    <a:pt x="851" y="927"/>
                  </a:lnTo>
                  <a:lnTo>
                    <a:pt x="842" y="912"/>
                  </a:lnTo>
                  <a:close/>
                  <a:moveTo>
                    <a:pt x="947" y="848"/>
                  </a:moveTo>
                  <a:lnTo>
                    <a:pt x="1007" y="811"/>
                  </a:lnTo>
                  <a:lnTo>
                    <a:pt x="1016" y="826"/>
                  </a:lnTo>
                  <a:lnTo>
                    <a:pt x="956" y="862"/>
                  </a:lnTo>
                  <a:lnTo>
                    <a:pt x="947" y="848"/>
                  </a:lnTo>
                  <a:close/>
                  <a:moveTo>
                    <a:pt x="1052" y="784"/>
                  </a:moveTo>
                  <a:lnTo>
                    <a:pt x="1112" y="747"/>
                  </a:lnTo>
                  <a:lnTo>
                    <a:pt x="1122" y="761"/>
                  </a:lnTo>
                  <a:lnTo>
                    <a:pt x="1062" y="798"/>
                  </a:lnTo>
                  <a:lnTo>
                    <a:pt x="1052" y="784"/>
                  </a:lnTo>
                  <a:close/>
                  <a:moveTo>
                    <a:pt x="1157" y="719"/>
                  </a:moveTo>
                  <a:lnTo>
                    <a:pt x="1218" y="682"/>
                  </a:lnTo>
                  <a:lnTo>
                    <a:pt x="1227" y="697"/>
                  </a:lnTo>
                  <a:lnTo>
                    <a:pt x="1167" y="734"/>
                  </a:lnTo>
                  <a:lnTo>
                    <a:pt x="1157" y="719"/>
                  </a:lnTo>
                  <a:close/>
                  <a:moveTo>
                    <a:pt x="1263" y="655"/>
                  </a:moveTo>
                  <a:lnTo>
                    <a:pt x="1323" y="618"/>
                  </a:lnTo>
                  <a:lnTo>
                    <a:pt x="1332" y="633"/>
                  </a:lnTo>
                  <a:lnTo>
                    <a:pt x="1272" y="669"/>
                  </a:lnTo>
                  <a:lnTo>
                    <a:pt x="1263" y="655"/>
                  </a:lnTo>
                  <a:close/>
                  <a:moveTo>
                    <a:pt x="1368" y="591"/>
                  </a:moveTo>
                  <a:lnTo>
                    <a:pt x="1428" y="554"/>
                  </a:lnTo>
                  <a:lnTo>
                    <a:pt x="1437" y="569"/>
                  </a:lnTo>
                  <a:lnTo>
                    <a:pt x="1377" y="605"/>
                  </a:lnTo>
                  <a:lnTo>
                    <a:pt x="1368" y="591"/>
                  </a:lnTo>
                  <a:close/>
                  <a:moveTo>
                    <a:pt x="1473" y="526"/>
                  </a:moveTo>
                  <a:lnTo>
                    <a:pt x="1533" y="490"/>
                  </a:lnTo>
                  <a:lnTo>
                    <a:pt x="1542" y="504"/>
                  </a:lnTo>
                  <a:lnTo>
                    <a:pt x="1482" y="541"/>
                  </a:lnTo>
                  <a:lnTo>
                    <a:pt x="1473" y="526"/>
                  </a:lnTo>
                  <a:close/>
                  <a:moveTo>
                    <a:pt x="1578" y="462"/>
                  </a:moveTo>
                  <a:lnTo>
                    <a:pt x="1639" y="425"/>
                  </a:lnTo>
                  <a:lnTo>
                    <a:pt x="1648" y="440"/>
                  </a:lnTo>
                  <a:lnTo>
                    <a:pt x="1587" y="477"/>
                  </a:lnTo>
                  <a:lnTo>
                    <a:pt x="1578" y="462"/>
                  </a:lnTo>
                  <a:close/>
                  <a:moveTo>
                    <a:pt x="1684" y="398"/>
                  </a:moveTo>
                  <a:lnTo>
                    <a:pt x="1744" y="361"/>
                  </a:lnTo>
                  <a:lnTo>
                    <a:pt x="1753" y="376"/>
                  </a:lnTo>
                  <a:lnTo>
                    <a:pt x="1693" y="412"/>
                  </a:lnTo>
                  <a:lnTo>
                    <a:pt x="1684" y="398"/>
                  </a:lnTo>
                  <a:close/>
                  <a:moveTo>
                    <a:pt x="1789" y="333"/>
                  </a:moveTo>
                  <a:lnTo>
                    <a:pt x="1849" y="297"/>
                  </a:lnTo>
                  <a:lnTo>
                    <a:pt x="1858" y="311"/>
                  </a:lnTo>
                  <a:lnTo>
                    <a:pt x="1798" y="348"/>
                  </a:lnTo>
                  <a:lnTo>
                    <a:pt x="1789" y="333"/>
                  </a:lnTo>
                  <a:close/>
                  <a:moveTo>
                    <a:pt x="1894" y="269"/>
                  </a:moveTo>
                  <a:lnTo>
                    <a:pt x="1954" y="233"/>
                  </a:lnTo>
                  <a:lnTo>
                    <a:pt x="1963" y="247"/>
                  </a:lnTo>
                  <a:lnTo>
                    <a:pt x="1903" y="284"/>
                  </a:lnTo>
                  <a:lnTo>
                    <a:pt x="1894" y="269"/>
                  </a:lnTo>
                  <a:close/>
                  <a:moveTo>
                    <a:pt x="1999" y="205"/>
                  </a:moveTo>
                  <a:lnTo>
                    <a:pt x="2059" y="168"/>
                  </a:lnTo>
                  <a:lnTo>
                    <a:pt x="2069" y="183"/>
                  </a:lnTo>
                  <a:lnTo>
                    <a:pt x="2008" y="220"/>
                  </a:lnTo>
                  <a:lnTo>
                    <a:pt x="1999" y="205"/>
                  </a:lnTo>
                  <a:close/>
                  <a:moveTo>
                    <a:pt x="2104" y="140"/>
                  </a:moveTo>
                  <a:lnTo>
                    <a:pt x="2164" y="104"/>
                  </a:lnTo>
                  <a:lnTo>
                    <a:pt x="2174" y="118"/>
                  </a:lnTo>
                  <a:lnTo>
                    <a:pt x="2114" y="155"/>
                  </a:lnTo>
                  <a:lnTo>
                    <a:pt x="2104" y="140"/>
                  </a:lnTo>
                  <a:close/>
                  <a:moveTo>
                    <a:pt x="2210" y="76"/>
                  </a:moveTo>
                  <a:lnTo>
                    <a:pt x="2270" y="40"/>
                  </a:lnTo>
                  <a:lnTo>
                    <a:pt x="2279" y="54"/>
                  </a:lnTo>
                  <a:lnTo>
                    <a:pt x="2219" y="91"/>
                  </a:lnTo>
                  <a:lnTo>
                    <a:pt x="2210" y="76"/>
                  </a:lnTo>
                  <a:close/>
                  <a:moveTo>
                    <a:pt x="2315" y="12"/>
                  </a:moveTo>
                  <a:lnTo>
                    <a:pt x="2335" y="0"/>
                  </a:lnTo>
                  <a:lnTo>
                    <a:pt x="2344" y="15"/>
                  </a:lnTo>
                  <a:lnTo>
                    <a:pt x="2324" y="27"/>
                  </a:lnTo>
                  <a:lnTo>
                    <a:pt x="2315" y="12"/>
                  </a:lnTo>
                  <a:close/>
                </a:path>
              </a:pathLst>
            </a:custGeom>
            <a:solidFill>
              <a:srgbClr val="FF9900"/>
            </a:solidFill>
            <a:ln w="1" cap="flat">
              <a:solidFill>
                <a:srgbClr val="FF9900"/>
              </a:solidFill>
              <a:prstDash val="solid"/>
              <a:bevel/>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39" name="Freeform 52"/>
            <p:cNvSpPr>
              <a:spLocks noEditPoints="1"/>
            </p:cNvSpPr>
            <p:nvPr/>
          </p:nvSpPr>
          <p:spPr bwMode="auto">
            <a:xfrm>
              <a:off x="2270125" y="1990725"/>
              <a:ext cx="2584450" cy="4035425"/>
            </a:xfrm>
            <a:custGeom>
              <a:avLst/>
              <a:gdLst/>
              <a:ahLst/>
              <a:cxnLst>
                <a:cxn ang="0">
                  <a:pos x="1575" y="2484"/>
                </a:cxn>
                <a:cxn ang="0">
                  <a:pos x="1628" y="2533"/>
                </a:cxn>
                <a:cxn ang="0">
                  <a:pos x="1547" y="2439"/>
                </a:cxn>
                <a:cxn ang="0">
                  <a:pos x="1525" y="2371"/>
                </a:cxn>
                <a:cxn ang="0">
                  <a:pos x="1547" y="2439"/>
                </a:cxn>
                <a:cxn ang="0">
                  <a:pos x="1444" y="2277"/>
                </a:cxn>
                <a:cxn ang="0">
                  <a:pos x="1497" y="2327"/>
                </a:cxn>
                <a:cxn ang="0">
                  <a:pos x="1416" y="2233"/>
                </a:cxn>
                <a:cxn ang="0">
                  <a:pos x="1393" y="2165"/>
                </a:cxn>
                <a:cxn ang="0">
                  <a:pos x="1416" y="2233"/>
                </a:cxn>
                <a:cxn ang="0">
                  <a:pos x="1313" y="2071"/>
                </a:cxn>
                <a:cxn ang="0">
                  <a:pos x="1365" y="2121"/>
                </a:cxn>
                <a:cxn ang="0">
                  <a:pos x="1285" y="2027"/>
                </a:cxn>
                <a:cxn ang="0">
                  <a:pos x="1262" y="1959"/>
                </a:cxn>
                <a:cxn ang="0">
                  <a:pos x="1285" y="2027"/>
                </a:cxn>
                <a:cxn ang="0">
                  <a:pos x="1182" y="1865"/>
                </a:cxn>
                <a:cxn ang="0">
                  <a:pos x="1234" y="1915"/>
                </a:cxn>
                <a:cxn ang="0">
                  <a:pos x="1154" y="1821"/>
                </a:cxn>
                <a:cxn ang="0">
                  <a:pos x="1131" y="1753"/>
                </a:cxn>
                <a:cxn ang="0">
                  <a:pos x="1154" y="1821"/>
                </a:cxn>
                <a:cxn ang="0">
                  <a:pos x="1050" y="1659"/>
                </a:cxn>
                <a:cxn ang="0">
                  <a:pos x="1103" y="1708"/>
                </a:cxn>
                <a:cxn ang="0">
                  <a:pos x="1022" y="1615"/>
                </a:cxn>
                <a:cxn ang="0">
                  <a:pos x="1000" y="1546"/>
                </a:cxn>
                <a:cxn ang="0">
                  <a:pos x="1022" y="1615"/>
                </a:cxn>
                <a:cxn ang="0">
                  <a:pos x="919" y="1453"/>
                </a:cxn>
                <a:cxn ang="0">
                  <a:pos x="972" y="1502"/>
                </a:cxn>
                <a:cxn ang="0">
                  <a:pos x="891" y="1409"/>
                </a:cxn>
                <a:cxn ang="0">
                  <a:pos x="868" y="1340"/>
                </a:cxn>
                <a:cxn ang="0">
                  <a:pos x="891" y="1409"/>
                </a:cxn>
                <a:cxn ang="0">
                  <a:pos x="788" y="1247"/>
                </a:cxn>
                <a:cxn ang="0">
                  <a:pos x="840" y="1296"/>
                </a:cxn>
                <a:cxn ang="0">
                  <a:pos x="759" y="1202"/>
                </a:cxn>
                <a:cxn ang="0">
                  <a:pos x="737" y="1134"/>
                </a:cxn>
                <a:cxn ang="0">
                  <a:pos x="759" y="1202"/>
                </a:cxn>
                <a:cxn ang="0">
                  <a:pos x="657" y="1040"/>
                </a:cxn>
                <a:cxn ang="0">
                  <a:pos x="709" y="1090"/>
                </a:cxn>
                <a:cxn ang="0">
                  <a:pos x="628" y="996"/>
                </a:cxn>
                <a:cxn ang="0">
                  <a:pos x="606" y="928"/>
                </a:cxn>
                <a:cxn ang="0">
                  <a:pos x="628" y="996"/>
                </a:cxn>
                <a:cxn ang="0">
                  <a:pos x="525" y="834"/>
                </a:cxn>
                <a:cxn ang="0">
                  <a:pos x="578" y="884"/>
                </a:cxn>
                <a:cxn ang="0">
                  <a:pos x="497" y="790"/>
                </a:cxn>
                <a:cxn ang="0">
                  <a:pos x="475" y="722"/>
                </a:cxn>
                <a:cxn ang="0">
                  <a:pos x="497" y="790"/>
                </a:cxn>
                <a:cxn ang="0">
                  <a:pos x="394" y="628"/>
                </a:cxn>
                <a:cxn ang="0">
                  <a:pos x="447" y="678"/>
                </a:cxn>
                <a:cxn ang="0">
                  <a:pos x="366" y="584"/>
                </a:cxn>
                <a:cxn ang="0">
                  <a:pos x="343" y="516"/>
                </a:cxn>
                <a:cxn ang="0">
                  <a:pos x="366" y="584"/>
                </a:cxn>
                <a:cxn ang="0">
                  <a:pos x="263" y="422"/>
                </a:cxn>
                <a:cxn ang="0">
                  <a:pos x="315" y="472"/>
                </a:cxn>
                <a:cxn ang="0">
                  <a:pos x="234" y="378"/>
                </a:cxn>
                <a:cxn ang="0">
                  <a:pos x="212" y="310"/>
                </a:cxn>
                <a:cxn ang="0">
                  <a:pos x="234" y="378"/>
                </a:cxn>
                <a:cxn ang="0">
                  <a:pos x="131" y="216"/>
                </a:cxn>
                <a:cxn ang="0">
                  <a:pos x="184" y="266"/>
                </a:cxn>
                <a:cxn ang="0">
                  <a:pos x="103" y="172"/>
                </a:cxn>
                <a:cxn ang="0">
                  <a:pos x="81" y="104"/>
                </a:cxn>
                <a:cxn ang="0">
                  <a:pos x="103" y="172"/>
                </a:cxn>
                <a:cxn ang="0">
                  <a:pos x="0" y="10"/>
                </a:cxn>
                <a:cxn ang="0">
                  <a:pos x="53" y="60"/>
                </a:cxn>
              </a:cxnLst>
              <a:rect l="0" t="0" r="r" b="b"/>
              <a:pathLst>
                <a:path w="1628" h="2542">
                  <a:moveTo>
                    <a:pt x="1613" y="2542"/>
                  </a:moveTo>
                  <a:lnTo>
                    <a:pt x="1575" y="2484"/>
                  </a:lnTo>
                  <a:lnTo>
                    <a:pt x="1590" y="2474"/>
                  </a:lnTo>
                  <a:lnTo>
                    <a:pt x="1628" y="2533"/>
                  </a:lnTo>
                  <a:lnTo>
                    <a:pt x="1613" y="2542"/>
                  </a:lnTo>
                  <a:close/>
                  <a:moveTo>
                    <a:pt x="1547" y="2439"/>
                  </a:moveTo>
                  <a:lnTo>
                    <a:pt x="1510" y="2380"/>
                  </a:lnTo>
                  <a:lnTo>
                    <a:pt x="1525" y="2371"/>
                  </a:lnTo>
                  <a:lnTo>
                    <a:pt x="1562" y="2430"/>
                  </a:lnTo>
                  <a:lnTo>
                    <a:pt x="1547" y="2439"/>
                  </a:lnTo>
                  <a:close/>
                  <a:moveTo>
                    <a:pt x="1481" y="2336"/>
                  </a:moveTo>
                  <a:lnTo>
                    <a:pt x="1444" y="2277"/>
                  </a:lnTo>
                  <a:lnTo>
                    <a:pt x="1459" y="2268"/>
                  </a:lnTo>
                  <a:lnTo>
                    <a:pt x="1497" y="2327"/>
                  </a:lnTo>
                  <a:lnTo>
                    <a:pt x="1481" y="2336"/>
                  </a:lnTo>
                  <a:close/>
                  <a:moveTo>
                    <a:pt x="1416" y="2233"/>
                  </a:moveTo>
                  <a:lnTo>
                    <a:pt x="1378" y="2174"/>
                  </a:lnTo>
                  <a:lnTo>
                    <a:pt x="1393" y="2165"/>
                  </a:lnTo>
                  <a:lnTo>
                    <a:pt x="1431" y="2224"/>
                  </a:lnTo>
                  <a:lnTo>
                    <a:pt x="1416" y="2233"/>
                  </a:lnTo>
                  <a:close/>
                  <a:moveTo>
                    <a:pt x="1350" y="2130"/>
                  </a:moveTo>
                  <a:lnTo>
                    <a:pt x="1313" y="2071"/>
                  </a:lnTo>
                  <a:lnTo>
                    <a:pt x="1328" y="2062"/>
                  </a:lnTo>
                  <a:lnTo>
                    <a:pt x="1365" y="2121"/>
                  </a:lnTo>
                  <a:lnTo>
                    <a:pt x="1350" y="2130"/>
                  </a:lnTo>
                  <a:close/>
                  <a:moveTo>
                    <a:pt x="1285" y="2027"/>
                  </a:moveTo>
                  <a:lnTo>
                    <a:pt x="1247" y="1968"/>
                  </a:lnTo>
                  <a:lnTo>
                    <a:pt x="1262" y="1959"/>
                  </a:lnTo>
                  <a:lnTo>
                    <a:pt x="1300" y="2018"/>
                  </a:lnTo>
                  <a:lnTo>
                    <a:pt x="1285" y="2027"/>
                  </a:lnTo>
                  <a:close/>
                  <a:moveTo>
                    <a:pt x="1219" y="1924"/>
                  </a:moveTo>
                  <a:lnTo>
                    <a:pt x="1182" y="1865"/>
                  </a:lnTo>
                  <a:lnTo>
                    <a:pt x="1197" y="1856"/>
                  </a:lnTo>
                  <a:lnTo>
                    <a:pt x="1234" y="1915"/>
                  </a:lnTo>
                  <a:lnTo>
                    <a:pt x="1219" y="1924"/>
                  </a:lnTo>
                  <a:close/>
                  <a:moveTo>
                    <a:pt x="1154" y="1821"/>
                  </a:moveTo>
                  <a:lnTo>
                    <a:pt x="1116" y="1762"/>
                  </a:lnTo>
                  <a:lnTo>
                    <a:pt x="1131" y="1753"/>
                  </a:lnTo>
                  <a:lnTo>
                    <a:pt x="1168" y="1812"/>
                  </a:lnTo>
                  <a:lnTo>
                    <a:pt x="1154" y="1821"/>
                  </a:lnTo>
                  <a:close/>
                  <a:moveTo>
                    <a:pt x="1088" y="1718"/>
                  </a:moveTo>
                  <a:lnTo>
                    <a:pt x="1050" y="1659"/>
                  </a:lnTo>
                  <a:lnTo>
                    <a:pt x="1065" y="1650"/>
                  </a:lnTo>
                  <a:lnTo>
                    <a:pt x="1103" y="1708"/>
                  </a:lnTo>
                  <a:lnTo>
                    <a:pt x="1088" y="1718"/>
                  </a:lnTo>
                  <a:close/>
                  <a:moveTo>
                    <a:pt x="1022" y="1615"/>
                  </a:moveTo>
                  <a:lnTo>
                    <a:pt x="985" y="1556"/>
                  </a:lnTo>
                  <a:lnTo>
                    <a:pt x="1000" y="1546"/>
                  </a:lnTo>
                  <a:lnTo>
                    <a:pt x="1037" y="1606"/>
                  </a:lnTo>
                  <a:lnTo>
                    <a:pt x="1022" y="1615"/>
                  </a:lnTo>
                  <a:close/>
                  <a:moveTo>
                    <a:pt x="956" y="1511"/>
                  </a:moveTo>
                  <a:lnTo>
                    <a:pt x="919" y="1453"/>
                  </a:lnTo>
                  <a:lnTo>
                    <a:pt x="934" y="1444"/>
                  </a:lnTo>
                  <a:lnTo>
                    <a:pt x="972" y="1502"/>
                  </a:lnTo>
                  <a:lnTo>
                    <a:pt x="956" y="1511"/>
                  </a:lnTo>
                  <a:close/>
                  <a:moveTo>
                    <a:pt x="891" y="1409"/>
                  </a:moveTo>
                  <a:lnTo>
                    <a:pt x="853" y="1349"/>
                  </a:lnTo>
                  <a:lnTo>
                    <a:pt x="868" y="1340"/>
                  </a:lnTo>
                  <a:lnTo>
                    <a:pt x="906" y="1399"/>
                  </a:lnTo>
                  <a:lnTo>
                    <a:pt x="891" y="1409"/>
                  </a:lnTo>
                  <a:close/>
                  <a:moveTo>
                    <a:pt x="825" y="1305"/>
                  </a:moveTo>
                  <a:lnTo>
                    <a:pt x="788" y="1247"/>
                  </a:lnTo>
                  <a:lnTo>
                    <a:pt x="803" y="1237"/>
                  </a:lnTo>
                  <a:lnTo>
                    <a:pt x="840" y="1296"/>
                  </a:lnTo>
                  <a:lnTo>
                    <a:pt x="825" y="1305"/>
                  </a:lnTo>
                  <a:close/>
                  <a:moveTo>
                    <a:pt x="759" y="1202"/>
                  </a:moveTo>
                  <a:lnTo>
                    <a:pt x="722" y="1143"/>
                  </a:lnTo>
                  <a:lnTo>
                    <a:pt x="737" y="1134"/>
                  </a:lnTo>
                  <a:lnTo>
                    <a:pt x="775" y="1193"/>
                  </a:lnTo>
                  <a:lnTo>
                    <a:pt x="759" y="1202"/>
                  </a:lnTo>
                  <a:close/>
                  <a:moveTo>
                    <a:pt x="694" y="1099"/>
                  </a:moveTo>
                  <a:lnTo>
                    <a:pt x="657" y="1040"/>
                  </a:lnTo>
                  <a:lnTo>
                    <a:pt x="671" y="1031"/>
                  </a:lnTo>
                  <a:lnTo>
                    <a:pt x="709" y="1090"/>
                  </a:lnTo>
                  <a:lnTo>
                    <a:pt x="694" y="1099"/>
                  </a:lnTo>
                  <a:close/>
                  <a:moveTo>
                    <a:pt x="628" y="996"/>
                  </a:moveTo>
                  <a:lnTo>
                    <a:pt x="591" y="937"/>
                  </a:lnTo>
                  <a:lnTo>
                    <a:pt x="606" y="928"/>
                  </a:lnTo>
                  <a:lnTo>
                    <a:pt x="643" y="987"/>
                  </a:lnTo>
                  <a:lnTo>
                    <a:pt x="628" y="996"/>
                  </a:lnTo>
                  <a:close/>
                  <a:moveTo>
                    <a:pt x="563" y="893"/>
                  </a:moveTo>
                  <a:lnTo>
                    <a:pt x="525" y="834"/>
                  </a:lnTo>
                  <a:lnTo>
                    <a:pt x="540" y="825"/>
                  </a:lnTo>
                  <a:lnTo>
                    <a:pt x="578" y="884"/>
                  </a:lnTo>
                  <a:lnTo>
                    <a:pt x="563" y="893"/>
                  </a:lnTo>
                  <a:close/>
                  <a:moveTo>
                    <a:pt x="497" y="790"/>
                  </a:moveTo>
                  <a:lnTo>
                    <a:pt x="460" y="731"/>
                  </a:lnTo>
                  <a:lnTo>
                    <a:pt x="475" y="722"/>
                  </a:lnTo>
                  <a:lnTo>
                    <a:pt x="512" y="781"/>
                  </a:lnTo>
                  <a:lnTo>
                    <a:pt x="497" y="790"/>
                  </a:lnTo>
                  <a:close/>
                  <a:moveTo>
                    <a:pt x="431" y="687"/>
                  </a:moveTo>
                  <a:lnTo>
                    <a:pt x="394" y="628"/>
                  </a:lnTo>
                  <a:lnTo>
                    <a:pt x="409" y="619"/>
                  </a:lnTo>
                  <a:lnTo>
                    <a:pt x="447" y="678"/>
                  </a:lnTo>
                  <a:lnTo>
                    <a:pt x="431" y="687"/>
                  </a:lnTo>
                  <a:close/>
                  <a:moveTo>
                    <a:pt x="366" y="584"/>
                  </a:moveTo>
                  <a:lnTo>
                    <a:pt x="328" y="525"/>
                  </a:lnTo>
                  <a:lnTo>
                    <a:pt x="343" y="516"/>
                  </a:lnTo>
                  <a:lnTo>
                    <a:pt x="381" y="575"/>
                  </a:lnTo>
                  <a:lnTo>
                    <a:pt x="366" y="584"/>
                  </a:lnTo>
                  <a:close/>
                  <a:moveTo>
                    <a:pt x="300" y="481"/>
                  </a:moveTo>
                  <a:lnTo>
                    <a:pt x="263" y="422"/>
                  </a:lnTo>
                  <a:lnTo>
                    <a:pt x="278" y="413"/>
                  </a:lnTo>
                  <a:lnTo>
                    <a:pt x="315" y="472"/>
                  </a:lnTo>
                  <a:lnTo>
                    <a:pt x="300" y="481"/>
                  </a:lnTo>
                  <a:close/>
                  <a:moveTo>
                    <a:pt x="234" y="378"/>
                  </a:moveTo>
                  <a:lnTo>
                    <a:pt x="197" y="319"/>
                  </a:lnTo>
                  <a:lnTo>
                    <a:pt x="212" y="310"/>
                  </a:lnTo>
                  <a:lnTo>
                    <a:pt x="250" y="369"/>
                  </a:lnTo>
                  <a:lnTo>
                    <a:pt x="234" y="378"/>
                  </a:lnTo>
                  <a:close/>
                  <a:moveTo>
                    <a:pt x="169" y="275"/>
                  </a:moveTo>
                  <a:lnTo>
                    <a:pt x="131" y="216"/>
                  </a:lnTo>
                  <a:lnTo>
                    <a:pt x="146" y="207"/>
                  </a:lnTo>
                  <a:lnTo>
                    <a:pt x="184" y="266"/>
                  </a:lnTo>
                  <a:lnTo>
                    <a:pt x="169" y="275"/>
                  </a:lnTo>
                  <a:close/>
                  <a:moveTo>
                    <a:pt x="103" y="172"/>
                  </a:moveTo>
                  <a:lnTo>
                    <a:pt x="66" y="113"/>
                  </a:lnTo>
                  <a:lnTo>
                    <a:pt x="81" y="104"/>
                  </a:lnTo>
                  <a:lnTo>
                    <a:pt x="118" y="162"/>
                  </a:lnTo>
                  <a:lnTo>
                    <a:pt x="103" y="172"/>
                  </a:lnTo>
                  <a:close/>
                  <a:moveTo>
                    <a:pt x="38" y="69"/>
                  </a:moveTo>
                  <a:lnTo>
                    <a:pt x="0" y="10"/>
                  </a:lnTo>
                  <a:lnTo>
                    <a:pt x="15" y="0"/>
                  </a:lnTo>
                  <a:lnTo>
                    <a:pt x="53" y="60"/>
                  </a:lnTo>
                  <a:lnTo>
                    <a:pt x="38" y="69"/>
                  </a:lnTo>
                  <a:close/>
                </a:path>
              </a:pathLst>
            </a:custGeom>
            <a:solidFill>
              <a:srgbClr val="FF9900"/>
            </a:solidFill>
            <a:ln w="1" cap="flat">
              <a:solidFill>
                <a:srgbClr val="FF9900"/>
              </a:solidFill>
              <a:prstDash val="solid"/>
              <a:bevel/>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pic>
          <p:nvPicPr>
            <p:cNvPr id="40" name="Picture 53"/>
            <p:cNvPicPr>
              <a:picLocks noChangeAspect="1" noChangeArrowheads="1"/>
            </p:cNvPicPr>
            <p:nvPr/>
          </p:nvPicPr>
          <p:blipFill>
            <a:blip r:embed="rId5" cstate="print"/>
            <a:srcRect/>
            <a:stretch>
              <a:fillRect/>
            </a:stretch>
          </p:blipFill>
          <p:spPr bwMode="auto">
            <a:xfrm>
              <a:off x="2427288" y="4652963"/>
              <a:ext cx="452438" cy="1336675"/>
            </a:xfrm>
            <a:prstGeom prst="rect">
              <a:avLst/>
            </a:prstGeom>
            <a:noFill/>
            <a:ln w="9525">
              <a:noFill/>
              <a:miter lim="800000"/>
              <a:headEnd/>
              <a:tailEnd/>
            </a:ln>
          </p:spPr>
        </p:pic>
        <p:grpSp>
          <p:nvGrpSpPr>
            <p:cNvPr id="11" name="Group 57"/>
            <p:cNvGrpSpPr>
              <a:grpSpLocks/>
            </p:cNvGrpSpPr>
            <p:nvPr/>
          </p:nvGrpSpPr>
          <p:grpSpPr bwMode="auto">
            <a:xfrm>
              <a:off x="4754563" y="4175125"/>
              <a:ext cx="242888" cy="209550"/>
              <a:chOff x="2995" y="2630"/>
              <a:chExt cx="153" cy="132"/>
            </a:xfrm>
          </p:grpSpPr>
          <p:sp>
            <p:nvSpPr>
              <p:cNvPr id="58" name="Rectangle 54"/>
              <p:cNvSpPr>
                <a:spLocks noChangeArrowheads="1"/>
              </p:cNvSpPr>
              <p:nvPr/>
            </p:nvSpPr>
            <p:spPr bwMode="auto">
              <a:xfrm>
                <a:off x="2995" y="2630"/>
                <a:ext cx="153" cy="13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59" name="Freeform 55"/>
              <p:cNvSpPr>
                <a:spLocks/>
              </p:cNvSpPr>
              <p:nvPr/>
            </p:nvSpPr>
            <p:spPr bwMode="auto">
              <a:xfrm>
                <a:off x="2995" y="2630"/>
                <a:ext cx="152" cy="131"/>
              </a:xfrm>
              <a:custGeom>
                <a:avLst/>
                <a:gdLst/>
                <a:ahLst/>
                <a:cxnLst>
                  <a:cxn ang="0">
                    <a:pos x="38" y="0"/>
                  </a:cxn>
                  <a:cxn ang="0">
                    <a:pos x="0" y="53"/>
                  </a:cxn>
                  <a:cxn ang="0">
                    <a:pos x="115" y="131"/>
                  </a:cxn>
                  <a:cxn ang="0">
                    <a:pos x="152" y="77"/>
                  </a:cxn>
                  <a:cxn ang="0">
                    <a:pos x="38" y="0"/>
                  </a:cxn>
                </a:cxnLst>
                <a:rect l="0" t="0" r="r" b="b"/>
                <a:pathLst>
                  <a:path w="152" h="131">
                    <a:moveTo>
                      <a:pt x="38" y="0"/>
                    </a:moveTo>
                    <a:lnTo>
                      <a:pt x="0" y="53"/>
                    </a:lnTo>
                    <a:lnTo>
                      <a:pt x="115" y="131"/>
                    </a:lnTo>
                    <a:lnTo>
                      <a:pt x="152" y="77"/>
                    </a:lnTo>
                    <a:lnTo>
                      <a:pt x="3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60" name="Rectangle 56"/>
              <p:cNvSpPr>
                <a:spLocks noChangeArrowheads="1"/>
              </p:cNvSpPr>
              <p:nvPr/>
            </p:nvSpPr>
            <p:spPr bwMode="auto">
              <a:xfrm>
                <a:off x="2995" y="2630"/>
                <a:ext cx="153" cy="13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grpSp>
        <p:sp>
          <p:nvSpPr>
            <p:cNvPr id="42" name="Rectangle 58"/>
            <p:cNvSpPr>
              <a:spLocks noChangeArrowheads="1"/>
            </p:cNvSpPr>
            <p:nvPr/>
          </p:nvSpPr>
          <p:spPr bwMode="auto">
            <a:xfrm rot="2040000">
              <a:off x="4745825" y="4199996"/>
              <a:ext cx="287351" cy="18203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700" b="1" i="0" u="none" strike="noStrike" cap="none" normalizeH="0" baseline="0" smtClean="0">
                  <a:ln>
                    <a:noFill/>
                  </a:ln>
                  <a:solidFill>
                    <a:srgbClr val="000000"/>
                  </a:solidFill>
                  <a:effectLst/>
                  <a:latin typeface="Trebuchet MS" pitchFamily="34" charset="0"/>
                  <a:cs typeface="Arial" pitchFamily="34" charset="0"/>
                </a:rPr>
                <a:t>1500</a:t>
              </a:r>
              <a:endParaRPr kumimoji="0" lang="fr-FR" sz="1800" b="0" i="0" u="none" strike="noStrike" cap="none" normalizeH="0" baseline="0" smtClean="0">
                <a:ln>
                  <a:noFill/>
                </a:ln>
                <a:solidFill>
                  <a:schemeClr val="tx1"/>
                </a:solidFill>
                <a:effectLst/>
                <a:latin typeface="Trebuchet MS" pitchFamily="34" charset="0"/>
                <a:cs typeface="Arial" pitchFamily="34" charset="0"/>
              </a:endParaRPr>
            </a:p>
          </p:txBody>
        </p:sp>
        <p:grpSp>
          <p:nvGrpSpPr>
            <p:cNvPr id="14" name="Group 62"/>
            <p:cNvGrpSpPr>
              <a:grpSpLocks/>
            </p:cNvGrpSpPr>
            <p:nvPr/>
          </p:nvGrpSpPr>
          <p:grpSpPr bwMode="auto">
            <a:xfrm>
              <a:off x="5491163" y="2735263"/>
              <a:ext cx="574675" cy="233363"/>
              <a:chOff x="3459" y="1723"/>
              <a:chExt cx="362" cy="147"/>
            </a:xfrm>
          </p:grpSpPr>
          <p:sp>
            <p:nvSpPr>
              <p:cNvPr id="55" name="Rectangle 59"/>
              <p:cNvSpPr>
                <a:spLocks noChangeArrowheads="1"/>
              </p:cNvSpPr>
              <p:nvPr/>
            </p:nvSpPr>
            <p:spPr bwMode="auto">
              <a:xfrm>
                <a:off x="3459" y="1723"/>
                <a:ext cx="362" cy="14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pic>
            <p:nvPicPr>
              <p:cNvPr id="56" name="Picture 60"/>
              <p:cNvPicPr>
                <a:picLocks noChangeAspect="1" noChangeArrowheads="1"/>
              </p:cNvPicPr>
              <p:nvPr/>
            </p:nvPicPr>
            <p:blipFill>
              <a:blip r:embed="rId6" cstate="print"/>
              <a:srcRect/>
              <a:stretch>
                <a:fillRect/>
              </a:stretch>
            </p:blipFill>
            <p:spPr bwMode="auto">
              <a:xfrm>
                <a:off x="3459" y="1724"/>
                <a:ext cx="362" cy="146"/>
              </a:xfrm>
              <a:prstGeom prst="rect">
                <a:avLst/>
              </a:prstGeom>
              <a:noFill/>
              <a:ln w="9525">
                <a:noFill/>
                <a:miter lim="800000"/>
                <a:headEnd/>
                <a:tailEnd/>
              </a:ln>
            </p:spPr>
          </p:pic>
          <p:sp>
            <p:nvSpPr>
              <p:cNvPr id="57" name="Rectangle 61"/>
              <p:cNvSpPr>
                <a:spLocks noChangeArrowheads="1"/>
              </p:cNvSpPr>
              <p:nvPr/>
            </p:nvSpPr>
            <p:spPr bwMode="auto">
              <a:xfrm>
                <a:off x="3459" y="1723"/>
                <a:ext cx="362" cy="14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grpSp>
        <p:sp>
          <p:nvSpPr>
            <p:cNvPr id="44" name="Rectangle 63"/>
            <p:cNvSpPr>
              <a:spLocks noChangeArrowheads="1"/>
            </p:cNvSpPr>
            <p:nvPr/>
          </p:nvSpPr>
          <p:spPr bwMode="auto">
            <a:xfrm>
              <a:off x="5543550" y="2767013"/>
              <a:ext cx="363543" cy="31206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rgbClr val="000000"/>
                  </a:solidFill>
                  <a:effectLst/>
                  <a:latin typeface="Trebuchet MS" pitchFamily="34" charset="0"/>
                  <a:cs typeface="Arial" pitchFamily="34" charset="0"/>
                </a:rPr>
                <a:t>KSR</a:t>
              </a:r>
              <a:endParaRPr kumimoji="0" lang="fr-FR" sz="1800" b="0" i="0" u="none" strike="noStrike" cap="none" normalizeH="0" baseline="0" smtClean="0">
                <a:ln>
                  <a:noFill/>
                </a:ln>
                <a:solidFill>
                  <a:schemeClr val="tx1"/>
                </a:solidFill>
                <a:effectLst/>
                <a:latin typeface="Trebuchet MS" pitchFamily="34" charset="0"/>
                <a:cs typeface="Arial" pitchFamily="34" charset="0"/>
              </a:endParaRPr>
            </a:p>
          </p:txBody>
        </p:sp>
        <p:sp>
          <p:nvSpPr>
            <p:cNvPr id="45" name="Rectangle 64"/>
            <p:cNvSpPr>
              <a:spLocks noChangeArrowheads="1"/>
            </p:cNvSpPr>
            <p:nvPr/>
          </p:nvSpPr>
          <p:spPr bwMode="auto">
            <a:xfrm>
              <a:off x="5875338" y="2767013"/>
              <a:ext cx="76193" cy="31206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rgbClr val="000000"/>
                  </a:solidFill>
                  <a:effectLst/>
                  <a:latin typeface="Trebuchet MS" pitchFamily="34" charset="0"/>
                  <a:cs typeface="Arial" pitchFamily="34" charset="0"/>
                </a:rPr>
                <a:t>-</a:t>
              </a:r>
              <a:endParaRPr kumimoji="0" lang="fr-FR" sz="1800" b="0" i="0" u="none" strike="noStrike" cap="none" normalizeH="0" baseline="0" smtClean="0">
                <a:ln>
                  <a:noFill/>
                </a:ln>
                <a:solidFill>
                  <a:schemeClr val="tx1"/>
                </a:solidFill>
                <a:effectLst/>
                <a:latin typeface="Trebuchet MS" pitchFamily="34" charset="0"/>
                <a:cs typeface="Arial" pitchFamily="34" charset="0"/>
              </a:endParaRPr>
            </a:p>
          </p:txBody>
        </p:sp>
        <p:sp>
          <p:nvSpPr>
            <p:cNvPr id="46" name="Rectangle 65"/>
            <p:cNvSpPr>
              <a:spLocks noChangeArrowheads="1"/>
            </p:cNvSpPr>
            <p:nvPr/>
          </p:nvSpPr>
          <p:spPr bwMode="auto">
            <a:xfrm>
              <a:off x="5927724" y="2767013"/>
              <a:ext cx="121906" cy="31206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rgbClr val="000000"/>
                  </a:solidFill>
                  <a:effectLst/>
                  <a:latin typeface="Trebuchet MS" pitchFamily="34" charset="0"/>
                  <a:cs typeface="Arial" pitchFamily="34" charset="0"/>
                </a:rPr>
                <a:t>5</a:t>
              </a:r>
              <a:endParaRPr kumimoji="0" lang="fr-FR" sz="1800" b="0" i="0" u="none" strike="noStrike" cap="none" normalizeH="0" baseline="0" smtClean="0">
                <a:ln>
                  <a:noFill/>
                </a:ln>
                <a:solidFill>
                  <a:schemeClr val="tx1"/>
                </a:solidFill>
                <a:effectLst/>
                <a:latin typeface="Trebuchet MS" pitchFamily="34" charset="0"/>
                <a:cs typeface="Arial" pitchFamily="34" charset="0"/>
              </a:endParaRPr>
            </a:p>
          </p:txBody>
        </p:sp>
        <p:grpSp>
          <p:nvGrpSpPr>
            <p:cNvPr id="17" name="Group 68"/>
            <p:cNvGrpSpPr>
              <a:grpSpLocks/>
            </p:cNvGrpSpPr>
            <p:nvPr/>
          </p:nvGrpSpPr>
          <p:grpSpPr bwMode="auto">
            <a:xfrm>
              <a:off x="3948113" y="5611815"/>
              <a:ext cx="2163763" cy="406400"/>
              <a:chOff x="2487" y="3535"/>
              <a:chExt cx="1363" cy="256"/>
            </a:xfrm>
          </p:grpSpPr>
          <p:pic>
            <p:nvPicPr>
              <p:cNvPr id="53" name="Picture 66"/>
              <p:cNvPicPr>
                <a:picLocks noChangeAspect="1" noChangeArrowheads="1"/>
              </p:cNvPicPr>
              <p:nvPr/>
            </p:nvPicPr>
            <p:blipFill>
              <a:blip r:embed="rId7" cstate="print"/>
              <a:srcRect/>
              <a:stretch>
                <a:fillRect/>
              </a:stretch>
            </p:blipFill>
            <p:spPr bwMode="auto">
              <a:xfrm>
                <a:off x="2491" y="3538"/>
                <a:ext cx="1357" cy="250"/>
              </a:xfrm>
              <a:prstGeom prst="rect">
                <a:avLst/>
              </a:prstGeom>
              <a:noFill/>
              <a:ln w="9525">
                <a:noFill/>
                <a:miter lim="800000"/>
                <a:headEnd/>
                <a:tailEnd/>
              </a:ln>
            </p:spPr>
          </p:pic>
          <p:sp>
            <p:nvSpPr>
              <p:cNvPr id="54" name="Rectangle 67"/>
              <p:cNvSpPr>
                <a:spLocks noChangeArrowheads="1"/>
              </p:cNvSpPr>
              <p:nvPr/>
            </p:nvSpPr>
            <p:spPr bwMode="auto">
              <a:xfrm>
                <a:off x="2487" y="3535"/>
                <a:ext cx="1363" cy="256"/>
              </a:xfrm>
              <a:prstGeom prst="rect">
                <a:avLst/>
              </a:prstGeom>
              <a:noFill/>
              <a:ln w="6"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grpSp>
        <p:pic>
          <p:nvPicPr>
            <p:cNvPr id="48" name="Picture 69"/>
            <p:cNvPicPr>
              <a:picLocks noChangeAspect="1" noChangeArrowheads="1"/>
            </p:cNvPicPr>
            <p:nvPr/>
          </p:nvPicPr>
          <p:blipFill>
            <a:blip r:embed="rId3" cstate="print"/>
            <a:srcRect/>
            <a:stretch>
              <a:fillRect/>
            </a:stretch>
          </p:blipFill>
          <p:spPr bwMode="auto">
            <a:xfrm>
              <a:off x="2051050" y="822325"/>
              <a:ext cx="4352925" cy="5421313"/>
            </a:xfrm>
            <a:prstGeom prst="rect">
              <a:avLst/>
            </a:prstGeom>
            <a:noFill/>
            <a:ln w="9525">
              <a:noFill/>
              <a:miter lim="800000"/>
              <a:headEnd/>
              <a:tailEnd/>
            </a:ln>
          </p:spPr>
        </p:pic>
        <p:pic>
          <p:nvPicPr>
            <p:cNvPr id="49" name="Picture 117"/>
            <p:cNvPicPr>
              <a:picLocks noChangeAspect="1" noChangeArrowheads="1"/>
            </p:cNvPicPr>
            <p:nvPr/>
          </p:nvPicPr>
          <p:blipFill>
            <a:blip r:embed="rId5" cstate="print"/>
            <a:srcRect/>
            <a:stretch>
              <a:fillRect/>
            </a:stretch>
          </p:blipFill>
          <p:spPr bwMode="auto">
            <a:xfrm>
              <a:off x="2427288" y="4652963"/>
              <a:ext cx="452438" cy="1336675"/>
            </a:xfrm>
            <a:prstGeom prst="rect">
              <a:avLst/>
            </a:prstGeom>
            <a:noFill/>
            <a:ln w="9525">
              <a:noFill/>
              <a:miter lim="800000"/>
              <a:headEnd/>
              <a:tailEnd/>
            </a:ln>
          </p:spPr>
        </p:pic>
        <p:grpSp>
          <p:nvGrpSpPr>
            <p:cNvPr id="19" name="Group 132"/>
            <p:cNvGrpSpPr>
              <a:grpSpLocks/>
            </p:cNvGrpSpPr>
            <p:nvPr/>
          </p:nvGrpSpPr>
          <p:grpSpPr bwMode="auto">
            <a:xfrm>
              <a:off x="3948113" y="5611815"/>
              <a:ext cx="2163763" cy="406400"/>
              <a:chOff x="2487" y="3535"/>
              <a:chExt cx="1363" cy="256"/>
            </a:xfrm>
          </p:grpSpPr>
          <p:pic>
            <p:nvPicPr>
              <p:cNvPr id="51" name="Picture 130"/>
              <p:cNvPicPr>
                <a:picLocks noChangeAspect="1" noChangeArrowheads="1"/>
              </p:cNvPicPr>
              <p:nvPr/>
            </p:nvPicPr>
            <p:blipFill>
              <a:blip r:embed="rId7" cstate="print"/>
              <a:srcRect/>
              <a:stretch>
                <a:fillRect/>
              </a:stretch>
            </p:blipFill>
            <p:spPr bwMode="auto">
              <a:xfrm>
                <a:off x="2491" y="3538"/>
                <a:ext cx="1357" cy="250"/>
              </a:xfrm>
              <a:prstGeom prst="rect">
                <a:avLst/>
              </a:prstGeom>
              <a:noFill/>
              <a:ln w="9525">
                <a:noFill/>
                <a:miter lim="800000"/>
                <a:headEnd/>
                <a:tailEnd/>
              </a:ln>
            </p:spPr>
          </p:pic>
          <p:sp>
            <p:nvSpPr>
              <p:cNvPr id="52" name="Rectangle 131"/>
              <p:cNvSpPr>
                <a:spLocks noChangeArrowheads="1"/>
              </p:cNvSpPr>
              <p:nvPr/>
            </p:nvSpPr>
            <p:spPr bwMode="auto">
              <a:xfrm>
                <a:off x="2487" y="3535"/>
                <a:ext cx="1363" cy="256"/>
              </a:xfrm>
              <a:prstGeom prst="rect">
                <a:avLst/>
              </a:prstGeom>
              <a:noFill/>
              <a:ln w="6"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grpSp>
      </p:grpSp>
      <p:grpSp>
        <p:nvGrpSpPr>
          <p:cNvPr id="21" name="Group 140"/>
          <p:cNvGrpSpPr>
            <a:grpSpLocks/>
          </p:cNvGrpSpPr>
          <p:nvPr/>
        </p:nvGrpSpPr>
        <p:grpSpPr bwMode="auto">
          <a:xfrm>
            <a:off x="4714876" y="1387304"/>
            <a:ext cx="2994447" cy="2942000"/>
            <a:chOff x="1669" y="360"/>
            <a:chExt cx="2946" cy="3513"/>
          </a:xfrm>
        </p:grpSpPr>
        <p:grpSp>
          <p:nvGrpSpPr>
            <p:cNvPr id="23" name="Group 77"/>
            <p:cNvGrpSpPr>
              <a:grpSpLocks/>
            </p:cNvGrpSpPr>
            <p:nvPr/>
          </p:nvGrpSpPr>
          <p:grpSpPr bwMode="auto">
            <a:xfrm>
              <a:off x="1881" y="483"/>
              <a:ext cx="2382" cy="3390"/>
              <a:chOff x="1881" y="483"/>
              <a:chExt cx="2382" cy="3392"/>
            </a:xfrm>
          </p:grpSpPr>
          <p:pic>
            <p:nvPicPr>
              <p:cNvPr id="100" name="Picture 5"/>
              <p:cNvPicPr>
                <a:picLocks noChangeAspect="1" noChangeArrowheads="1"/>
              </p:cNvPicPr>
              <p:nvPr/>
            </p:nvPicPr>
            <p:blipFill>
              <a:blip r:embed="rId8" cstate="print"/>
              <a:srcRect/>
              <a:stretch>
                <a:fillRect/>
              </a:stretch>
            </p:blipFill>
            <p:spPr bwMode="auto">
              <a:xfrm>
                <a:off x="1881" y="483"/>
                <a:ext cx="2382" cy="3392"/>
              </a:xfrm>
              <a:prstGeom prst="rect">
                <a:avLst/>
              </a:prstGeom>
              <a:noFill/>
              <a:ln w="9525">
                <a:noFill/>
                <a:miter lim="800000"/>
                <a:headEnd/>
                <a:tailEnd/>
              </a:ln>
            </p:spPr>
          </p:pic>
          <p:sp>
            <p:nvSpPr>
              <p:cNvPr id="101" name="Freeform 6"/>
              <p:cNvSpPr>
                <a:spLocks/>
              </p:cNvSpPr>
              <p:nvPr/>
            </p:nvSpPr>
            <p:spPr bwMode="auto">
              <a:xfrm>
                <a:off x="2096" y="1234"/>
                <a:ext cx="2164" cy="86"/>
              </a:xfrm>
              <a:custGeom>
                <a:avLst/>
                <a:gdLst/>
                <a:ahLst/>
                <a:cxnLst>
                  <a:cxn ang="0">
                    <a:pos x="0" y="86"/>
                  </a:cxn>
                  <a:cxn ang="0">
                    <a:pos x="307" y="82"/>
                  </a:cxn>
                  <a:cxn ang="0">
                    <a:pos x="763" y="82"/>
                  </a:cxn>
                  <a:cxn ang="0">
                    <a:pos x="1262" y="57"/>
                  </a:cxn>
                  <a:cxn ang="0">
                    <a:pos x="1644" y="43"/>
                  </a:cxn>
                  <a:cxn ang="0">
                    <a:pos x="2015" y="14"/>
                  </a:cxn>
                  <a:cxn ang="0">
                    <a:pos x="2164" y="0"/>
                  </a:cxn>
                </a:cxnLst>
                <a:rect l="0" t="0" r="r" b="b"/>
                <a:pathLst>
                  <a:path w="2164" h="86">
                    <a:moveTo>
                      <a:pt x="0" y="86"/>
                    </a:moveTo>
                    <a:lnTo>
                      <a:pt x="307" y="82"/>
                    </a:lnTo>
                    <a:lnTo>
                      <a:pt x="763" y="82"/>
                    </a:lnTo>
                    <a:lnTo>
                      <a:pt x="1262" y="57"/>
                    </a:lnTo>
                    <a:lnTo>
                      <a:pt x="1644" y="43"/>
                    </a:lnTo>
                    <a:lnTo>
                      <a:pt x="2015" y="14"/>
                    </a:lnTo>
                    <a:lnTo>
                      <a:pt x="2164" y="0"/>
                    </a:lnTo>
                  </a:path>
                </a:pathLst>
              </a:custGeom>
              <a:noFill/>
              <a:ln w="10" cap="flat">
                <a:solidFill>
                  <a:srgbClr val="00FFFF"/>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02" name="Freeform 7"/>
              <p:cNvSpPr>
                <a:spLocks/>
              </p:cNvSpPr>
              <p:nvPr/>
            </p:nvSpPr>
            <p:spPr bwMode="auto">
              <a:xfrm>
                <a:off x="2092" y="1294"/>
                <a:ext cx="2168" cy="111"/>
              </a:xfrm>
              <a:custGeom>
                <a:avLst/>
                <a:gdLst/>
                <a:ahLst/>
                <a:cxnLst>
                  <a:cxn ang="0">
                    <a:pos x="0" y="111"/>
                  </a:cxn>
                  <a:cxn ang="0">
                    <a:pos x="428" y="111"/>
                  </a:cxn>
                  <a:cxn ang="0">
                    <a:pos x="1031" y="90"/>
                  </a:cxn>
                  <a:cxn ang="0">
                    <a:pos x="1558" y="58"/>
                  </a:cxn>
                  <a:cxn ang="0">
                    <a:pos x="1951" y="26"/>
                  </a:cxn>
                  <a:cxn ang="0">
                    <a:pos x="2168" y="0"/>
                  </a:cxn>
                </a:cxnLst>
                <a:rect l="0" t="0" r="r" b="b"/>
                <a:pathLst>
                  <a:path w="2168" h="111">
                    <a:moveTo>
                      <a:pt x="0" y="111"/>
                    </a:moveTo>
                    <a:lnTo>
                      <a:pt x="428" y="111"/>
                    </a:lnTo>
                    <a:lnTo>
                      <a:pt x="1031" y="90"/>
                    </a:lnTo>
                    <a:lnTo>
                      <a:pt x="1558" y="58"/>
                    </a:lnTo>
                    <a:lnTo>
                      <a:pt x="1951" y="26"/>
                    </a:lnTo>
                    <a:lnTo>
                      <a:pt x="2168" y="0"/>
                    </a:lnTo>
                  </a:path>
                </a:pathLst>
              </a:custGeom>
              <a:noFill/>
              <a:ln w="10" cap="flat">
                <a:solidFill>
                  <a:srgbClr val="FF66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03" name="Freeform 8"/>
              <p:cNvSpPr>
                <a:spLocks/>
              </p:cNvSpPr>
              <p:nvPr/>
            </p:nvSpPr>
            <p:spPr bwMode="auto">
              <a:xfrm>
                <a:off x="2092" y="1680"/>
                <a:ext cx="1480" cy="21"/>
              </a:xfrm>
              <a:custGeom>
                <a:avLst/>
                <a:gdLst/>
                <a:ahLst/>
                <a:cxnLst>
                  <a:cxn ang="0">
                    <a:pos x="0" y="21"/>
                  </a:cxn>
                  <a:cxn ang="0">
                    <a:pos x="767" y="14"/>
                  </a:cxn>
                  <a:cxn ang="0">
                    <a:pos x="1141" y="7"/>
                  </a:cxn>
                  <a:cxn ang="0">
                    <a:pos x="1369" y="4"/>
                  </a:cxn>
                  <a:cxn ang="0">
                    <a:pos x="1480" y="0"/>
                  </a:cxn>
                </a:cxnLst>
                <a:rect l="0" t="0" r="r" b="b"/>
                <a:pathLst>
                  <a:path w="1480" h="21">
                    <a:moveTo>
                      <a:pt x="0" y="21"/>
                    </a:moveTo>
                    <a:lnTo>
                      <a:pt x="767" y="14"/>
                    </a:lnTo>
                    <a:lnTo>
                      <a:pt x="1141" y="7"/>
                    </a:lnTo>
                    <a:lnTo>
                      <a:pt x="1369" y="4"/>
                    </a:lnTo>
                    <a:lnTo>
                      <a:pt x="1480" y="0"/>
                    </a:lnTo>
                  </a:path>
                </a:pathLst>
              </a:custGeom>
              <a:noFill/>
              <a:ln w="10" cap="flat">
                <a:solidFill>
                  <a:srgbClr val="00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04" name="Line 9"/>
              <p:cNvSpPr>
                <a:spLocks noChangeShapeType="1"/>
              </p:cNvSpPr>
              <p:nvPr/>
            </p:nvSpPr>
            <p:spPr bwMode="auto">
              <a:xfrm flipV="1">
                <a:off x="3593" y="1658"/>
                <a:ext cx="76" cy="4"/>
              </a:xfrm>
              <a:prstGeom prst="line">
                <a:avLst/>
              </a:prstGeom>
              <a:noFill/>
              <a:ln w="10" cap="flat">
                <a:solidFill>
                  <a:srgbClr val="00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05" name="Freeform 10"/>
              <p:cNvSpPr>
                <a:spLocks/>
              </p:cNvSpPr>
              <p:nvPr/>
            </p:nvSpPr>
            <p:spPr bwMode="auto">
              <a:xfrm>
                <a:off x="3683" y="1605"/>
                <a:ext cx="281" cy="39"/>
              </a:xfrm>
              <a:custGeom>
                <a:avLst/>
                <a:gdLst/>
                <a:ahLst/>
                <a:cxnLst>
                  <a:cxn ang="0">
                    <a:pos x="0" y="39"/>
                  </a:cxn>
                  <a:cxn ang="0">
                    <a:pos x="174" y="11"/>
                  </a:cxn>
                  <a:cxn ang="0">
                    <a:pos x="281" y="0"/>
                  </a:cxn>
                </a:cxnLst>
                <a:rect l="0" t="0" r="r" b="b"/>
                <a:pathLst>
                  <a:path w="281" h="39">
                    <a:moveTo>
                      <a:pt x="0" y="39"/>
                    </a:moveTo>
                    <a:lnTo>
                      <a:pt x="174" y="11"/>
                    </a:lnTo>
                    <a:lnTo>
                      <a:pt x="281" y="0"/>
                    </a:lnTo>
                  </a:path>
                </a:pathLst>
              </a:custGeom>
              <a:noFill/>
              <a:ln w="10" cap="flat">
                <a:solidFill>
                  <a:srgbClr val="00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06" name="Freeform 11"/>
              <p:cNvSpPr>
                <a:spLocks/>
              </p:cNvSpPr>
              <p:nvPr/>
            </p:nvSpPr>
            <p:spPr bwMode="auto">
              <a:xfrm>
                <a:off x="3978" y="1566"/>
                <a:ext cx="282" cy="14"/>
              </a:xfrm>
              <a:custGeom>
                <a:avLst/>
                <a:gdLst/>
                <a:ahLst/>
                <a:cxnLst>
                  <a:cxn ang="0">
                    <a:pos x="0" y="14"/>
                  </a:cxn>
                  <a:cxn ang="0">
                    <a:pos x="228" y="0"/>
                  </a:cxn>
                  <a:cxn ang="0">
                    <a:pos x="282" y="0"/>
                  </a:cxn>
                </a:cxnLst>
                <a:rect l="0" t="0" r="r" b="b"/>
                <a:pathLst>
                  <a:path w="282" h="14">
                    <a:moveTo>
                      <a:pt x="0" y="14"/>
                    </a:moveTo>
                    <a:lnTo>
                      <a:pt x="228" y="0"/>
                    </a:lnTo>
                    <a:lnTo>
                      <a:pt x="282" y="0"/>
                    </a:lnTo>
                  </a:path>
                </a:pathLst>
              </a:custGeom>
              <a:noFill/>
              <a:ln w="10" cap="flat">
                <a:solidFill>
                  <a:srgbClr val="00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07" name="Freeform 12"/>
              <p:cNvSpPr>
                <a:spLocks/>
              </p:cNvSpPr>
              <p:nvPr/>
            </p:nvSpPr>
            <p:spPr bwMode="auto">
              <a:xfrm>
                <a:off x="2096" y="1976"/>
                <a:ext cx="627" cy="32"/>
              </a:xfrm>
              <a:custGeom>
                <a:avLst/>
                <a:gdLst/>
                <a:ahLst/>
                <a:cxnLst>
                  <a:cxn ang="0">
                    <a:pos x="0" y="0"/>
                  </a:cxn>
                  <a:cxn ang="0">
                    <a:pos x="178" y="15"/>
                  </a:cxn>
                  <a:cxn ang="0">
                    <a:pos x="385" y="7"/>
                  </a:cxn>
                  <a:cxn ang="0">
                    <a:pos x="488" y="22"/>
                  </a:cxn>
                  <a:cxn ang="0">
                    <a:pos x="627" y="32"/>
                  </a:cxn>
                </a:cxnLst>
                <a:rect l="0" t="0" r="r" b="b"/>
                <a:pathLst>
                  <a:path w="627" h="32">
                    <a:moveTo>
                      <a:pt x="0" y="0"/>
                    </a:moveTo>
                    <a:lnTo>
                      <a:pt x="178" y="15"/>
                    </a:lnTo>
                    <a:lnTo>
                      <a:pt x="385" y="7"/>
                    </a:lnTo>
                    <a:lnTo>
                      <a:pt x="488" y="22"/>
                    </a:lnTo>
                    <a:lnTo>
                      <a:pt x="627" y="32"/>
                    </a:lnTo>
                  </a:path>
                </a:pathLst>
              </a:custGeom>
              <a:noFill/>
              <a:ln w="1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08" name="Freeform 13"/>
              <p:cNvSpPr>
                <a:spLocks/>
              </p:cNvSpPr>
              <p:nvPr/>
            </p:nvSpPr>
            <p:spPr bwMode="auto">
              <a:xfrm>
                <a:off x="2763" y="1998"/>
                <a:ext cx="295" cy="32"/>
              </a:xfrm>
              <a:custGeom>
                <a:avLst/>
                <a:gdLst/>
                <a:ahLst/>
                <a:cxnLst>
                  <a:cxn ang="0">
                    <a:pos x="0" y="0"/>
                  </a:cxn>
                  <a:cxn ang="0">
                    <a:pos x="246" y="21"/>
                  </a:cxn>
                  <a:cxn ang="0">
                    <a:pos x="295" y="32"/>
                  </a:cxn>
                </a:cxnLst>
                <a:rect l="0" t="0" r="r" b="b"/>
                <a:pathLst>
                  <a:path w="295" h="32">
                    <a:moveTo>
                      <a:pt x="0" y="0"/>
                    </a:moveTo>
                    <a:lnTo>
                      <a:pt x="246" y="21"/>
                    </a:lnTo>
                    <a:lnTo>
                      <a:pt x="295" y="32"/>
                    </a:lnTo>
                  </a:path>
                </a:pathLst>
              </a:custGeom>
              <a:noFill/>
              <a:ln w="1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09" name="Line 14"/>
              <p:cNvSpPr>
                <a:spLocks noChangeShapeType="1"/>
              </p:cNvSpPr>
              <p:nvPr/>
            </p:nvSpPr>
            <p:spPr bwMode="auto">
              <a:xfrm>
                <a:off x="3091" y="2008"/>
                <a:ext cx="128" cy="4"/>
              </a:xfrm>
              <a:prstGeom prst="line">
                <a:avLst/>
              </a:prstGeom>
              <a:noFill/>
              <a:ln w="1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10" name="Freeform 15"/>
              <p:cNvSpPr>
                <a:spLocks/>
              </p:cNvSpPr>
              <p:nvPr/>
            </p:nvSpPr>
            <p:spPr bwMode="auto">
              <a:xfrm>
                <a:off x="3030" y="1877"/>
                <a:ext cx="285" cy="353"/>
              </a:xfrm>
              <a:custGeom>
                <a:avLst/>
                <a:gdLst/>
                <a:ahLst/>
                <a:cxnLst>
                  <a:cxn ang="0">
                    <a:pos x="0" y="353"/>
                  </a:cxn>
                  <a:cxn ang="0">
                    <a:pos x="214" y="128"/>
                  </a:cxn>
                  <a:cxn ang="0">
                    <a:pos x="285" y="0"/>
                  </a:cxn>
                </a:cxnLst>
                <a:rect l="0" t="0" r="r" b="b"/>
                <a:pathLst>
                  <a:path w="285" h="353">
                    <a:moveTo>
                      <a:pt x="0" y="353"/>
                    </a:moveTo>
                    <a:lnTo>
                      <a:pt x="214" y="128"/>
                    </a:lnTo>
                    <a:lnTo>
                      <a:pt x="285" y="0"/>
                    </a:lnTo>
                  </a:path>
                </a:pathLst>
              </a:custGeom>
              <a:noFill/>
              <a:ln w="1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11" name="Line 16"/>
              <p:cNvSpPr>
                <a:spLocks noChangeShapeType="1"/>
              </p:cNvSpPr>
              <p:nvPr/>
            </p:nvSpPr>
            <p:spPr bwMode="auto">
              <a:xfrm flipV="1">
                <a:off x="3262" y="1994"/>
                <a:ext cx="93" cy="4"/>
              </a:xfrm>
              <a:prstGeom prst="line">
                <a:avLst/>
              </a:prstGeom>
              <a:noFill/>
              <a:ln w="1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12" name="Line 17"/>
              <p:cNvSpPr>
                <a:spLocks noChangeShapeType="1"/>
              </p:cNvSpPr>
              <p:nvPr/>
            </p:nvSpPr>
            <p:spPr bwMode="auto">
              <a:xfrm>
                <a:off x="3394" y="1955"/>
                <a:ext cx="89" cy="3"/>
              </a:xfrm>
              <a:prstGeom prst="line">
                <a:avLst/>
              </a:prstGeom>
              <a:noFill/>
              <a:ln w="1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13" name="Line 18"/>
              <p:cNvSpPr>
                <a:spLocks noChangeShapeType="1"/>
              </p:cNvSpPr>
              <p:nvPr/>
            </p:nvSpPr>
            <p:spPr bwMode="auto">
              <a:xfrm flipV="1">
                <a:off x="3533" y="1898"/>
                <a:ext cx="139" cy="7"/>
              </a:xfrm>
              <a:prstGeom prst="line">
                <a:avLst/>
              </a:prstGeom>
              <a:noFill/>
              <a:ln w="1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14" name="Line 19"/>
              <p:cNvSpPr>
                <a:spLocks noChangeShapeType="1"/>
              </p:cNvSpPr>
              <p:nvPr/>
            </p:nvSpPr>
            <p:spPr bwMode="auto">
              <a:xfrm>
                <a:off x="3700" y="1887"/>
                <a:ext cx="100" cy="1"/>
              </a:xfrm>
              <a:prstGeom prst="line">
                <a:avLst/>
              </a:prstGeom>
              <a:noFill/>
              <a:ln w="1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15" name="Freeform 20"/>
              <p:cNvSpPr>
                <a:spLocks/>
              </p:cNvSpPr>
              <p:nvPr/>
            </p:nvSpPr>
            <p:spPr bwMode="auto">
              <a:xfrm>
                <a:off x="3843" y="1851"/>
                <a:ext cx="417" cy="26"/>
              </a:xfrm>
              <a:custGeom>
                <a:avLst/>
                <a:gdLst/>
                <a:ahLst/>
                <a:cxnLst>
                  <a:cxn ang="0">
                    <a:pos x="0" y="0"/>
                  </a:cxn>
                  <a:cxn ang="0">
                    <a:pos x="171" y="4"/>
                  </a:cxn>
                  <a:cxn ang="0">
                    <a:pos x="417" y="26"/>
                  </a:cxn>
                </a:cxnLst>
                <a:rect l="0" t="0" r="r" b="b"/>
                <a:pathLst>
                  <a:path w="417" h="26">
                    <a:moveTo>
                      <a:pt x="0" y="0"/>
                    </a:moveTo>
                    <a:lnTo>
                      <a:pt x="171" y="4"/>
                    </a:lnTo>
                    <a:lnTo>
                      <a:pt x="417" y="26"/>
                    </a:lnTo>
                  </a:path>
                </a:pathLst>
              </a:custGeom>
              <a:noFill/>
              <a:ln w="1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16" name="Line 21"/>
              <p:cNvSpPr>
                <a:spLocks noChangeShapeType="1"/>
              </p:cNvSpPr>
              <p:nvPr/>
            </p:nvSpPr>
            <p:spPr bwMode="auto">
              <a:xfrm flipH="1" flipV="1">
                <a:off x="2110" y="2333"/>
                <a:ext cx="235" cy="11"/>
              </a:xfrm>
              <a:prstGeom prst="line">
                <a:avLst/>
              </a:prstGeom>
              <a:noFill/>
              <a:ln w="1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17" name="Line 22"/>
              <p:cNvSpPr>
                <a:spLocks noChangeShapeType="1"/>
              </p:cNvSpPr>
              <p:nvPr/>
            </p:nvSpPr>
            <p:spPr bwMode="auto">
              <a:xfrm>
                <a:off x="2392" y="2330"/>
                <a:ext cx="278" cy="1"/>
              </a:xfrm>
              <a:prstGeom prst="line">
                <a:avLst/>
              </a:prstGeom>
              <a:noFill/>
              <a:ln w="1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18" name="Freeform 23"/>
              <p:cNvSpPr>
                <a:spLocks/>
              </p:cNvSpPr>
              <p:nvPr/>
            </p:nvSpPr>
            <p:spPr bwMode="auto">
              <a:xfrm>
                <a:off x="2752" y="2291"/>
                <a:ext cx="353" cy="14"/>
              </a:xfrm>
              <a:custGeom>
                <a:avLst/>
                <a:gdLst/>
                <a:ahLst/>
                <a:cxnLst>
                  <a:cxn ang="0">
                    <a:pos x="0" y="7"/>
                  </a:cxn>
                  <a:cxn ang="0">
                    <a:pos x="125" y="7"/>
                  </a:cxn>
                  <a:cxn ang="0">
                    <a:pos x="242" y="14"/>
                  </a:cxn>
                  <a:cxn ang="0">
                    <a:pos x="353" y="0"/>
                  </a:cxn>
                </a:cxnLst>
                <a:rect l="0" t="0" r="r" b="b"/>
                <a:pathLst>
                  <a:path w="353" h="14">
                    <a:moveTo>
                      <a:pt x="0" y="7"/>
                    </a:moveTo>
                    <a:lnTo>
                      <a:pt x="125" y="7"/>
                    </a:lnTo>
                    <a:lnTo>
                      <a:pt x="242" y="14"/>
                    </a:lnTo>
                    <a:lnTo>
                      <a:pt x="353" y="0"/>
                    </a:lnTo>
                  </a:path>
                </a:pathLst>
              </a:custGeom>
              <a:noFill/>
              <a:ln w="1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19" name="Line 24"/>
              <p:cNvSpPr>
                <a:spLocks noChangeShapeType="1"/>
              </p:cNvSpPr>
              <p:nvPr/>
            </p:nvSpPr>
            <p:spPr bwMode="auto">
              <a:xfrm flipV="1">
                <a:off x="3162" y="2230"/>
                <a:ext cx="139" cy="28"/>
              </a:xfrm>
              <a:prstGeom prst="line">
                <a:avLst/>
              </a:prstGeom>
              <a:noFill/>
              <a:ln w="1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20" name="Line 25"/>
              <p:cNvSpPr>
                <a:spLocks noChangeShapeType="1"/>
              </p:cNvSpPr>
              <p:nvPr/>
            </p:nvSpPr>
            <p:spPr bwMode="auto">
              <a:xfrm flipV="1">
                <a:off x="3337" y="2191"/>
                <a:ext cx="153" cy="14"/>
              </a:xfrm>
              <a:prstGeom prst="line">
                <a:avLst/>
              </a:prstGeom>
              <a:noFill/>
              <a:ln w="1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21" name="Line 26"/>
              <p:cNvSpPr>
                <a:spLocks noChangeShapeType="1"/>
              </p:cNvSpPr>
              <p:nvPr/>
            </p:nvSpPr>
            <p:spPr bwMode="auto">
              <a:xfrm flipV="1">
                <a:off x="3522" y="2169"/>
                <a:ext cx="107" cy="4"/>
              </a:xfrm>
              <a:prstGeom prst="line">
                <a:avLst/>
              </a:prstGeom>
              <a:noFill/>
              <a:ln w="1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22" name="Freeform 27"/>
              <p:cNvSpPr>
                <a:spLocks/>
              </p:cNvSpPr>
              <p:nvPr/>
            </p:nvSpPr>
            <p:spPr bwMode="auto">
              <a:xfrm>
                <a:off x="3647" y="2177"/>
                <a:ext cx="613" cy="146"/>
              </a:xfrm>
              <a:custGeom>
                <a:avLst/>
                <a:gdLst/>
                <a:ahLst/>
                <a:cxnLst>
                  <a:cxn ang="0">
                    <a:pos x="0" y="0"/>
                  </a:cxn>
                  <a:cxn ang="0">
                    <a:pos x="196" y="53"/>
                  </a:cxn>
                  <a:cxn ang="0">
                    <a:pos x="467" y="117"/>
                  </a:cxn>
                  <a:cxn ang="0">
                    <a:pos x="613" y="146"/>
                  </a:cxn>
                </a:cxnLst>
                <a:rect l="0" t="0" r="r" b="b"/>
                <a:pathLst>
                  <a:path w="613" h="146">
                    <a:moveTo>
                      <a:pt x="0" y="0"/>
                    </a:moveTo>
                    <a:lnTo>
                      <a:pt x="196" y="53"/>
                    </a:lnTo>
                    <a:lnTo>
                      <a:pt x="467" y="117"/>
                    </a:lnTo>
                    <a:lnTo>
                      <a:pt x="613" y="146"/>
                    </a:lnTo>
                  </a:path>
                </a:pathLst>
              </a:custGeom>
              <a:noFill/>
              <a:ln w="1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23" name="Freeform 28"/>
              <p:cNvSpPr>
                <a:spLocks/>
              </p:cNvSpPr>
              <p:nvPr/>
            </p:nvSpPr>
            <p:spPr bwMode="auto">
              <a:xfrm>
                <a:off x="2092" y="2408"/>
                <a:ext cx="460" cy="33"/>
              </a:xfrm>
              <a:custGeom>
                <a:avLst/>
                <a:gdLst/>
                <a:ahLst/>
                <a:cxnLst>
                  <a:cxn ang="0">
                    <a:pos x="0" y="0"/>
                  </a:cxn>
                  <a:cxn ang="0">
                    <a:pos x="154" y="18"/>
                  </a:cxn>
                  <a:cxn ang="0">
                    <a:pos x="268" y="33"/>
                  </a:cxn>
                  <a:cxn ang="0">
                    <a:pos x="367" y="29"/>
                  </a:cxn>
                  <a:cxn ang="0">
                    <a:pos x="460" y="25"/>
                  </a:cxn>
                </a:cxnLst>
                <a:rect l="0" t="0" r="r" b="b"/>
                <a:pathLst>
                  <a:path w="460" h="33">
                    <a:moveTo>
                      <a:pt x="0" y="0"/>
                    </a:moveTo>
                    <a:lnTo>
                      <a:pt x="154" y="18"/>
                    </a:lnTo>
                    <a:lnTo>
                      <a:pt x="268" y="33"/>
                    </a:lnTo>
                    <a:lnTo>
                      <a:pt x="367" y="29"/>
                    </a:lnTo>
                    <a:lnTo>
                      <a:pt x="460" y="25"/>
                    </a:lnTo>
                  </a:path>
                </a:pathLst>
              </a:custGeom>
              <a:noFill/>
              <a:ln w="10" cap="flat">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24" name="Freeform 29"/>
              <p:cNvSpPr>
                <a:spLocks/>
              </p:cNvSpPr>
              <p:nvPr/>
            </p:nvSpPr>
            <p:spPr bwMode="auto">
              <a:xfrm>
                <a:off x="2620" y="2365"/>
                <a:ext cx="574" cy="40"/>
              </a:xfrm>
              <a:custGeom>
                <a:avLst/>
                <a:gdLst/>
                <a:ahLst/>
                <a:cxnLst>
                  <a:cxn ang="0">
                    <a:pos x="0" y="40"/>
                  </a:cxn>
                  <a:cxn ang="0">
                    <a:pos x="93" y="26"/>
                  </a:cxn>
                  <a:cxn ang="0">
                    <a:pos x="157" y="8"/>
                  </a:cxn>
                  <a:cxn ang="0">
                    <a:pos x="289" y="11"/>
                  </a:cxn>
                  <a:cxn ang="0">
                    <a:pos x="349" y="22"/>
                  </a:cxn>
                  <a:cxn ang="0">
                    <a:pos x="455" y="9"/>
                  </a:cxn>
                  <a:cxn ang="0">
                    <a:pos x="465" y="0"/>
                  </a:cxn>
                  <a:cxn ang="0">
                    <a:pos x="574" y="0"/>
                  </a:cxn>
                </a:cxnLst>
                <a:rect l="0" t="0" r="r" b="b"/>
                <a:pathLst>
                  <a:path w="574" h="40">
                    <a:moveTo>
                      <a:pt x="0" y="40"/>
                    </a:moveTo>
                    <a:lnTo>
                      <a:pt x="93" y="26"/>
                    </a:lnTo>
                    <a:lnTo>
                      <a:pt x="157" y="8"/>
                    </a:lnTo>
                    <a:lnTo>
                      <a:pt x="289" y="11"/>
                    </a:lnTo>
                    <a:lnTo>
                      <a:pt x="349" y="22"/>
                    </a:lnTo>
                    <a:lnTo>
                      <a:pt x="455" y="9"/>
                    </a:lnTo>
                    <a:lnTo>
                      <a:pt x="465" y="0"/>
                    </a:lnTo>
                    <a:lnTo>
                      <a:pt x="574" y="0"/>
                    </a:lnTo>
                  </a:path>
                </a:pathLst>
              </a:custGeom>
              <a:noFill/>
              <a:ln w="10" cap="flat">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25" name="Line 30"/>
              <p:cNvSpPr>
                <a:spLocks noChangeShapeType="1"/>
              </p:cNvSpPr>
              <p:nvPr/>
            </p:nvSpPr>
            <p:spPr bwMode="auto">
              <a:xfrm flipV="1">
                <a:off x="3222" y="2358"/>
                <a:ext cx="140" cy="4"/>
              </a:xfrm>
              <a:prstGeom prst="line">
                <a:avLst/>
              </a:prstGeom>
              <a:noFill/>
              <a:ln w="10" cap="flat">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26" name="Line 31"/>
              <p:cNvSpPr>
                <a:spLocks noChangeShapeType="1"/>
              </p:cNvSpPr>
              <p:nvPr/>
            </p:nvSpPr>
            <p:spPr bwMode="auto">
              <a:xfrm>
                <a:off x="3419" y="2334"/>
                <a:ext cx="103" cy="14"/>
              </a:xfrm>
              <a:prstGeom prst="line">
                <a:avLst/>
              </a:prstGeom>
              <a:noFill/>
              <a:ln w="10" cap="flat">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27" name="Freeform 32"/>
              <p:cNvSpPr>
                <a:spLocks/>
              </p:cNvSpPr>
              <p:nvPr/>
            </p:nvSpPr>
            <p:spPr bwMode="auto">
              <a:xfrm>
                <a:off x="3550" y="2348"/>
                <a:ext cx="707" cy="164"/>
              </a:xfrm>
              <a:custGeom>
                <a:avLst/>
                <a:gdLst/>
                <a:ahLst/>
                <a:cxnLst>
                  <a:cxn ang="0">
                    <a:pos x="0" y="0"/>
                  </a:cxn>
                  <a:cxn ang="0">
                    <a:pos x="161" y="50"/>
                  </a:cxn>
                  <a:cxn ang="0">
                    <a:pos x="578" y="143"/>
                  </a:cxn>
                  <a:cxn ang="0">
                    <a:pos x="707" y="164"/>
                  </a:cxn>
                </a:cxnLst>
                <a:rect l="0" t="0" r="r" b="b"/>
                <a:pathLst>
                  <a:path w="707" h="164">
                    <a:moveTo>
                      <a:pt x="0" y="0"/>
                    </a:moveTo>
                    <a:lnTo>
                      <a:pt x="161" y="50"/>
                    </a:lnTo>
                    <a:lnTo>
                      <a:pt x="578" y="143"/>
                    </a:lnTo>
                    <a:lnTo>
                      <a:pt x="707" y="164"/>
                    </a:lnTo>
                  </a:path>
                </a:pathLst>
              </a:custGeom>
              <a:noFill/>
              <a:ln w="10" cap="flat">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28" name="Freeform 33"/>
              <p:cNvSpPr>
                <a:spLocks/>
              </p:cNvSpPr>
              <p:nvPr/>
            </p:nvSpPr>
            <p:spPr bwMode="auto">
              <a:xfrm>
                <a:off x="2274" y="1908"/>
                <a:ext cx="578" cy="511"/>
              </a:xfrm>
              <a:custGeom>
                <a:avLst/>
                <a:gdLst/>
                <a:ahLst/>
                <a:cxnLst>
                  <a:cxn ang="0">
                    <a:pos x="0" y="511"/>
                  </a:cxn>
                  <a:cxn ang="0">
                    <a:pos x="378" y="183"/>
                  </a:cxn>
                  <a:cxn ang="0">
                    <a:pos x="578" y="0"/>
                  </a:cxn>
                </a:cxnLst>
                <a:rect l="0" t="0" r="r" b="b"/>
                <a:pathLst>
                  <a:path w="578" h="511">
                    <a:moveTo>
                      <a:pt x="0" y="511"/>
                    </a:moveTo>
                    <a:lnTo>
                      <a:pt x="378" y="183"/>
                    </a:lnTo>
                    <a:lnTo>
                      <a:pt x="578" y="0"/>
                    </a:lnTo>
                  </a:path>
                </a:pathLst>
              </a:custGeom>
              <a:noFill/>
              <a:ln w="1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29" name="Freeform 34"/>
              <p:cNvSpPr>
                <a:spLocks/>
              </p:cNvSpPr>
              <p:nvPr/>
            </p:nvSpPr>
            <p:spPr bwMode="auto">
              <a:xfrm>
                <a:off x="2527" y="1962"/>
                <a:ext cx="603" cy="507"/>
              </a:xfrm>
              <a:custGeom>
                <a:avLst/>
                <a:gdLst/>
                <a:ahLst/>
                <a:cxnLst>
                  <a:cxn ang="0">
                    <a:pos x="0" y="507"/>
                  </a:cxn>
                  <a:cxn ang="0">
                    <a:pos x="250" y="307"/>
                  </a:cxn>
                  <a:cxn ang="0">
                    <a:pos x="421" y="157"/>
                  </a:cxn>
                  <a:cxn ang="0">
                    <a:pos x="603" y="0"/>
                  </a:cxn>
                </a:cxnLst>
                <a:rect l="0" t="0" r="r" b="b"/>
                <a:pathLst>
                  <a:path w="603" h="507">
                    <a:moveTo>
                      <a:pt x="0" y="507"/>
                    </a:moveTo>
                    <a:lnTo>
                      <a:pt x="250" y="307"/>
                    </a:lnTo>
                    <a:lnTo>
                      <a:pt x="421" y="157"/>
                    </a:lnTo>
                    <a:lnTo>
                      <a:pt x="603" y="0"/>
                    </a:lnTo>
                  </a:path>
                </a:pathLst>
              </a:custGeom>
              <a:noFill/>
              <a:ln w="1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30" name="Freeform 35"/>
              <p:cNvSpPr>
                <a:spLocks/>
              </p:cNvSpPr>
              <p:nvPr/>
            </p:nvSpPr>
            <p:spPr bwMode="auto">
              <a:xfrm>
                <a:off x="3060" y="1541"/>
                <a:ext cx="633" cy="858"/>
              </a:xfrm>
              <a:custGeom>
                <a:avLst/>
                <a:gdLst/>
                <a:ahLst/>
                <a:cxnLst>
                  <a:cxn ang="0">
                    <a:pos x="0" y="858"/>
                  </a:cxn>
                  <a:cxn ang="0">
                    <a:pos x="102" y="715"/>
                  </a:cxn>
                  <a:cxn ang="0">
                    <a:pos x="216" y="582"/>
                  </a:cxn>
                  <a:cxn ang="0">
                    <a:pos x="362" y="374"/>
                  </a:cxn>
                  <a:cxn ang="0">
                    <a:pos x="501" y="157"/>
                  </a:cxn>
                  <a:cxn ang="0">
                    <a:pos x="633" y="0"/>
                  </a:cxn>
                </a:cxnLst>
                <a:rect l="0" t="0" r="r" b="b"/>
                <a:pathLst>
                  <a:path w="633" h="858">
                    <a:moveTo>
                      <a:pt x="0" y="858"/>
                    </a:moveTo>
                    <a:lnTo>
                      <a:pt x="102" y="715"/>
                    </a:lnTo>
                    <a:lnTo>
                      <a:pt x="216" y="582"/>
                    </a:lnTo>
                    <a:lnTo>
                      <a:pt x="362" y="374"/>
                    </a:lnTo>
                    <a:lnTo>
                      <a:pt x="501" y="157"/>
                    </a:lnTo>
                    <a:lnTo>
                      <a:pt x="633" y="0"/>
                    </a:lnTo>
                  </a:path>
                </a:pathLst>
              </a:custGeom>
              <a:noFill/>
              <a:ln w="1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31" name="Freeform 36"/>
              <p:cNvSpPr>
                <a:spLocks/>
              </p:cNvSpPr>
              <p:nvPr/>
            </p:nvSpPr>
            <p:spPr bwMode="auto">
              <a:xfrm>
                <a:off x="3130" y="1426"/>
                <a:ext cx="642" cy="1040"/>
              </a:xfrm>
              <a:custGeom>
                <a:avLst/>
                <a:gdLst/>
                <a:ahLst/>
                <a:cxnLst>
                  <a:cxn ang="0">
                    <a:pos x="0" y="1040"/>
                  </a:cxn>
                  <a:cxn ang="0">
                    <a:pos x="239" y="729"/>
                  </a:cxn>
                  <a:cxn ang="0">
                    <a:pos x="435" y="422"/>
                  </a:cxn>
                  <a:cxn ang="0">
                    <a:pos x="599" y="140"/>
                  </a:cxn>
                  <a:cxn ang="0">
                    <a:pos x="642" y="0"/>
                  </a:cxn>
                </a:cxnLst>
                <a:rect l="0" t="0" r="r" b="b"/>
                <a:pathLst>
                  <a:path w="642" h="1040">
                    <a:moveTo>
                      <a:pt x="0" y="1040"/>
                    </a:moveTo>
                    <a:lnTo>
                      <a:pt x="239" y="729"/>
                    </a:lnTo>
                    <a:lnTo>
                      <a:pt x="435" y="422"/>
                    </a:lnTo>
                    <a:lnTo>
                      <a:pt x="599" y="140"/>
                    </a:lnTo>
                    <a:lnTo>
                      <a:pt x="642" y="0"/>
                    </a:lnTo>
                  </a:path>
                </a:pathLst>
              </a:custGeom>
              <a:noFill/>
              <a:ln w="1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32" name="Freeform 37"/>
              <p:cNvSpPr>
                <a:spLocks/>
              </p:cNvSpPr>
              <p:nvPr/>
            </p:nvSpPr>
            <p:spPr bwMode="auto">
              <a:xfrm>
                <a:off x="3159" y="1684"/>
                <a:ext cx="634" cy="1024"/>
              </a:xfrm>
              <a:custGeom>
                <a:avLst/>
                <a:gdLst/>
                <a:ahLst/>
                <a:cxnLst>
                  <a:cxn ang="0">
                    <a:pos x="0" y="1024"/>
                  </a:cxn>
                  <a:cxn ang="0">
                    <a:pos x="292" y="574"/>
                  </a:cxn>
                  <a:cxn ang="0">
                    <a:pos x="484" y="257"/>
                  </a:cxn>
                  <a:cxn ang="0">
                    <a:pos x="624" y="36"/>
                  </a:cxn>
                  <a:cxn ang="0">
                    <a:pos x="634" y="0"/>
                  </a:cxn>
                </a:cxnLst>
                <a:rect l="0" t="0" r="r" b="b"/>
                <a:pathLst>
                  <a:path w="634" h="1024">
                    <a:moveTo>
                      <a:pt x="0" y="1024"/>
                    </a:moveTo>
                    <a:lnTo>
                      <a:pt x="292" y="574"/>
                    </a:lnTo>
                    <a:lnTo>
                      <a:pt x="484" y="257"/>
                    </a:lnTo>
                    <a:lnTo>
                      <a:pt x="624" y="36"/>
                    </a:lnTo>
                    <a:lnTo>
                      <a:pt x="634" y="0"/>
                    </a:lnTo>
                  </a:path>
                </a:pathLst>
              </a:custGeom>
              <a:noFill/>
              <a:ln w="1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33" name="Freeform 38"/>
              <p:cNvSpPr>
                <a:spLocks/>
              </p:cNvSpPr>
              <p:nvPr/>
            </p:nvSpPr>
            <p:spPr bwMode="auto">
              <a:xfrm>
                <a:off x="3019" y="1448"/>
                <a:ext cx="1013" cy="1772"/>
              </a:xfrm>
              <a:custGeom>
                <a:avLst/>
                <a:gdLst/>
                <a:ahLst/>
                <a:cxnLst>
                  <a:cxn ang="0">
                    <a:pos x="0" y="1772"/>
                  </a:cxn>
                  <a:cxn ang="0">
                    <a:pos x="578" y="794"/>
                  </a:cxn>
                  <a:cxn ang="0">
                    <a:pos x="717" y="567"/>
                  </a:cxn>
                  <a:cxn ang="0">
                    <a:pos x="853" y="321"/>
                  </a:cxn>
                  <a:cxn ang="0">
                    <a:pos x="938" y="164"/>
                  </a:cxn>
                  <a:cxn ang="0">
                    <a:pos x="1013" y="0"/>
                  </a:cxn>
                </a:cxnLst>
                <a:rect l="0" t="0" r="r" b="b"/>
                <a:pathLst>
                  <a:path w="1013" h="1772">
                    <a:moveTo>
                      <a:pt x="0" y="1772"/>
                    </a:moveTo>
                    <a:lnTo>
                      <a:pt x="578" y="794"/>
                    </a:lnTo>
                    <a:lnTo>
                      <a:pt x="717" y="567"/>
                    </a:lnTo>
                    <a:lnTo>
                      <a:pt x="853" y="321"/>
                    </a:lnTo>
                    <a:lnTo>
                      <a:pt x="938" y="164"/>
                    </a:lnTo>
                    <a:lnTo>
                      <a:pt x="1013" y="0"/>
                    </a:lnTo>
                  </a:path>
                </a:pathLst>
              </a:custGeom>
              <a:noFill/>
              <a:ln w="1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34" name="Freeform 39"/>
              <p:cNvSpPr>
                <a:spLocks/>
              </p:cNvSpPr>
              <p:nvPr/>
            </p:nvSpPr>
            <p:spPr bwMode="auto">
              <a:xfrm>
                <a:off x="2092" y="3219"/>
                <a:ext cx="2168" cy="353"/>
              </a:xfrm>
              <a:custGeom>
                <a:avLst/>
                <a:gdLst/>
                <a:ahLst/>
                <a:cxnLst>
                  <a:cxn ang="0">
                    <a:pos x="0" y="353"/>
                  </a:cxn>
                  <a:cxn ang="0">
                    <a:pos x="375" y="329"/>
                  </a:cxn>
                  <a:cxn ang="0">
                    <a:pos x="867" y="246"/>
                  </a:cxn>
                  <a:cxn ang="0">
                    <a:pos x="1338" y="129"/>
                  </a:cxn>
                  <a:cxn ang="0">
                    <a:pos x="1634" y="82"/>
                  </a:cxn>
                  <a:cxn ang="0">
                    <a:pos x="1986" y="25"/>
                  </a:cxn>
                  <a:cxn ang="0">
                    <a:pos x="2168" y="0"/>
                  </a:cxn>
                </a:cxnLst>
                <a:rect l="0" t="0" r="r" b="b"/>
                <a:pathLst>
                  <a:path w="2168" h="353">
                    <a:moveTo>
                      <a:pt x="0" y="353"/>
                    </a:moveTo>
                    <a:lnTo>
                      <a:pt x="375" y="329"/>
                    </a:lnTo>
                    <a:lnTo>
                      <a:pt x="867" y="246"/>
                    </a:lnTo>
                    <a:lnTo>
                      <a:pt x="1338" y="129"/>
                    </a:lnTo>
                    <a:lnTo>
                      <a:pt x="1634" y="82"/>
                    </a:lnTo>
                    <a:lnTo>
                      <a:pt x="1986" y="25"/>
                    </a:lnTo>
                    <a:lnTo>
                      <a:pt x="2168" y="0"/>
                    </a:lnTo>
                  </a:path>
                </a:pathLst>
              </a:custGeom>
              <a:noFill/>
              <a:ln w="10" cap="flat">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35" name="Line 40"/>
              <p:cNvSpPr>
                <a:spLocks noChangeShapeType="1"/>
              </p:cNvSpPr>
              <p:nvPr/>
            </p:nvSpPr>
            <p:spPr bwMode="auto">
              <a:xfrm>
                <a:off x="2932" y="2306"/>
                <a:ext cx="53" cy="147"/>
              </a:xfrm>
              <a:prstGeom prst="line">
                <a:avLst/>
              </a:prstGeom>
              <a:noFill/>
              <a:ln w="1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pic>
            <p:nvPicPr>
              <p:cNvPr id="136" name="Picture 41"/>
              <p:cNvPicPr>
                <a:picLocks noChangeAspect="1" noChangeArrowheads="1"/>
              </p:cNvPicPr>
              <p:nvPr/>
            </p:nvPicPr>
            <p:blipFill>
              <a:blip r:embed="rId8" cstate="print"/>
              <a:srcRect/>
              <a:stretch>
                <a:fillRect/>
              </a:stretch>
            </p:blipFill>
            <p:spPr bwMode="auto">
              <a:xfrm>
                <a:off x="1881" y="483"/>
                <a:ext cx="2382" cy="3392"/>
              </a:xfrm>
              <a:prstGeom prst="rect">
                <a:avLst/>
              </a:prstGeom>
              <a:noFill/>
              <a:ln w="9525">
                <a:noFill/>
                <a:miter lim="800000"/>
                <a:headEnd/>
                <a:tailEnd/>
              </a:ln>
            </p:spPr>
          </p:pic>
          <p:sp>
            <p:nvSpPr>
              <p:cNvPr id="137" name="Freeform 42"/>
              <p:cNvSpPr>
                <a:spLocks/>
              </p:cNvSpPr>
              <p:nvPr/>
            </p:nvSpPr>
            <p:spPr bwMode="auto">
              <a:xfrm>
                <a:off x="2096" y="1234"/>
                <a:ext cx="2164" cy="86"/>
              </a:xfrm>
              <a:custGeom>
                <a:avLst/>
                <a:gdLst/>
                <a:ahLst/>
                <a:cxnLst>
                  <a:cxn ang="0">
                    <a:pos x="0" y="86"/>
                  </a:cxn>
                  <a:cxn ang="0">
                    <a:pos x="307" y="82"/>
                  </a:cxn>
                  <a:cxn ang="0">
                    <a:pos x="763" y="82"/>
                  </a:cxn>
                  <a:cxn ang="0">
                    <a:pos x="1262" y="57"/>
                  </a:cxn>
                  <a:cxn ang="0">
                    <a:pos x="1644" y="43"/>
                  </a:cxn>
                  <a:cxn ang="0">
                    <a:pos x="2015" y="14"/>
                  </a:cxn>
                  <a:cxn ang="0">
                    <a:pos x="2164" y="0"/>
                  </a:cxn>
                </a:cxnLst>
                <a:rect l="0" t="0" r="r" b="b"/>
                <a:pathLst>
                  <a:path w="2164" h="86">
                    <a:moveTo>
                      <a:pt x="0" y="86"/>
                    </a:moveTo>
                    <a:lnTo>
                      <a:pt x="307" y="82"/>
                    </a:lnTo>
                    <a:lnTo>
                      <a:pt x="763" y="82"/>
                    </a:lnTo>
                    <a:lnTo>
                      <a:pt x="1262" y="57"/>
                    </a:lnTo>
                    <a:lnTo>
                      <a:pt x="1644" y="43"/>
                    </a:lnTo>
                    <a:lnTo>
                      <a:pt x="2015" y="14"/>
                    </a:lnTo>
                    <a:lnTo>
                      <a:pt x="2164" y="0"/>
                    </a:lnTo>
                  </a:path>
                </a:pathLst>
              </a:custGeom>
              <a:noFill/>
              <a:ln w="10" cap="flat">
                <a:solidFill>
                  <a:srgbClr val="00FFFF"/>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38" name="Freeform 43"/>
              <p:cNvSpPr>
                <a:spLocks/>
              </p:cNvSpPr>
              <p:nvPr/>
            </p:nvSpPr>
            <p:spPr bwMode="auto">
              <a:xfrm>
                <a:off x="2092" y="1294"/>
                <a:ext cx="2168" cy="111"/>
              </a:xfrm>
              <a:custGeom>
                <a:avLst/>
                <a:gdLst/>
                <a:ahLst/>
                <a:cxnLst>
                  <a:cxn ang="0">
                    <a:pos x="0" y="111"/>
                  </a:cxn>
                  <a:cxn ang="0">
                    <a:pos x="428" y="111"/>
                  </a:cxn>
                  <a:cxn ang="0">
                    <a:pos x="1031" y="90"/>
                  </a:cxn>
                  <a:cxn ang="0">
                    <a:pos x="1558" y="58"/>
                  </a:cxn>
                  <a:cxn ang="0">
                    <a:pos x="1951" y="26"/>
                  </a:cxn>
                  <a:cxn ang="0">
                    <a:pos x="2168" y="0"/>
                  </a:cxn>
                </a:cxnLst>
                <a:rect l="0" t="0" r="r" b="b"/>
                <a:pathLst>
                  <a:path w="2168" h="111">
                    <a:moveTo>
                      <a:pt x="0" y="111"/>
                    </a:moveTo>
                    <a:lnTo>
                      <a:pt x="428" y="111"/>
                    </a:lnTo>
                    <a:lnTo>
                      <a:pt x="1031" y="90"/>
                    </a:lnTo>
                    <a:lnTo>
                      <a:pt x="1558" y="58"/>
                    </a:lnTo>
                    <a:lnTo>
                      <a:pt x="1951" y="26"/>
                    </a:lnTo>
                    <a:lnTo>
                      <a:pt x="2168" y="0"/>
                    </a:lnTo>
                  </a:path>
                </a:pathLst>
              </a:custGeom>
              <a:noFill/>
              <a:ln w="10" cap="flat">
                <a:solidFill>
                  <a:srgbClr val="FF66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39" name="Freeform 44"/>
              <p:cNvSpPr>
                <a:spLocks/>
              </p:cNvSpPr>
              <p:nvPr/>
            </p:nvSpPr>
            <p:spPr bwMode="auto">
              <a:xfrm>
                <a:off x="2092" y="1680"/>
                <a:ext cx="1480" cy="21"/>
              </a:xfrm>
              <a:custGeom>
                <a:avLst/>
                <a:gdLst/>
                <a:ahLst/>
                <a:cxnLst>
                  <a:cxn ang="0">
                    <a:pos x="0" y="21"/>
                  </a:cxn>
                  <a:cxn ang="0">
                    <a:pos x="767" y="14"/>
                  </a:cxn>
                  <a:cxn ang="0">
                    <a:pos x="1141" y="7"/>
                  </a:cxn>
                  <a:cxn ang="0">
                    <a:pos x="1369" y="4"/>
                  </a:cxn>
                  <a:cxn ang="0">
                    <a:pos x="1480" y="0"/>
                  </a:cxn>
                </a:cxnLst>
                <a:rect l="0" t="0" r="r" b="b"/>
                <a:pathLst>
                  <a:path w="1480" h="21">
                    <a:moveTo>
                      <a:pt x="0" y="21"/>
                    </a:moveTo>
                    <a:lnTo>
                      <a:pt x="767" y="14"/>
                    </a:lnTo>
                    <a:lnTo>
                      <a:pt x="1141" y="7"/>
                    </a:lnTo>
                    <a:lnTo>
                      <a:pt x="1369" y="4"/>
                    </a:lnTo>
                    <a:lnTo>
                      <a:pt x="1480" y="0"/>
                    </a:lnTo>
                  </a:path>
                </a:pathLst>
              </a:custGeom>
              <a:noFill/>
              <a:ln w="10" cap="flat">
                <a:solidFill>
                  <a:srgbClr val="00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40" name="Line 45"/>
              <p:cNvSpPr>
                <a:spLocks noChangeShapeType="1"/>
              </p:cNvSpPr>
              <p:nvPr/>
            </p:nvSpPr>
            <p:spPr bwMode="auto">
              <a:xfrm flipV="1">
                <a:off x="3593" y="1658"/>
                <a:ext cx="76" cy="4"/>
              </a:xfrm>
              <a:prstGeom prst="line">
                <a:avLst/>
              </a:prstGeom>
              <a:noFill/>
              <a:ln w="10" cap="flat">
                <a:solidFill>
                  <a:srgbClr val="00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41" name="Freeform 46"/>
              <p:cNvSpPr>
                <a:spLocks/>
              </p:cNvSpPr>
              <p:nvPr/>
            </p:nvSpPr>
            <p:spPr bwMode="auto">
              <a:xfrm>
                <a:off x="3683" y="1605"/>
                <a:ext cx="281" cy="39"/>
              </a:xfrm>
              <a:custGeom>
                <a:avLst/>
                <a:gdLst/>
                <a:ahLst/>
                <a:cxnLst>
                  <a:cxn ang="0">
                    <a:pos x="0" y="39"/>
                  </a:cxn>
                  <a:cxn ang="0">
                    <a:pos x="174" y="11"/>
                  </a:cxn>
                  <a:cxn ang="0">
                    <a:pos x="281" y="0"/>
                  </a:cxn>
                </a:cxnLst>
                <a:rect l="0" t="0" r="r" b="b"/>
                <a:pathLst>
                  <a:path w="281" h="39">
                    <a:moveTo>
                      <a:pt x="0" y="39"/>
                    </a:moveTo>
                    <a:lnTo>
                      <a:pt x="174" y="11"/>
                    </a:lnTo>
                    <a:lnTo>
                      <a:pt x="281" y="0"/>
                    </a:lnTo>
                  </a:path>
                </a:pathLst>
              </a:custGeom>
              <a:noFill/>
              <a:ln w="10" cap="flat">
                <a:solidFill>
                  <a:srgbClr val="00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42" name="Freeform 47"/>
              <p:cNvSpPr>
                <a:spLocks/>
              </p:cNvSpPr>
              <p:nvPr/>
            </p:nvSpPr>
            <p:spPr bwMode="auto">
              <a:xfrm>
                <a:off x="3978" y="1566"/>
                <a:ext cx="282" cy="14"/>
              </a:xfrm>
              <a:custGeom>
                <a:avLst/>
                <a:gdLst/>
                <a:ahLst/>
                <a:cxnLst>
                  <a:cxn ang="0">
                    <a:pos x="0" y="14"/>
                  </a:cxn>
                  <a:cxn ang="0">
                    <a:pos x="228" y="0"/>
                  </a:cxn>
                  <a:cxn ang="0">
                    <a:pos x="282" y="0"/>
                  </a:cxn>
                </a:cxnLst>
                <a:rect l="0" t="0" r="r" b="b"/>
                <a:pathLst>
                  <a:path w="282" h="14">
                    <a:moveTo>
                      <a:pt x="0" y="14"/>
                    </a:moveTo>
                    <a:lnTo>
                      <a:pt x="228" y="0"/>
                    </a:lnTo>
                    <a:lnTo>
                      <a:pt x="282" y="0"/>
                    </a:lnTo>
                  </a:path>
                </a:pathLst>
              </a:custGeom>
              <a:noFill/>
              <a:ln w="10" cap="flat">
                <a:solidFill>
                  <a:srgbClr val="00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43" name="Freeform 48"/>
              <p:cNvSpPr>
                <a:spLocks/>
              </p:cNvSpPr>
              <p:nvPr/>
            </p:nvSpPr>
            <p:spPr bwMode="auto">
              <a:xfrm>
                <a:off x="2096" y="1976"/>
                <a:ext cx="627" cy="32"/>
              </a:xfrm>
              <a:custGeom>
                <a:avLst/>
                <a:gdLst/>
                <a:ahLst/>
                <a:cxnLst>
                  <a:cxn ang="0">
                    <a:pos x="0" y="0"/>
                  </a:cxn>
                  <a:cxn ang="0">
                    <a:pos x="178" y="15"/>
                  </a:cxn>
                  <a:cxn ang="0">
                    <a:pos x="385" y="7"/>
                  </a:cxn>
                  <a:cxn ang="0">
                    <a:pos x="488" y="22"/>
                  </a:cxn>
                  <a:cxn ang="0">
                    <a:pos x="627" y="32"/>
                  </a:cxn>
                </a:cxnLst>
                <a:rect l="0" t="0" r="r" b="b"/>
                <a:pathLst>
                  <a:path w="627" h="32">
                    <a:moveTo>
                      <a:pt x="0" y="0"/>
                    </a:moveTo>
                    <a:lnTo>
                      <a:pt x="178" y="15"/>
                    </a:lnTo>
                    <a:lnTo>
                      <a:pt x="385" y="7"/>
                    </a:lnTo>
                    <a:lnTo>
                      <a:pt x="488" y="22"/>
                    </a:lnTo>
                    <a:lnTo>
                      <a:pt x="627" y="32"/>
                    </a:lnTo>
                  </a:path>
                </a:pathLst>
              </a:custGeom>
              <a:noFill/>
              <a:ln w="1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44" name="Freeform 49"/>
              <p:cNvSpPr>
                <a:spLocks/>
              </p:cNvSpPr>
              <p:nvPr/>
            </p:nvSpPr>
            <p:spPr bwMode="auto">
              <a:xfrm>
                <a:off x="2763" y="1998"/>
                <a:ext cx="295" cy="32"/>
              </a:xfrm>
              <a:custGeom>
                <a:avLst/>
                <a:gdLst/>
                <a:ahLst/>
                <a:cxnLst>
                  <a:cxn ang="0">
                    <a:pos x="0" y="0"/>
                  </a:cxn>
                  <a:cxn ang="0">
                    <a:pos x="246" y="21"/>
                  </a:cxn>
                  <a:cxn ang="0">
                    <a:pos x="295" y="32"/>
                  </a:cxn>
                </a:cxnLst>
                <a:rect l="0" t="0" r="r" b="b"/>
                <a:pathLst>
                  <a:path w="295" h="32">
                    <a:moveTo>
                      <a:pt x="0" y="0"/>
                    </a:moveTo>
                    <a:lnTo>
                      <a:pt x="246" y="21"/>
                    </a:lnTo>
                    <a:lnTo>
                      <a:pt x="295" y="32"/>
                    </a:lnTo>
                  </a:path>
                </a:pathLst>
              </a:custGeom>
              <a:noFill/>
              <a:ln w="1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45" name="Line 50"/>
              <p:cNvSpPr>
                <a:spLocks noChangeShapeType="1"/>
              </p:cNvSpPr>
              <p:nvPr/>
            </p:nvSpPr>
            <p:spPr bwMode="auto">
              <a:xfrm>
                <a:off x="3091" y="2008"/>
                <a:ext cx="128" cy="4"/>
              </a:xfrm>
              <a:prstGeom prst="line">
                <a:avLst/>
              </a:prstGeom>
              <a:noFill/>
              <a:ln w="1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46" name="Freeform 51"/>
              <p:cNvSpPr>
                <a:spLocks/>
              </p:cNvSpPr>
              <p:nvPr/>
            </p:nvSpPr>
            <p:spPr bwMode="auto">
              <a:xfrm>
                <a:off x="3030" y="1877"/>
                <a:ext cx="285" cy="353"/>
              </a:xfrm>
              <a:custGeom>
                <a:avLst/>
                <a:gdLst/>
                <a:ahLst/>
                <a:cxnLst>
                  <a:cxn ang="0">
                    <a:pos x="0" y="353"/>
                  </a:cxn>
                  <a:cxn ang="0">
                    <a:pos x="214" y="128"/>
                  </a:cxn>
                  <a:cxn ang="0">
                    <a:pos x="285" y="0"/>
                  </a:cxn>
                </a:cxnLst>
                <a:rect l="0" t="0" r="r" b="b"/>
                <a:pathLst>
                  <a:path w="285" h="353">
                    <a:moveTo>
                      <a:pt x="0" y="353"/>
                    </a:moveTo>
                    <a:lnTo>
                      <a:pt x="214" y="128"/>
                    </a:lnTo>
                    <a:lnTo>
                      <a:pt x="285" y="0"/>
                    </a:lnTo>
                  </a:path>
                </a:pathLst>
              </a:custGeom>
              <a:noFill/>
              <a:ln w="1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47" name="Line 52"/>
              <p:cNvSpPr>
                <a:spLocks noChangeShapeType="1"/>
              </p:cNvSpPr>
              <p:nvPr/>
            </p:nvSpPr>
            <p:spPr bwMode="auto">
              <a:xfrm flipV="1">
                <a:off x="3262" y="1994"/>
                <a:ext cx="93" cy="4"/>
              </a:xfrm>
              <a:prstGeom prst="line">
                <a:avLst/>
              </a:prstGeom>
              <a:noFill/>
              <a:ln w="1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48" name="Line 53"/>
              <p:cNvSpPr>
                <a:spLocks noChangeShapeType="1"/>
              </p:cNvSpPr>
              <p:nvPr/>
            </p:nvSpPr>
            <p:spPr bwMode="auto">
              <a:xfrm>
                <a:off x="3394" y="1955"/>
                <a:ext cx="89" cy="3"/>
              </a:xfrm>
              <a:prstGeom prst="line">
                <a:avLst/>
              </a:prstGeom>
              <a:noFill/>
              <a:ln w="1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49" name="Line 54"/>
              <p:cNvSpPr>
                <a:spLocks noChangeShapeType="1"/>
              </p:cNvSpPr>
              <p:nvPr/>
            </p:nvSpPr>
            <p:spPr bwMode="auto">
              <a:xfrm flipV="1">
                <a:off x="3533" y="1898"/>
                <a:ext cx="139" cy="7"/>
              </a:xfrm>
              <a:prstGeom prst="line">
                <a:avLst/>
              </a:prstGeom>
              <a:noFill/>
              <a:ln w="1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50" name="Line 55"/>
              <p:cNvSpPr>
                <a:spLocks noChangeShapeType="1"/>
              </p:cNvSpPr>
              <p:nvPr/>
            </p:nvSpPr>
            <p:spPr bwMode="auto">
              <a:xfrm>
                <a:off x="3700" y="1887"/>
                <a:ext cx="100" cy="1"/>
              </a:xfrm>
              <a:prstGeom prst="line">
                <a:avLst/>
              </a:prstGeom>
              <a:noFill/>
              <a:ln w="1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51" name="Freeform 56"/>
              <p:cNvSpPr>
                <a:spLocks/>
              </p:cNvSpPr>
              <p:nvPr/>
            </p:nvSpPr>
            <p:spPr bwMode="auto">
              <a:xfrm>
                <a:off x="3843" y="1851"/>
                <a:ext cx="417" cy="26"/>
              </a:xfrm>
              <a:custGeom>
                <a:avLst/>
                <a:gdLst/>
                <a:ahLst/>
                <a:cxnLst>
                  <a:cxn ang="0">
                    <a:pos x="0" y="0"/>
                  </a:cxn>
                  <a:cxn ang="0">
                    <a:pos x="171" y="4"/>
                  </a:cxn>
                  <a:cxn ang="0">
                    <a:pos x="417" y="26"/>
                  </a:cxn>
                </a:cxnLst>
                <a:rect l="0" t="0" r="r" b="b"/>
                <a:pathLst>
                  <a:path w="417" h="26">
                    <a:moveTo>
                      <a:pt x="0" y="0"/>
                    </a:moveTo>
                    <a:lnTo>
                      <a:pt x="171" y="4"/>
                    </a:lnTo>
                    <a:lnTo>
                      <a:pt x="417" y="26"/>
                    </a:lnTo>
                  </a:path>
                </a:pathLst>
              </a:custGeom>
              <a:noFill/>
              <a:ln w="1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52" name="Line 57"/>
              <p:cNvSpPr>
                <a:spLocks noChangeShapeType="1"/>
              </p:cNvSpPr>
              <p:nvPr/>
            </p:nvSpPr>
            <p:spPr bwMode="auto">
              <a:xfrm flipH="1" flipV="1">
                <a:off x="2110" y="2333"/>
                <a:ext cx="235" cy="11"/>
              </a:xfrm>
              <a:prstGeom prst="line">
                <a:avLst/>
              </a:prstGeom>
              <a:noFill/>
              <a:ln w="1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53" name="Line 58"/>
              <p:cNvSpPr>
                <a:spLocks noChangeShapeType="1"/>
              </p:cNvSpPr>
              <p:nvPr/>
            </p:nvSpPr>
            <p:spPr bwMode="auto">
              <a:xfrm>
                <a:off x="2392" y="2330"/>
                <a:ext cx="278" cy="1"/>
              </a:xfrm>
              <a:prstGeom prst="line">
                <a:avLst/>
              </a:prstGeom>
              <a:noFill/>
              <a:ln w="1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54" name="Freeform 59"/>
              <p:cNvSpPr>
                <a:spLocks/>
              </p:cNvSpPr>
              <p:nvPr/>
            </p:nvSpPr>
            <p:spPr bwMode="auto">
              <a:xfrm>
                <a:off x="2752" y="2291"/>
                <a:ext cx="353" cy="14"/>
              </a:xfrm>
              <a:custGeom>
                <a:avLst/>
                <a:gdLst/>
                <a:ahLst/>
                <a:cxnLst>
                  <a:cxn ang="0">
                    <a:pos x="0" y="7"/>
                  </a:cxn>
                  <a:cxn ang="0">
                    <a:pos x="125" y="7"/>
                  </a:cxn>
                  <a:cxn ang="0">
                    <a:pos x="242" y="14"/>
                  </a:cxn>
                  <a:cxn ang="0">
                    <a:pos x="353" y="0"/>
                  </a:cxn>
                </a:cxnLst>
                <a:rect l="0" t="0" r="r" b="b"/>
                <a:pathLst>
                  <a:path w="353" h="14">
                    <a:moveTo>
                      <a:pt x="0" y="7"/>
                    </a:moveTo>
                    <a:lnTo>
                      <a:pt x="125" y="7"/>
                    </a:lnTo>
                    <a:lnTo>
                      <a:pt x="242" y="14"/>
                    </a:lnTo>
                    <a:lnTo>
                      <a:pt x="353" y="0"/>
                    </a:lnTo>
                  </a:path>
                </a:pathLst>
              </a:custGeom>
              <a:noFill/>
              <a:ln w="1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55" name="Line 60"/>
              <p:cNvSpPr>
                <a:spLocks noChangeShapeType="1"/>
              </p:cNvSpPr>
              <p:nvPr/>
            </p:nvSpPr>
            <p:spPr bwMode="auto">
              <a:xfrm flipV="1">
                <a:off x="3162" y="2230"/>
                <a:ext cx="139" cy="28"/>
              </a:xfrm>
              <a:prstGeom prst="line">
                <a:avLst/>
              </a:prstGeom>
              <a:noFill/>
              <a:ln w="1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56" name="Line 61"/>
              <p:cNvSpPr>
                <a:spLocks noChangeShapeType="1"/>
              </p:cNvSpPr>
              <p:nvPr/>
            </p:nvSpPr>
            <p:spPr bwMode="auto">
              <a:xfrm flipV="1">
                <a:off x="3337" y="2191"/>
                <a:ext cx="153" cy="14"/>
              </a:xfrm>
              <a:prstGeom prst="line">
                <a:avLst/>
              </a:prstGeom>
              <a:noFill/>
              <a:ln w="1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57" name="Line 62"/>
              <p:cNvSpPr>
                <a:spLocks noChangeShapeType="1"/>
              </p:cNvSpPr>
              <p:nvPr/>
            </p:nvSpPr>
            <p:spPr bwMode="auto">
              <a:xfrm flipV="1">
                <a:off x="3522" y="2169"/>
                <a:ext cx="107" cy="4"/>
              </a:xfrm>
              <a:prstGeom prst="line">
                <a:avLst/>
              </a:prstGeom>
              <a:noFill/>
              <a:ln w="1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58" name="Freeform 63"/>
              <p:cNvSpPr>
                <a:spLocks/>
              </p:cNvSpPr>
              <p:nvPr/>
            </p:nvSpPr>
            <p:spPr bwMode="auto">
              <a:xfrm>
                <a:off x="3647" y="2177"/>
                <a:ext cx="613" cy="146"/>
              </a:xfrm>
              <a:custGeom>
                <a:avLst/>
                <a:gdLst/>
                <a:ahLst/>
                <a:cxnLst>
                  <a:cxn ang="0">
                    <a:pos x="0" y="0"/>
                  </a:cxn>
                  <a:cxn ang="0">
                    <a:pos x="196" y="53"/>
                  </a:cxn>
                  <a:cxn ang="0">
                    <a:pos x="467" y="117"/>
                  </a:cxn>
                  <a:cxn ang="0">
                    <a:pos x="613" y="146"/>
                  </a:cxn>
                </a:cxnLst>
                <a:rect l="0" t="0" r="r" b="b"/>
                <a:pathLst>
                  <a:path w="613" h="146">
                    <a:moveTo>
                      <a:pt x="0" y="0"/>
                    </a:moveTo>
                    <a:lnTo>
                      <a:pt x="196" y="53"/>
                    </a:lnTo>
                    <a:lnTo>
                      <a:pt x="467" y="117"/>
                    </a:lnTo>
                    <a:lnTo>
                      <a:pt x="613" y="146"/>
                    </a:lnTo>
                  </a:path>
                </a:pathLst>
              </a:custGeom>
              <a:noFill/>
              <a:ln w="1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59" name="Freeform 64"/>
              <p:cNvSpPr>
                <a:spLocks/>
              </p:cNvSpPr>
              <p:nvPr/>
            </p:nvSpPr>
            <p:spPr bwMode="auto">
              <a:xfrm>
                <a:off x="2092" y="2408"/>
                <a:ext cx="460" cy="33"/>
              </a:xfrm>
              <a:custGeom>
                <a:avLst/>
                <a:gdLst/>
                <a:ahLst/>
                <a:cxnLst>
                  <a:cxn ang="0">
                    <a:pos x="0" y="0"/>
                  </a:cxn>
                  <a:cxn ang="0">
                    <a:pos x="154" y="18"/>
                  </a:cxn>
                  <a:cxn ang="0">
                    <a:pos x="268" y="33"/>
                  </a:cxn>
                  <a:cxn ang="0">
                    <a:pos x="367" y="29"/>
                  </a:cxn>
                  <a:cxn ang="0">
                    <a:pos x="460" y="25"/>
                  </a:cxn>
                </a:cxnLst>
                <a:rect l="0" t="0" r="r" b="b"/>
                <a:pathLst>
                  <a:path w="460" h="33">
                    <a:moveTo>
                      <a:pt x="0" y="0"/>
                    </a:moveTo>
                    <a:lnTo>
                      <a:pt x="154" y="18"/>
                    </a:lnTo>
                    <a:lnTo>
                      <a:pt x="268" y="33"/>
                    </a:lnTo>
                    <a:lnTo>
                      <a:pt x="367" y="29"/>
                    </a:lnTo>
                    <a:lnTo>
                      <a:pt x="460" y="25"/>
                    </a:lnTo>
                  </a:path>
                </a:pathLst>
              </a:custGeom>
              <a:noFill/>
              <a:ln w="10" cap="flat">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60" name="Freeform 65"/>
              <p:cNvSpPr>
                <a:spLocks/>
              </p:cNvSpPr>
              <p:nvPr/>
            </p:nvSpPr>
            <p:spPr bwMode="auto">
              <a:xfrm>
                <a:off x="2620" y="2365"/>
                <a:ext cx="574" cy="40"/>
              </a:xfrm>
              <a:custGeom>
                <a:avLst/>
                <a:gdLst/>
                <a:ahLst/>
                <a:cxnLst>
                  <a:cxn ang="0">
                    <a:pos x="0" y="40"/>
                  </a:cxn>
                  <a:cxn ang="0">
                    <a:pos x="93" y="26"/>
                  </a:cxn>
                  <a:cxn ang="0">
                    <a:pos x="157" y="8"/>
                  </a:cxn>
                  <a:cxn ang="0">
                    <a:pos x="289" y="11"/>
                  </a:cxn>
                  <a:cxn ang="0">
                    <a:pos x="349" y="22"/>
                  </a:cxn>
                  <a:cxn ang="0">
                    <a:pos x="455" y="9"/>
                  </a:cxn>
                  <a:cxn ang="0">
                    <a:pos x="465" y="0"/>
                  </a:cxn>
                  <a:cxn ang="0">
                    <a:pos x="574" y="0"/>
                  </a:cxn>
                </a:cxnLst>
                <a:rect l="0" t="0" r="r" b="b"/>
                <a:pathLst>
                  <a:path w="574" h="40">
                    <a:moveTo>
                      <a:pt x="0" y="40"/>
                    </a:moveTo>
                    <a:lnTo>
                      <a:pt x="93" y="26"/>
                    </a:lnTo>
                    <a:lnTo>
                      <a:pt x="157" y="8"/>
                    </a:lnTo>
                    <a:lnTo>
                      <a:pt x="289" y="11"/>
                    </a:lnTo>
                    <a:lnTo>
                      <a:pt x="349" y="22"/>
                    </a:lnTo>
                    <a:lnTo>
                      <a:pt x="455" y="9"/>
                    </a:lnTo>
                    <a:lnTo>
                      <a:pt x="465" y="0"/>
                    </a:lnTo>
                    <a:lnTo>
                      <a:pt x="574" y="0"/>
                    </a:lnTo>
                  </a:path>
                </a:pathLst>
              </a:custGeom>
              <a:noFill/>
              <a:ln w="10" cap="flat">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61" name="Line 66"/>
              <p:cNvSpPr>
                <a:spLocks noChangeShapeType="1"/>
              </p:cNvSpPr>
              <p:nvPr/>
            </p:nvSpPr>
            <p:spPr bwMode="auto">
              <a:xfrm flipV="1">
                <a:off x="3222" y="2358"/>
                <a:ext cx="140" cy="4"/>
              </a:xfrm>
              <a:prstGeom prst="line">
                <a:avLst/>
              </a:prstGeom>
              <a:noFill/>
              <a:ln w="10" cap="flat">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62" name="Line 67"/>
              <p:cNvSpPr>
                <a:spLocks noChangeShapeType="1"/>
              </p:cNvSpPr>
              <p:nvPr/>
            </p:nvSpPr>
            <p:spPr bwMode="auto">
              <a:xfrm>
                <a:off x="3419" y="2334"/>
                <a:ext cx="103" cy="14"/>
              </a:xfrm>
              <a:prstGeom prst="line">
                <a:avLst/>
              </a:prstGeom>
              <a:noFill/>
              <a:ln w="10" cap="flat">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63" name="Freeform 68"/>
              <p:cNvSpPr>
                <a:spLocks/>
              </p:cNvSpPr>
              <p:nvPr/>
            </p:nvSpPr>
            <p:spPr bwMode="auto">
              <a:xfrm>
                <a:off x="3550" y="2348"/>
                <a:ext cx="707" cy="164"/>
              </a:xfrm>
              <a:custGeom>
                <a:avLst/>
                <a:gdLst/>
                <a:ahLst/>
                <a:cxnLst>
                  <a:cxn ang="0">
                    <a:pos x="0" y="0"/>
                  </a:cxn>
                  <a:cxn ang="0">
                    <a:pos x="161" y="50"/>
                  </a:cxn>
                  <a:cxn ang="0">
                    <a:pos x="578" y="143"/>
                  </a:cxn>
                  <a:cxn ang="0">
                    <a:pos x="707" y="164"/>
                  </a:cxn>
                </a:cxnLst>
                <a:rect l="0" t="0" r="r" b="b"/>
                <a:pathLst>
                  <a:path w="707" h="164">
                    <a:moveTo>
                      <a:pt x="0" y="0"/>
                    </a:moveTo>
                    <a:lnTo>
                      <a:pt x="161" y="50"/>
                    </a:lnTo>
                    <a:lnTo>
                      <a:pt x="578" y="143"/>
                    </a:lnTo>
                    <a:lnTo>
                      <a:pt x="707" y="164"/>
                    </a:lnTo>
                  </a:path>
                </a:pathLst>
              </a:custGeom>
              <a:noFill/>
              <a:ln w="10" cap="flat">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64" name="Freeform 69"/>
              <p:cNvSpPr>
                <a:spLocks/>
              </p:cNvSpPr>
              <p:nvPr/>
            </p:nvSpPr>
            <p:spPr bwMode="auto">
              <a:xfrm>
                <a:off x="2274" y="1908"/>
                <a:ext cx="578" cy="511"/>
              </a:xfrm>
              <a:custGeom>
                <a:avLst/>
                <a:gdLst/>
                <a:ahLst/>
                <a:cxnLst>
                  <a:cxn ang="0">
                    <a:pos x="0" y="511"/>
                  </a:cxn>
                  <a:cxn ang="0">
                    <a:pos x="378" y="183"/>
                  </a:cxn>
                  <a:cxn ang="0">
                    <a:pos x="578" y="0"/>
                  </a:cxn>
                </a:cxnLst>
                <a:rect l="0" t="0" r="r" b="b"/>
                <a:pathLst>
                  <a:path w="578" h="511">
                    <a:moveTo>
                      <a:pt x="0" y="511"/>
                    </a:moveTo>
                    <a:lnTo>
                      <a:pt x="378" y="183"/>
                    </a:lnTo>
                    <a:lnTo>
                      <a:pt x="578" y="0"/>
                    </a:lnTo>
                  </a:path>
                </a:pathLst>
              </a:custGeom>
              <a:noFill/>
              <a:ln w="1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65" name="Freeform 70"/>
              <p:cNvSpPr>
                <a:spLocks/>
              </p:cNvSpPr>
              <p:nvPr/>
            </p:nvSpPr>
            <p:spPr bwMode="auto">
              <a:xfrm>
                <a:off x="2527" y="1962"/>
                <a:ext cx="603" cy="507"/>
              </a:xfrm>
              <a:custGeom>
                <a:avLst/>
                <a:gdLst/>
                <a:ahLst/>
                <a:cxnLst>
                  <a:cxn ang="0">
                    <a:pos x="0" y="507"/>
                  </a:cxn>
                  <a:cxn ang="0">
                    <a:pos x="250" y="307"/>
                  </a:cxn>
                  <a:cxn ang="0">
                    <a:pos x="421" y="157"/>
                  </a:cxn>
                  <a:cxn ang="0">
                    <a:pos x="603" y="0"/>
                  </a:cxn>
                </a:cxnLst>
                <a:rect l="0" t="0" r="r" b="b"/>
                <a:pathLst>
                  <a:path w="603" h="507">
                    <a:moveTo>
                      <a:pt x="0" y="507"/>
                    </a:moveTo>
                    <a:lnTo>
                      <a:pt x="250" y="307"/>
                    </a:lnTo>
                    <a:lnTo>
                      <a:pt x="421" y="157"/>
                    </a:lnTo>
                    <a:lnTo>
                      <a:pt x="603" y="0"/>
                    </a:lnTo>
                  </a:path>
                </a:pathLst>
              </a:custGeom>
              <a:noFill/>
              <a:ln w="1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66" name="Freeform 71"/>
              <p:cNvSpPr>
                <a:spLocks/>
              </p:cNvSpPr>
              <p:nvPr/>
            </p:nvSpPr>
            <p:spPr bwMode="auto">
              <a:xfrm>
                <a:off x="3060" y="1541"/>
                <a:ext cx="633" cy="858"/>
              </a:xfrm>
              <a:custGeom>
                <a:avLst/>
                <a:gdLst/>
                <a:ahLst/>
                <a:cxnLst>
                  <a:cxn ang="0">
                    <a:pos x="0" y="858"/>
                  </a:cxn>
                  <a:cxn ang="0">
                    <a:pos x="102" y="715"/>
                  </a:cxn>
                  <a:cxn ang="0">
                    <a:pos x="216" y="582"/>
                  </a:cxn>
                  <a:cxn ang="0">
                    <a:pos x="362" y="374"/>
                  </a:cxn>
                  <a:cxn ang="0">
                    <a:pos x="501" y="157"/>
                  </a:cxn>
                  <a:cxn ang="0">
                    <a:pos x="633" y="0"/>
                  </a:cxn>
                </a:cxnLst>
                <a:rect l="0" t="0" r="r" b="b"/>
                <a:pathLst>
                  <a:path w="633" h="858">
                    <a:moveTo>
                      <a:pt x="0" y="858"/>
                    </a:moveTo>
                    <a:lnTo>
                      <a:pt x="102" y="715"/>
                    </a:lnTo>
                    <a:lnTo>
                      <a:pt x="216" y="582"/>
                    </a:lnTo>
                    <a:lnTo>
                      <a:pt x="362" y="374"/>
                    </a:lnTo>
                    <a:lnTo>
                      <a:pt x="501" y="157"/>
                    </a:lnTo>
                    <a:lnTo>
                      <a:pt x="633" y="0"/>
                    </a:lnTo>
                  </a:path>
                </a:pathLst>
              </a:custGeom>
              <a:noFill/>
              <a:ln w="1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67" name="Freeform 72"/>
              <p:cNvSpPr>
                <a:spLocks/>
              </p:cNvSpPr>
              <p:nvPr/>
            </p:nvSpPr>
            <p:spPr bwMode="auto">
              <a:xfrm>
                <a:off x="3130" y="1426"/>
                <a:ext cx="642" cy="1040"/>
              </a:xfrm>
              <a:custGeom>
                <a:avLst/>
                <a:gdLst/>
                <a:ahLst/>
                <a:cxnLst>
                  <a:cxn ang="0">
                    <a:pos x="0" y="1040"/>
                  </a:cxn>
                  <a:cxn ang="0">
                    <a:pos x="239" y="729"/>
                  </a:cxn>
                  <a:cxn ang="0">
                    <a:pos x="435" y="422"/>
                  </a:cxn>
                  <a:cxn ang="0">
                    <a:pos x="599" y="140"/>
                  </a:cxn>
                  <a:cxn ang="0">
                    <a:pos x="642" y="0"/>
                  </a:cxn>
                </a:cxnLst>
                <a:rect l="0" t="0" r="r" b="b"/>
                <a:pathLst>
                  <a:path w="642" h="1040">
                    <a:moveTo>
                      <a:pt x="0" y="1040"/>
                    </a:moveTo>
                    <a:lnTo>
                      <a:pt x="239" y="729"/>
                    </a:lnTo>
                    <a:lnTo>
                      <a:pt x="435" y="422"/>
                    </a:lnTo>
                    <a:lnTo>
                      <a:pt x="599" y="140"/>
                    </a:lnTo>
                    <a:lnTo>
                      <a:pt x="642" y="0"/>
                    </a:lnTo>
                  </a:path>
                </a:pathLst>
              </a:custGeom>
              <a:noFill/>
              <a:ln w="1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68" name="Freeform 73"/>
              <p:cNvSpPr>
                <a:spLocks/>
              </p:cNvSpPr>
              <p:nvPr/>
            </p:nvSpPr>
            <p:spPr bwMode="auto">
              <a:xfrm>
                <a:off x="3159" y="1684"/>
                <a:ext cx="634" cy="1024"/>
              </a:xfrm>
              <a:custGeom>
                <a:avLst/>
                <a:gdLst/>
                <a:ahLst/>
                <a:cxnLst>
                  <a:cxn ang="0">
                    <a:pos x="0" y="1024"/>
                  </a:cxn>
                  <a:cxn ang="0">
                    <a:pos x="292" y="574"/>
                  </a:cxn>
                  <a:cxn ang="0">
                    <a:pos x="484" y="257"/>
                  </a:cxn>
                  <a:cxn ang="0">
                    <a:pos x="624" y="36"/>
                  </a:cxn>
                  <a:cxn ang="0">
                    <a:pos x="634" y="0"/>
                  </a:cxn>
                </a:cxnLst>
                <a:rect l="0" t="0" r="r" b="b"/>
                <a:pathLst>
                  <a:path w="634" h="1024">
                    <a:moveTo>
                      <a:pt x="0" y="1024"/>
                    </a:moveTo>
                    <a:lnTo>
                      <a:pt x="292" y="574"/>
                    </a:lnTo>
                    <a:lnTo>
                      <a:pt x="484" y="257"/>
                    </a:lnTo>
                    <a:lnTo>
                      <a:pt x="624" y="36"/>
                    </a:lnTo>
                    <a:lnTo>
                      <a:pt x="634" y="0"/>
                    </a:lnTo>
                  </a:path>
                </a:pathLst>
              </a:custGeom>
              <a:noFill/>
              <a:ln w="1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69" name="Freeform 74"/>
              <p:cNvSpPr>
                <a:spLocks/>
              </p:cNvSpPr>
              <p:nvPr/>
            </p:nvSpPr>
            <p:spPr bwMode="auto">
              <a:xfrm>
                <a:off x="3019" y="1448"/>
                <a:ext cx="1013" cy="1772"/>
              </a:xfrm>
              <a:custGeom>
                <a:avLst/>
                <a:gdLst/>
                <a:ahLst/>
                <a:cxnLst>
                  <a:cxn ang="0">
                    <a:pos x="0" y="1772"/>
                  </a:cxn>
                  <a:cxn ang="0">
                    <a:pos x="578" y="794"/>
                  </a:cxn>
                  <a:cxn ang="0">
                    <a:pos x="717" y="567"/>
                  </a:cxn>
                  <a:cxn ang="0">
                    <a:pos x="853" y="321"/>
                  </a:cxn>
                  <a:cxn ang="0">
                    <a:pos x="938" y="164"/>
                  </a:cxn>
                  <a:cxn ang="0">
                    <a:pos x="1013" y="0"/>
                  </a:cxn>
                </a:cxnLst>
                <a:rect l="0" t="0" r="r" b="b"/>
                <a:pathLst>
                  <a:path w="1013" h="1772">
                    <a:moveTo>
                      <a:pt x="0" y="1772"/>
                    </a:moveTo>
                    <a:lnTo>
                      <a:pt x="578" y="794"/>
                    </a:lnTo>
                    <a:lnTo>
                      <a:pt x="717" y="567"/>
                    </a:lnTo>
                    <a:lnTo>
                      <a:pt x="853" y="321"/>
                    </a:lnTo>
                    <a:lnTo>
                      <a:pt x="938" y="164"/>
                    </a:lnTo>
                    <a:lnTo>
                      <a:pt x="1013" y="0"/>
                    </a:lnTo>
                  </a:path>
                </a:pathLst>
              </a:custGeom>
              <a:noFill/>
              <a:ln w="1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70" name="Freeform 75"/>
              <p:cNvSpPr>
                <a:spLocks/>
              </p:cNvSpPr>
              <p:nvPr/>
            </p:nvSpPr>
            <p:spPr bwMode="auto">
              <a:xfrm>
                <a:off x="2092" y="3219"/>
                <a:ext cx="2168" cy="353"/>
              </a:xfrm>
              <a:custGeom>
                <a:avLst/>
                <a:gdLst/>
                <a:ahLst/>
                <a:cxnLst>
                  <a:cxn ang="0">
                    <a:pos x="0" y="353"/>
                  </a:cxn>
                  <a:cxn ang="0">
                    <a:pos x="375" y="329"/>
                  </a:cxn>
                  <a:cxn ang="0">
                    <a:pos x="867" y="246"/>
                  </a:cxn>
                  <a:cxn ang="0">
                    <a:pos x="1338" y="129"/>
                  </a:cxn>
                  <a:cxn ang="0">
                    <a:pos x="1634" y="82"/>
                  </a:cxn>
                  <a:cxn ang="0">
                    <a:pos x="1986" y="25"/>
                  </a:cxn>
                  <a:cxn ang="0">
                    <a:pos x="2168" y="0"/>
                  </a:cxn>
                </a:cxnLst>
                <a:rect l="0" t="0" r="r" b="b"/>
                <a:pathLst>
                  <a:path w="2168" h="353">
                    <a:moveTo>
                      <a:pt x="0" y="353"/>
                    </a:moveTo>
                    <a:lnTo>
                      <a:pt x="375" y="329"/>
                    </a:lnTo>
                    <a:lnTo>
                      <a:pt x="867" y="246"/>
                    </a:lnTo>
                    <a:lnTo>
                      <a:pt x="1338" y="129"/>
                    </a:lnTo>
                    <a:lnTo>
                      <a:pt x="1634" y="82"/>
                    </a:lnTo>
                    <a:lnTo>
                      <a:pt x="1986" y="25"/>
                    </a:lnTo>
                    <a:lnTo>
                      <a:pt x="2168" y="0"/>
                    </a:lnTo>
                  </a:path>
                </a:pathLst>
              </a:custGeom>
              <a:noFill/>
              <a:ln w="10" cap="flat">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171" name="Line 76"/>
              <p:cNvSpPr>
                <a:spLocks noChangeShapeType="1"/>
              </p:cNvSpPr>
              <p:nvPr/>
            </p:nvSpPr>
            <p:spPr bwMode="auto">
              <a:xfrm>
                <a:off x="2932" y="2306"/>
                <a:ext cx="53" cy="147"/>
              </a:xfrm>
              <a:prstGeom prst="line">
                <a:avLst/>
              </a:prstGeom>
              <a:noFill/>
              <a:ln w="1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grpSp>
        <p:sp>
          <p:nvSpPr>
            <p:cNvPr id="87" name="Rectangle 79"/>
            <p:cNvSpPr>
              <a:spLocks noChangeArrowheads="1"/>
            </p:cNvSpPr>
            <p:nvPr/>
          </p:nvSpPr>
          <p:spPr bwMode="auto">
            <a:xfrm>
              <a:off x="4364" y="360"/>
              <a:ext cx="143" cy="16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smtClean="0">
                  <a:ln>
                    <a:noFill/>
                  </a:ln>
                  <a:solidFill>
                    <a:srgbClr val="000000"/>
                  </a:solidFill>
                  <a:effectLst/>
                  <a:latin typeface="Trebuchet MS" pitchFamily="34" charset="0"/>
                  <a:cs typeface="Arial" pitchFamily="34" charset="0"/>
                </a:rPr>
                <a:t>NE</a:t>
              </a:r>
              <a:endParaRPr kumimoji="0" lang="fr-FR" sz="1800" b="0" i="0" u="none" strike="noStrike" cap="none" normalizeH="0" baseline="0" dirty="0" smtClean="0">
                <a:ln>
                  <a:noFill/>
                </a:ln>
                <a:solidFill>
                  <a:schemeClr val="tx1"/>
                </a:solidFill>
                <a:effectLst/>
                <a:latin typeface="Trebuchet MS" pitchFamily="34" charset="0"/>
                <a:cs typeface="Arial" pitchFamily="34" charset="0"/>
              </a:endParaRPr>
            </a:p>
          </p:txBody>
        </p:sp>
        <p:sp>
          <p:nvSpPr>
            <p:cNvPr id="88" name="Rectangle 80"/>
            <p:cNvSpPr>
              <a:spLocks noChangeArrowheads="1"/>
            </p:cNvSpPr>
            <p:nvPr/>
          </p:nvSpPr>
          <p:spPr bwMode="auto">
            <a:xfrm>
              <a:off x="1669" y="405"/>
              <a:ext cx="162" cy="16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smtClean="0">
                  <a:ln>
                    <a:noFill/>
                  </a:ln>
                  <a:solidFill>
                    <a:srgbClr val="000000"/>
                  </a:solidFill>
                  <a:effectLst/>
                  <a:latin typeface="Trebuchet MS" pitchFamily="34" charset="0"/>
                  <a:cs typeface="Arial" pitchFamily="34" charset="0"/>
                </a:rPr>
                <a:t>SW</a:t>
              </a:r>
              <a:endParaRPr kumimoji="0" lang="fr-FR" sz="1800" b="0" i="0" u="none" strike="noStrike" cap="none" normalizeH="0" baseline="0" dirty="0" smtClean="0">
                <a:ln>
                  <a:noFill/>
                </a:ln>
                <a:solidFill>
                  <a:schemeClr val="tx1"/>
                </a:solidFill>
                <a:effectLst/>
                <a:latin typeface="Trebuchet MS" pitchFamily="34" charset="0"/>
                <a:cs typeface="Arial" pitchFamily="34" charset="0"/>
              </a:endParaRPr>
            </a:p>
          </p:txBody>
        </p:sp>
        <p:sp>
          <p:nvSpPr>
            <p:cNvPr id="89" name="Rectangle 89"/>
            <p:cNvSpPr>
              <a:spLocks noChangeArrowheads="1"/>
            </p:cNvSpPr>
            <p:nvPr/>
          </p:nvSpPr>
          <p:spPr bwMode="auto">
            <a:xfrm>
              <a:off x="4580" y="1524"/>
              <a:ext cx="35" cy="1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800" b="1" i="0" u="none" strike="noStrike" cap="none" normalizeH="0" baseline="0" smtClean="0">
                  <a:ln>
                    <a:noFill/>
                  </a:ln>
                  <a:solidFill>
                    <a:srgbClr val="000000"/>
                  </a:solidFill>
                  <a:effectLst/>
                  <a:latin typeface="Trebuchet MS" pitchFamily="34" charset="0"/>
                  <a:cs typeface="Arial" pitchFamily="34" charset="0"/>
                </a:rPr>
                <a:t>’</a:t>
              </a:r>
              <a:endParaRPr kumimoji="0" lang="fr-FR" sz="1800" b="0" i="0" u="none" strike="noStrike" cap="none" normalizeH="0" baseline="0" smtClean="0">
                <a:ln>
                  <a:noFill/>
                </a:ln>
                <a:solidFill>
                  <a:schemeClr val="tx1"/>
                </a:solidFill>
                <a:effectLst/>
                <a:latin typeface="Trebuchet MS" pitchFamily="34" charset="0"/>
                <a:cs typeface="Arial" pitchFamily="34" charset="0"/>
              </a:endParaRPr>
            </a:p>
          </p:txBody>
        </p:sp>
        <p:pic>
          <p:nvPicPr>
            <p:cNvPr id="90" name="Picture 91"/>
            <p:cNvPicPr>
              <a:picLocks noChangeAspect="1" noChangeArrowheads="1"/>
            </p:cNvPicPr>
            <p:nvPr/>
          </p:nvPicPr>
          <p:blipFill>
            <a:blip r:embed="rId9" cstate="print"/>
            <a:srcRect/>
            <a:stretch>
              <a:fillRect/>
            </a:stretch>
          </p:blipFill>
          <p:spPr bwMode="auto">
            <a:xfrm>
              <a:off x="2105" y="3675"/>
              <a:ext cx="1123" cy="162"/>
            </a:xfrm>
            <a:prstGeom prst="rect">
              <a:avLst/>
            </a:prstGeom>
            <a:noFill/>
            <a:ln w="9525">
              <a:noFill/>
              <a:miter lim="800000"/>
              <a:headEnd/>
              <a:tailEnd/>
            </a:ln>
          </p:spPr>
        </p:pic>
        <p:sp>
          <p:nvSpPr>
            <p:cNvPr id="91" name="Freeform 122"/>
            <p:cNvSpPr>
              <a:spLocks/>
            </p:cNvSpPr>
            <p:nvPr/>
          </p:nvSpPr>
          <p:spPr bwMode="auto">
            <a:xfrm>
              <a:off x="2831" y="2467"/>
              <a:ext cx="38" cy="1"/>
            </a:xfrm>
            <a:custGeom>
              <a:avLst/>
              <a:gdLst/>
              <a:ahLst/>
              <a:cxnLst>
                <a:cxn ang="0">
                  <a:pos x="38" y="0"/>
                </a:cxn>
                <a:cxn ang="0">
                  <a:pos x="0" y="1"/>
                </a:cxn>
              </a:cxnLst>
              <a:rect l="0" t="0" r="r" b="b"/>
              <a:pathLst>
                <a:path w="38" h="1">
                  <a:moveTo>
                    <a:pt x="38" y="0"/>
                  </a:moveTo>
                  <a:cubicBezTo>
                    <a:pt x="32" y="0"/>
                    <a:pt x="8" y="1"/>
                    <a:pt x="0" y="1"/>
                  </a:cubicBezTo>
                </a:path>
              </a:pathLst>
            </a:custGeom>
            <a:noFill/>
            <a:ln w="13"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grpSp>
          <p:nvGrpSpPr>
            <p:cNvPr id="25" name="Group 129"/>
            <p:cNvGrpSpPr>
              <a:grpSpLocks/>
            </p:cNvGrpSpPr>
            <p:nvPr/>
          </p:nvGrpSpPr>
          <p:grpSpPr bwMode="auto">
            <a:xfrm>
              <a:off x="3293" y="3638"/>
              <a:ext cx="1004" cy="204"/>
              <a:chOff x="3293" y="3640"/>
              <a:chExt cx="1004" cy="204"/>
            </a:xfrm>
          </p:grpSpPr>
          <p:grpSp>
            <p:nvGrpSpPr>
              <p:cNvPr id="29" name="Group 125"/>
              <p:cNvGrpSpPr>
                <a:grpSpLocks/>
              </p:cNvGrpSpPr>
              <p:nvPr/>
            </p:nvGrpSpPr>
            <p:grpSpPr bwMode="auto">
              <a:xfrm>
                <a:off x="3293" y="3640"/>
                <a:ext cx="948" cy="204"/>
                <a:chOff x="3293" y="3640"/>
                <a:chExt cx="948" cy="204"/>
              </a:xfrm>
            </p:grpSpPr>
            <p:sp>
              <p:nvSpPr>
                <p:cNvPr id="98" name="Rectangle 123"/>
                <p:cNvSpPr>
                  <a:spLocks noChangeArrowheads="1"/>
                </p:cNvSpPr>
                <p:nvPr/>
              </p:nvSpPr>
              <p:spPr bwMode="auto">
                <a:xfrm>
                  <a:off x="3293" y="3640"/>
                  <a:ext cx="948" cy="20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sp>
              <p:nvSpPr>
                <p:cNvPr id="99" name="Rectangle 124"/>
                <p:cNvSpPr>
                  <a:spLocks noChangeArrowheads="1"/>
                </p:cNvSpPr>
                <p:nvPr/>
              </p:nvSpPr>
              <p:spPr bwMode="auto">
                <a:xfrm>
                  <a:off x="3293" y="3640"/>
                  <a:ext cx="948" cy="204"/>
                </a:xfrm>
                <a:prstGeom prst="rect">
                  <a:avLst/>
                </a:prstGeom>
                <a:noFill/>
                <a:ln w="6"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grpSp>
          <p:pic>
            <p:nvPicPr>
              <p:cNvPr id="95" name="Picture 126"/>
              <p:cNvPicPr>
                <a:picLocks noChangeAspect="1" noChangeArrowheads="1"/>
              </p:cNvPicPr>
              <p:nvPr/>
            </p:nvPicPr>
            <p:blipFill>
              <a:blip r:embed="rId10" cstate="print"/>
              <a:srcRect/>
              <a:stretch>
                <a:fillRect/>
              </a:stretch>
            </p:blipFill>
            <p:spPr bwMode="auto">
              <a:xfrm>
                <a:off x="3307" y="3736"/>
                <a:ext cx="874" cy="83"/>
              </a:xfrm>
              <a:prstGeom prst="rect">
                <a:avLst/>
              </a:prstGeom>
              <a:noFill/>
              <a:ln w="9525">
                <a:noFill/>
                <a:miter lim="800000"/>
                <a:headEnd/>
                <a:tailEnd/>
              </a:ln>
            </p:spPr>
          </p:pic>
          <p:sp>
            <p:nvSpPr>
              <p:cNvPr id="96" name="Rectangle 127"/>
              <p:cNvSpPr>
                <a:spLocks noChangeArrowheads="1"/>
              </p:cNvSpPr>
              <p:nvPr/>
            </p:nvSpPr>
            <p:spPr bwMode="auto">
              <a:xfrm>
                <a:off x="3332" y="3666"/>
                <a:ext cx="49" cy="1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rgbClr val="000000"/>
                    </a:solidFill>
                    <a:effectLst/>
                    <a:latin typeface="Trebuchet MS" pitchFamily="34" charset="0"/>
                    <a:cs typeface="Arial" pitchFamily="34" charset="0"/>
                  </a:rPr>
                  <a:t>0</a:t>
                </a:r>
                <a:endParaRPr kumimoji="0" lang="fr-FR" sz="1800" b="0" i="0" u="none" strike="noStrike" cap="none" normalizeH="0" baseline="0" smtClean="0">
                  <a:ln>
                    <a:noFill/>
                  </a:ln>
                  <a:solidFill>
                    <a:schemeClr val="tx1"/>
                  </a:solidFill>
                  <a:effectLst/>
                  <a:latin typeface="Trebuchet MS" pitchFamily="34" charset="0"/>
                  <a:cs typeface="Arial" pitchFamily="34" charset="0"/>
                </a:endParaRPr>
              </a:p>
            </p:txBody>
          </p:sp>
          <p:sp>
            <p:nvSpPr>
              <p:cNvPr id="97" name="Rectangle 128"/>
              <p:cNvSpPr>
                <a:spLocks noChangeArrowheads="1"/>
              </p:cNvSpPr>
              <p:nvPr/>
            </p:nvSpPr>
            <p:spPr bwMode="auto">
              <a:xfrm>
                <a:off x="4024" y="3672"/>
                <a:ext cx="273" cy="1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rgbClr val="000000"/>
                    </a:solidFill>
                    <a:effectLst/>
                    <a:latin typeface="Trebuchet MS" pitchFamily="34" charset="0"/>
                    <a:cs typeface="Arial" pitchFamily="34" charset="0"/>
                  </a:rPr>
                  <a:t>1000m</a:t>
                </a:r>
                <a:endParaRPr kumimoji="0" lang="fr-FR" sz="1800" b="0" i="0" u="none" strike="noStrike" cap="none" normalizeH="0" baseline="0" smtClean="0">
                  <a:ln>
                    <a:noFill/>
                  </a:ln>
                  <a:solidFill>
                    <a:schemeClr val="tx1"/>
                  </a:solidFill>
                  <a:effectLst/>
                  <a:latin typeface="Trebuchet MS" pitchFamily="34" charset="0"/>
                  <a:cs typeface="Arial" pitchFamily="34" charset="0"/>
                </a:endParaRPr>
              </a:p>
            </p:txBody>
          </p:sp>
        </p:grpSp>
        <p:sp>
          <p:nvSpPr>
            <p:cNvPr id="93" name="Line 131"/>
            <p:cNvSpPr>
              <a:spLocks noChangeShapeType="1"/>
            </p:cNvSpPr>
            <p:nvPr/>
          </p:nvSpPr>
          <p:spPr bwMode="auto">
            <a:xfrm>
              <a:off x="3836" y="2432"/>
              <a:ext cx="45" cy="1"/>
            </a:xfrm>
            <a:prstGeom prst="line">
              <a:avLst/>
            </a:prstGeom>
            <a:noFill/>
            <a:ln w="1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latin typeface="Trebuchet MS" pitchFamily="34" charset="0"/>
              </a:endParaRPr>
            </a:p>
          </p:txBody>
        </p:sp>
      </p:grpSp>
      <p:pic>
        <p:nvPicPr>
          <p:cNvPr id="173" name="Picture 6"/>
          <p:cNvPicPr>
            <a:picLocks noChangeArrowheads="1"/>
          </p:cNvPicPr>
          <p:nvPr/>
        </p:nvPicPr>
        <p:blipFill>
          <a:blip r:embed="rId11" cstate="print"/>
          <a:srcRect l="1334" t="7796" r="5458" b="15819"/>
          <a:stretch>
            <a:fillRect/>
          </a:stretch>
        </p:blipFill>
        <p:spPr bwMode="auto">
          <a:xfrm>
            <a:off x="1571604" y="4483010"/>
            <a:ext cx="5663181" cy="2303576"/>
          </a:xfrm>
          <a:prstGeom prst="rect">
            <a:avLst/>
          </a:prstGeom>
          <a:noFill/>
          <a:ln w="9525">
            <a:noFill/>
            <a:miter lim="800000"/>
            <a:headEnd/>
            <a:tailEnd/>
          </a:ln>
        </p:spPr>
      </p:pic>
      <p:sp>
        <p:nvSpPr>
          <p:cNvPr id="174" name="Rectangle 2"/>
          <p:cNvSpPr txBox="1">
            <a:spLocks noChangeArrowheads="1"/>
          </p:cNvSpPr>
          <p:nvPr/>
        </p:nvSpPr>
        <p:spPr>
          <a:xfrm rot="16200000">
            <a:off x="7133233" y="2475122"/>
            <a:ext cx="1862230" cy="483839"/>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b="1" dirty="0" smtClean="0">
                <a:solidFill>
                  <a:srgbClr val="002060"/>
                </a:solidFill>
                <a:latin typeface="Trebuchet MS" pitchFamily="34" charset="0"/>
                <a:ea typeface="+mj-ea"/>
                <a:cs typeface="+mj-cs"/>
              </a:rPr>
              <a:t>Onshore </a:t>
            </a:r>
            <a:r>
              <a:rPr lang="en-GB" b="1" dirty="0" err="1" smtClean="0">
                <a:solidFill>
                  <a:srgbClr val="002060"/>
                </a:solidFill>
                <a:latin typeface="Trebuchet MS" pitchFamily="34" charset="0"/>
                <a:ea typeface="+mj-ea"/>
                <a:cs typeface="+mj-cs"/>
              </a:rPr>
              <a:t>Gharb</a:t>
            </a:r>
            <a:endParaRPr lang="en-US" b="1" dirty="0" smtClean="0">
              <a:solidFill>
                <a:srgbClr val="002060"/>
              </a:solidFill>
              <a:latin typeface="Trebuchet MS" pitchFamily="34" charset="0"/>
              <a:ea typeface="+mj-ea"/>
              <a:cs typeface="+mj-cs"/>
            </a:endParaRPr>
          </a:p>
        </p:txBody>
      </p:sp>
      <p:sp>
        <p:nvSpPr>
          <p:cNvPr id="176" name="Rectangle 2"/>
          <p:cNvSpPr txBox="1">
            <a:spLocks noChangeArrowheads="1"/>
          </p:cNvSpPr>
          <p:nvPr/>
        </p:nvSpPr>
        <p:spPr>
          <a:xfrm rot="16200000">
            <a:off x="7107773" y="5064536"/>
            <a:ext cx="1913151" cy="48383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b="1" dirty="0" smtClean="0">
                <a:latin typeface="Trebuchet MS" pitchFamily="34" charset="0"/>
                <a:ea typeface="+mj-ea"/>
                <a:cs typeface="+mj-cs"/>
              </a:rPr>
              <a:t>Offshore </a:t>
            </a:r>
            <a:r>
              <a:rPr lang="en-GB" b="1" dirty="0" err="1" smtClean="0">
                <a:solidFill>
                  <a:srgbClr val="002060"/>
                </a:solidFill>
                <a:latin typeface="Trebuchet MS" pitchFamily="34" charset="0"/>
                <a:ea typeface="+mj-ea"/>
                <a:cs typeface="+mj-cs"/>
              </a:rPr>
              <a:t>Gharb</a:t>
            </a:r>
            <a:endParaRPr lang="en-US" b="1" dirty="0" smtClean="0">
              <a:solidFill>
                <a:srgbClr val="002060"/>
              </a:solidFill>
              <a:latin typeface="Trebuchet MS" pitchFamily="34" charset="0"/>
              <a:ea typeface="+mj-ea"/>
              <a:cs typeface="+mj-cs"/>
            </a:endParaRPr>
          </a:p>
        </p:txBody>
      </p:sp>
      <p:sp>
        <p:nvSpPr>
          <p:cNvPr id="177" name="Rectangle 2"/>
          <p:cNvSpPr txBox="1">
            <a:spLocks noChangeArrowheads="1"/>
          </p:cNvSpPr>
          <p:nvPr/>
        </p:nvSpPr>
        <p:spPr>
          <a:xfrm>
            <a:off x="3924216" y="4075284"/>
            <a:ext cx="1290726" cy="48383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400" b="1" dirty="0" smtClean="0">
                <a:solidFill>
                  <a:srgbClr val="002060"/>
                </a:solidFill>
                <a:latin typeface="Trebuchet MS" pitchFamily="34" charset="0"/>
                <a:ea typeface="+mj-ea"/>
                <a:cs typeface="+mj-cs"/>
              </a:rPr>
              <a:t>Seismic Line</a:t>
            </a:r>
            <a:endParaRPr lang="en-US" sz="1400" b="1" dirty="0" smtClean="0">
              <a:solidFill>
                <a:srgbClr val="002060"/>
              </a:solidFill>
              <a:latin typeface="Trebuchet MS" pitchFamily="34" charset="0"/>
              <a:ea typeface="+mj-ea"/>
              <a:cs typeface="+mj-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1697798" y="1130842"/>
            <a:ext cx="1862176" cy="369332"/>
          </a:xfrm>
          <a:prstGeom prst="rect">
            <a:avLst/>
          </a:prstGeom>
          <a:noFill/>
        </p:spPr>
        <p:txBody>
          <a:bodyPr wrap="none" rtlCol="0">
            <a:spAutoFit/>
          </a:bodyPr>
          <a:lstStyle/>
          <a:p>
            <a:r>
              <a:rPr lang="en-US" b="1" dirty="0" err="1" smtClean="0">
                <a:solidFill>
                  <a:srgbClr val="002060"/>
                </a:solidFill>
                <a:latin typeface="Trebuchet MS" pitchFamily="34" charset="0"/>
              </a:rPr>
              <a:t>Meskala</a:t>
            </a:r>
            <a:r>
              <a:rPr lang="en-US" b="1" dirty="0" smtClean="0">
                <a:solidFill>
                  <a:srgbClr val="002060"/>
                </a:solidFill>
                <a:latin typeface="Trebuchet MS" pitchFamily="34" charset="0"/>
              </a:rPr>
              <a:t> Subsalt</a:t>
            </a:r>
            <a:endParaRPr lang="en-US" b="1" dirty="0">
              <a:solidFill>
                <a:srgbClr val="002060"/>
              </a:solidFill>
              <a:latin typeface="Trebuchet MS" pitchFamily="34" charset="0"/>
            </a:endParaRPr>
          </a:p>
        </p:txBody>
      </p:sp>
      <p:grpSp>
        <p:nvGrpSpPr>
          <p:cNvPr id="2" name="Groupe 8"/>
          <p:cNvGrpSpPr/>
          <p:nvPr/>
        </p:nvGrpSpPr>
        <p:grpSpPr>
          <a:xfrm>
            <a:off x="1285852" y="1670264"/>
            <a:ext cx="2686069" cy="5116322"/>
            <a:chOff x="214282" y="714356"/>
            <a:chExt cx="2442182" cy="5715040"/>
          </a:xfrm>
        </p:grpSpPr>
        <p:pic>
          <p:nvPicPr>
            <p:cNvPr id="4" name="Picture 2"/>
            <p:cNvPicPr>
              <a:picLocks noChangeAspect="1" noChangeArrowheads="1"/>
            </p:cNvPicPr>
            <p:nvPr/>
          </p:nvPicPr>
          <p:blipFill>
            <a:blip r:embed="rId3" cstate="print"/>
            <a:srcRect l="4384" t="6721" r="39224" b="24985"/>
            <a:stretch>
              <a:fillRect/>
            </a:stretch>
          </p:blipFill>
          <p:spPr bwMode="auto">
            <a:xfrm>
              <a:off x="214282" y="714356"/>
              <a:ext cx="2442182" cy="2847125"/>
            </a:xfrm>
            <a:prstGeom prst="rect">
              <a:avLst/>
            </a:prstGeom>
            <a:noFill/>
            <a:ln w="6350">
              <a:solidFill>
                <a:schemeClr val="accent2"/>
              </a:solidFill>
              <a:miter lim="800000"/>
              <a:headEnd/>
              <a:tailEnd/>
            </a:ln>
          </p:spPr>
        </p:pic>
        <p:grpSp>
          <p:nvGrpSpPr>
            <p:cNvPr id="3" name="Groupe 14"/>
            <p:cNvGrpSpPr>
              <a:grpSpLocks/>
            </p:cNvGrpSpPr>
            <p:nvPr/>
          </p:nvGrpSpPr>
          <p:grpSpPr bwMode="auto">
            <a:xfrm>
              <a:off x="214282" y="3614757"/>
              <a:ext cx="2442181" cy="2814639"/>
              <a:chOff x="1981202" y="671698"/>
              <a:chExt cx="5210012" cy="5348101"/>
            </a:xfrm>
          </p:grpSpPr>
          <p:pic>
            <p:nvPicPr>
              <p:cNvPr id="6" name="Picture 2"/>
              <p:cNvPicPr>
                <a:picLocks noChangeAspect="1" noChangeArrowheads="1"/>
              </p:cNvPicPr>
              <p:nvPr/>
            </p:nvPicPr>
            <p:blipFill>
              <a:blip r:embed="rId4" cstate="print"/>
              <a:srcRect l="786" t="4083" r="41359" b="25076"/>
              <a:stretch>
                <a:fillRect/>
              </a:stretch>
            </p:blipFill>
            <p:spPr bwMode="auto">
              <a:xfrm>
                <a:off x="2059811" y="671698"/>
                <a:ext cx="5131403" cy="5303468"/>
              </a:xfrm>
              <a:prstGeom prst="rect">
                <a:avLst/>
              </a:prstGeom>
              <a:noFill/>
              <a:ln w="9525">
                <a:noFill/>
                <a:miter lim="800000"/>
                <a:headEnd/>
                <a:tailEnd/>
              </a:ln>
            </p:spPr>
          </p:pic>
          <p:sp>
            <p:nvSpPr>
              <p:cNvPr id="7" name="Rectangle 6"/>
              <p:cNvSpPr/>
              <p:nvPr/>
            </p:nvSpPr>
            <p:spPr>
              <a:xfrm>
                <a:off x="1981202" y="685985"/>
                <a:ext cx="5181661" cy="533381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Trebuchet MS" pitchFamily="34" charset="0"/>
                </a:endParaRPr>
              </a:p>
            </p:txBody>
          </p:sp>
        </p:grpSp>
        <p:sp>
          <p:nvSpPr>
            <p:cNvPr id="8" name="ZoneTexte 7"/>
            <p:cNvSpPr txBox="1"/>
            <p:nvPr/>
          </p:nvSpPr>
          <p:spPr>
            <a:xfrm>
              <a:off x="1492723" y="2935913"/>
              <a:ext cx="1046336" cy="309414"/>
            </a:xfrm>
            <a:prstGeom prst="rect">
              <a:avLst/>
            </a:prstGeom>
            <a:noFill/>
          </p:spPr>
          <p:txBody>
            <a:bodyPr wrap="none" rtlCol="0">
              <a:spAutoFit/>
            </a:bodyPr>
            <a:lstStyle/>
            <a:p>
              <a:r>
                <a:rPr lang="en-US" sz="1200" b="1" dirty="0" smtClean="0">
                  <a:solidFill>
                    <a:srgbClr val="FF0000"/>
                  </a:solidFill>
                  <a:latin typeface="Trebuchet MS" pitchFamily="34" charset="0"/>
                </a:rPr>
                <a:t>RMS </a:t>
              </a:r>
              <a:r>
                <a:rPr lang="en-US" sz="1200" b="1" dirty="0" err="1" smtClean="0">
                  <a:solidFill>
                    <a:srgbClr val="FF0000"/>
                  </a:solidFill>
                  <a:latin typeface="Trebuchet MS" pitchFamily="34" charset="0"/>
                </a:rPr>
                <a:t>Attributs</a:t>
              </a:r>
              <a:endParaRPr lang="en-US" sz="1200" b="1" dirty="0">
                <a:solidFill>
                  <a:srgbClr val="FF0000"/>
                </a:solidFill>
                <a:latin typeface="Trebuchet MS" pitchFamily="34" charset="0"/>
              </a:endParaRPr>
            </a:p>
          </p:txBody>
        </p:sp>
      </p:grpSp>
      <p:pic>
        <p:nvPicPr>
          <p:cNvPr id="11" name="Picture 9"/>
          <p:cNvPicPr>
            <a:picLocks noChangeAspect="1" noChangeArrowheads="1"/>
          </p:cNvPicPr>
          <p:nvPr/>
        </p:nvPicPr>
        <p:blipFill>
          <a:blip r:embed="rId5" cstate="print"/>
          <a:srcRect l="883" t="1703" r="53506" b="8598"/>
          <a:stretch>
            <a:fillRect/>
          </a:stretch>
        </p:blipFill>
        <p:spPr bwMode="auto">
          <a:xfrm>
            <a:off x="5307471" y="1666713"/>
            <a:ext cx="2622114" cy="2497758"/>
          </a:xfrm>
          <a:prstGeom prst="rect">
            <a:avLst/>
          </a:prstGeom>
          <a:noFill/>
          <a:ln w="28575">
            <a:solidFill>
              <a:schemeClr val="tx1"/>
            </a:solidFill>
            <a:miter lim="800000"/>
            <a:headEnd/>
            <a:tailEnd/>
          </a:ln>
        </p:spPr>
      </p:pic>
      <p:pic>
        <p:nvPicPr>
          <p:cNvPr id="13" name="Picture 24"/>
          <p:cNvPicPr>
            <a:picLocks noChangeAspect="1" noChangeArrowheads="1"/>
          </p:cNvPicPr>
          <p:nvPr/>
        </p:nvPicPr>
        <p:blipFill>
          <a:blip r:embed="rId6" cstate="print"/>
          <a:srcRect/>
          <a:stretch>
            <a:fillRect/>
          </a:stretch>
        </p:blipFill>
        <p:spPr bwMode="auto">
          <a:xfrm>
            <a:off x="5307471" y="4268868"/>
            <a:ext cx="2622115" cy="2517718"/>
          </a:xfrm>
          <a:prstGeom prst="rect">
            <a:avLst/>
          </a:prstGeom>
          <a:noFill/>
          <a:ln w="28575">
            <a:solidFill>
              <a:schemeClr val="tx1"/>
            </a:solidFill>
            <a:miter lim="800000"/>
            <a:headEnd/>
            <a:tailEnd/>
          </a:ln>
        </p:spPr>
      </p:pic>
      <p:sp>
        <p:nvSpPr>
          <p:cNvPr id="16" name="ZoneTexte 15"/>
          <p:cNvSpPr txBox="1"/>
          <p:nvPr/>
        </p:nvSpPr>
        <p:spPr>
          <a:xfrm>
            <a:off x="5630918" y="1130842"/>
            <a:ext cx="1975221" cy="369332"/>
          </a:xfrm>
          <a:prstGeom prst="rect">
            <a:avLst/>
          </a:prstGeom>
          <a:noFill/>
        </p:spPr>
        <p:txBody>
          <a:bodyPr wrap="none" rtlCol="0">
            <a:spAutoFit/>
          </a:bodyPr>
          <a:lstStyle/>
          <a:p>
            <a:r>
              <a:rPr lang="en-US" b="1" dirty="0" err="1" smtClean="0">
                <a:solidFill>
                  <a:srgbClr val="002060"/>
                </a:solidFill>
                <a:latin typeface="Trebuchet MS" pitchFamily="34" charset="0"/>
              </a:rPr>
              <a:t>Tendrara</a:t>
            </a:r>
            <a:r>
              <a:rPr lang="en-US" b="1" dirty="0" smtClean="0">
                <a:solidFill>
                  <a:srgbClr val="002060"/>
                </a:solidFill>
                <a:latin typeface="Trebuchet MS" pitchFamily="34" charset="0"/>
              </a:rPr>
              <a:t> Subsalt</a:t>
            </a:r>
            <a:endParaRPr lang="en-US" b="1" dirty="0">
              <a:solidFill>
                <a:srgbClr val="002060"/>
              </a:solidFill>
              <a:latin typeface="Trebuchet MS" pitchFamily="34" charset="0"/>
            </a:endParaRPr>
          </a:p>
        </p:txBody>
      </p:sp>
      <p:sp>
        <p:nvSpPr>
          <p:cNvPr id="19" name="Text Box 6"/>
          <p:cNvSpPr txBox="1">
            <a:spLocks noChangeArrowheads="1"/>
          </p:cNvSpPr>
          <p:nvPr/>
        </p:nvSpPr>
        <p:spPr bwMode="auto">
          <a:xfrm>
            <a:off x="-71470" y="71414"/>
            <a:ext cx="9387122" cy="553998"/>
          </a:xfrm>
          <a:prstGeom prst="rect">
            <a:avLst/>
          </a:prstGeom>
          <a:noFill/>
          <a:ln w="9525">
            <a:noFill/>
            <a:miter lim="800000"/>
            <a:headEnd/>
            <a:tailEnd/>
          </a:ln>
        </p:spPr>
        <p:txBody>
          <a:bodyPr wrap="square">
            <a:spAutoFit/>
          </a:bodyPr>
          <a:lstStyle/>
          <a:p>
            <a:pPr lvl="0">
              <a:defRPr/>
            </a:pPr>
            <a:r>
              <a:rPr lang="fr-FR" sz="3000" b="1" dirty="0" smtClean="0">
                <a:solidFill>
                  <a:srgbClr val="002060"/>
                </a:solidFill>
                <a:latin typeface="Trebuchet MS" pitchFamily="34" charset="0"/>
              </a:rPr>
              <a:t>Exemples: </a:t>
            </a:r>
            <a:r>
              <a:rPr lang="fr-FR" sz="3000" b="1" dirty="0" err="1" smtClean="0">
                <a:solidFill>
                  <a:srgbClr val="002060"/>
                </a:solidFill>
                <a:latin typeface="Trebuchet MS" pitchFamily="34" charset="0"/>
              </a:rPr>
              <a:t>Onshore</a:t>
            </a:r>
            <a:r>
              <a:rPr lang="fr-FR" sz="3000" b="1" dirty="0" smtClean="0">
                <a:solidFill>
                  <a:srgbClr val="002060"/>
                </a:solidFill>
                <a:latin typeface="Trebuchet MS" pitchFamily="34" charset="0"/>
              </a:rPr>
              <a:t> 3D </a:t>
            </a:r>
            <a:r>
              <a:rPr lang="fr-FR" sz="3000" b="1" dirty="0" err="1" smtClean="0">
                <a:solidFill>
                  <a:srgbClr val="002060"/>
                </a:solidFill>
                <a:latin typeface="Trebuchet MS" pitchFamily="34" charset="0"/>
              </a:rPr>
              <a:t>Seismic</a:t>
            </a:r>
            <a:r>
              <a:rPr lang="fr-FR" sz="3000" b="1" dirty="0" smtClean="0">
                <a:solidFill>
                  <a:srgbClr val="002060"/>
                </a:solidFill>
                <a:latin typeface="Trebuchet MS" pitchFamily="34" charset="0"/>
              </a:rPr>
              <a:t>, </a:t>
            </a:r>
            <a:r>
              <a:rPr lang="fr-FR" sz="3000" b="1" dirty="0" err="1" smtClean="0">
                <a:solidFill>
                  <a:srgbClr val="002060"/>
                </a:solidFill>
                <a:latin typeface="Trebuchet MS" pitchFamily="34" charset="0"/>
              </a:rPr>
              <a:t>Deep</a:t>
            </a:r>
            <a:r>
              <a:rPr lang="fr-FR" sz="3000" b="1" dirty="0" smtClean="0">
                <a:solidFill>
                  <a:srgbClr val="002060"/>
                </a:solidFill>
                <a:latin typeface="Trebuchet MS" pitchFamily="34" charset="0"/>
              </a:rPr>
              <a:t> objectives</a:t>
            </a:r>
          </a:p>
        </p:txBody>
      </p:sp>
      <p:sp>
        <p:nvSpPr>
          <p:cNvPr id="20" name="ZoneTexte 19"/>
          <p:cNvSpPr txBox="1"/>
          <p:nvPr/>
        </p:nvSpPr>
        <p:spPr>
          <a:xfrm>
            <a:off x="6761404" y="3429000"/>
            <a:ext cx="1150828" cy="276999"/>
          </a:xfrm>
          <a:prstGeom prst="rect">
            <a:avLst/>
          </a:prstGeom>
          <a:noFill/>
        </p:spPr>
        <p:txBody>
          <a:bodyPr wrap="none" rtlCol="0">
            <a:spAutoFit/>
          </a:bodyPr>
          <a:lstStyle/>
          <a:p>
            <a:r>
              <a:rPr lang="en-US" sz="1200" b="1" dirty="0" smtClean="0">
                <a:solidFill>
                  <a:srgbClr val="FF0000"/>
                </a:solidFill>
                <a:latin typeface="Trebuchet MS" pitchFamily="34" charset="0"/>
              </a:rPr>
              <a:t>RMS </a:t>
            </a:r>
            <a:r>
              <a:rPr lang="en-US" sz="1200" b="1" dirty="0" err="1" smtClean="0">
                <a:solidFill>
                  <a:srgbClr val="FF0000"/>
                </a:solidFill>
                <a:latin typeface="Trebuchet MS" pitchFamily="34" charset="0"/>
              </a:rPr>
              <a:t>Attributs</a:t>
            </a:r>
            <a:endParaRPr lang="en-US" sz="1200" b="1" dirty="0">
              <a:solidFill>
                <a:srgbClr val="FF0000"/>
              </a:solidFill>
              <a:latin typeface="Trebuchet MS" pitchFamily="34" charset="0"/>
            </a:endParaRPr>
          </a:p>
        </p:txBody>
      </p:sp>
      <p:sp>
        <p:nvSpPr>
          <p:cNvPr id="14" name="Rectangle 13"/>
          <p:cNvSpPr/>
          <p:nvPr/>
        </p:nvSpPr>
        <p:spPr>
          <a:xfrm>
            <a:off x="2339752" y="4293096"/>
            <a:ext cx="504056"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6"/>
          <p:cNvSpPr txBox="1">
            <a:spLocks noChangeArrowheads="1"/>
          </p:cNvSpPr>
          <p:nvPr/>
        </p:nvSpPr>
        <p:spPr bwMode="auto">
          <a:xfrm>
            <a:off x="107950" y="6503988"/>
            <a:ext cx="184150" cy="304800"/>
          </a:xfrm>
          <a:prstGeom prst="rect">
            <a:avLst/>
          </a:prstGeom>
          <a:noFill/>
          <a:ln w="9525">
            <a:noFill/>
            <a:miter lim="800000"/>
            <a:headEnd/>
            <a:tailEnd/>
          </a:ln>
        </p:spPr>
        <p:txBody>
          <a:bodyPr wrap="none">
            <a:spAutoFit/>
          </a:bodyPr>
          <a:lstStyle/>
          <a:p>
            <a:endParaRPr lang="en-US" sz="1400" b="1">
              <a:solidFill>
                <a:srgbClr val="808080"/>
              </a:solidFill>
              <a:latin typeface="Trebuchet MS" pitchFamily="34" charset="0"/>
            </a:endParaRPr>
          </a:p>
        </p:txBody>
      </p:sp>
      <p:sp>
        <p:nvSpPr>
          <p:cNvPr id="49" name="Text Box 6"/>
          <p:cNvSpPr txBox="1">
            <a:spLocks noChangeArrowheads="1"/>
          </p:cNvSpPr>
          <p:nvPr/>
        </p:nvSpPr>
        <p:spPr bwMode="auto">
          <a:xfrm>
            <a:off x="428596" y="68025"/>
            <a:ext cx="6864380" cy="646331"/>
          </a:xfrm>
          <a:prstGeom prst="rect">
            <a:avLst/>
          </a:prstGeom>
          <a:noFill/>
          <a:ln w="9525">
            <a:noFill/>
            <a:miter lim="800000"/>
            <a:headEnd/>
            <a:tailEnd/>
          </a:ln>
        </p:spPr>
        <p:txBody>
          <a:bodyPr wrap="none">
            <a:spAutoFit/>
          </a:bodyPr>
          <a:lstStyle/>
          <a:p>
            <a:pPr>
              <a:defRPr/>
            </a:pPr>
            <a:r>
              <a:rPr lang="fr-FR" sz="3600" b="1" dirty="0" smtClean="0">
                <a:solidFill>
                  <a:srgbClr val="002060"/>
                </a:solidFill>
                <a:latin typeface="Trebuchet MS" pitchFamily="34" charset="0"/>
              </a:rPr>
              <a:t>Exemples: Offshore 3D </a:t>
            </a:r>
            <a:r>
              <a:rPr lang="fr-FR" sz="3600" b="1" dirty="0" err="1" smtClean="0">
                <a:solidFill>
                  <a:srgbClr val="002060"/>
                </a:solidFill>
                <a:latin typeface="Trebuchet MS" pitchFamily="34" charset="0"/>
              </a:rPr>
              <a:t>Seismic</a:t>
            </a:r>
            <a:endParaRPr lang="fr-FR" sz="3600" b="1" dirty="0">
              <a:solidFill>
                <a:srgbClr val="002060"/>
              </a:solidFill>
              <a:latin typeface="Trebuchet MS" pitchFamily="34" charset="0"/>
            </a:endParaRPr>
          </a:p>
        </p:txBody>
      </p:sp>
      <p:grpSp>
        <p:nvGrpSpPr>
          <p:cNvPr id="29" name="Groupe 28"/>
          <p:cNvGrpSpPr/>
          <p:nvPr/>
        </p:nvGrpSpPr>
        <p:grpSpPr>
          <a:xfrm>
            <a:off x="959416" y="992710"/>
            <a:ext cx="7732049" cy="5793876"/>
            <a:chOff x="602226" y="549455"/>
            <a:chExt cx="8323583" cy="6237131"/>
          </a:xfrm>
        </p:grpSpPr>
        <p:grpSp>
          <p:nvGrpSpPr>
            <p:cNvPr id="2" name="Group 462"/>
            <p:cNvGrpSpPr>
              <a:grpSpLocks/>
            </p:cNvGrpSpPr>
            <p:nvPr/>
          </p:nvGrpSpPr>
          <p:grpSpPr bwMode="auto">
            <a:xfrm>
              <a:off x="673664" y="3836702"/>
              <a:ext cx="3803649" cy="2949884"/>
              <a:chOff x="213" y="2432"/>
              <a:chExt cx="2148" cy="1599"/>
            </a:xfrm>
          </p:grpSpPr>
          <p:grpSp>
            <p:nvGrpSpPr>
              <p:cNvPr id="3" name="Group 5"/>
              <p:cNvGrpSpPr>
                <a:grpSpLocks/>
              </p:cNvGrpSpPr>
              <p:nvPr/>
            </p:nvGrpSpPr>
            <p:grpSpPr bwMode="auto">
              <a:xfrm>
                <a:off x="216" y="2568"/>
                <a:ext cx="2145" cy="1463"/>
                <a:chOff x="1330" y="729"/>
                <a:chExt cx="2736" cy="2174"/>
              </a:xfrm>
            </p:grpSpPr>
            <p:pic>
              <p:nvPicPr>
                <p:cNvPr id="14" name="Picture 6" descr="AmplitudefartopJurassic"/>
                <p:cNvPicPr>
                  <a:picLocks noChangeAspect="1" noChangeArrowheads="1"/>
                </p:cNvPicPr>
                <p:nvPr/>
              </p:nvPicPr>
              <p:blipFill>
                <a:blip r:embed="rId3" cstate="print"/>
                <a:srcRect/>
                <a:stretch>
                  <a:fillRect/>
                </a:stretch>
              </p:blipFill>
              <p:spPr bwMode="auto">
                <a:xfrm>
                  <a:off x="1330" y="729"/>
                  <a:ext cx="2736" cy="2174"/>
                </a:xfrm>
                <a:prstGeom prst="rect">
                  <a:avLst/>
                </a:prstGeom>
                <a:noFill/>
                <a:ln w="9525">
                  <a:noFill/>
                  <a:miter lim="800000"/>
                  <a:headEnd/>
                  <a:tailEnd/>
                </a:ln>
              </p:spPr>
            </p:pic>
            <p:grpSp>
              <p:nvGrpSpPr>
                <p:cNvPr id="4" name="Group 7"/>
                <p:cNvGrpSpPr>
                  <a:grpSpLocks/>
                </p:cNvGrpSpPr>
                <p:nvPr/>
              </p:nvGrpSpPr>
              <p:grpSpPr bwMode="auto">
                <a:xfrm>
                  <a:off x="1577" y="730"/>
                  <a:ext cx="2345" cy="2112"/>
                  <a:chOff x="3319" y="1152"/>
                  <a:chExt cx="2345" cy="2112"/>
                </a:xfrm>
              </p:grpSpPr>
              <p:sp>
                <p:nvSpPr>
                  <p:cNvPr id="16" name="Freeform 8"/>
                  <p:cNvSpPr>
                    <a:spLocks/>
                  </p:cNvSpPr>
                  <p:nvPr/>
                </p:nvSpPr>
                <p:spPr bwMode="auto">
                  <a:xfrm>
                    <a:off x="3319" y="1847"/>
                    <a:ext cx="1143" cy="1298"/>
                  </a:xfrm>
                  <a:custGeom>
                    <a:avLst/>
                    <a:gdLst>
                      <a:gd name="T0" fmla="*/ 1143 w 1143"/>
                      <a:gd name="T1" fmla="*/ 1298 h 1298"/>
                      <a:gd name="T2" fmla="*/ 1015 w 1143"/>
                      <a:gd name="T3" fmla="*/ 1088 h 1298"/>
                      <a:gd name="T4" fmla="*/ 795 w 1143"/>
                      <a:gd name="T5" fmla="*/ 814 h 1298"/>
                      <a:gd name="T6" fmla="*/ 612 w 1143"/>
                      <a:gd name="T7" fmla="*/ 612 h 1298"/>
                      <a:gd name="T8" fmla="*/ 356 w 1143"/>
                      <a:gd name="T9" fmla="*/ 466 h 1298"/>
                      <a:gd name="T10" fmla="*/ 174 w 1143"/>
                      <a:gd name="T11" fmla="*/ 265 h 1298"/>
                      <a:gd name="T12" fmla="*/ 82 w 1143"/>
                      <a:gd name="T13" fmla="*/ 91 h 1298"/>
                      <a:gd name="T14" fmla="*/ 0 w 1143"/>
                      <a:gd name="T15" fmla="*/ 0 h 1298"/>
                      <a:gd name="T16" fmla="*/ 0 60000 65536"/>
                      <a:gd name="T17" fmla="*/ 0 60000 65536"/>
                      <a:gd name="T18" fmla="*/ 0 60000 65536"/>
                      <a:gd name="T19" fmla="*/ 0 60000 65536"/>
                      <a:gd name="T20" fmla="*/ 0 60000 65536"/>
                      <a:gd name="T21" fmla="*/ 0 60000 65536"/>
                      <a:gd name="T22" fmla="*/ 0 60000 65536"/>
                      <a:gd name="T23" fmla="*/ 0 60000 65536"/>
                      <a:gd name="T24" fmla="*/ 0 w 1143"/>
                      <a:gd name="T25" fmla="*/ 0 h 1298"/>
                      <a:gd name="T26" fmla="*/ 1143 w 1143"/>
                      <a:gd name="T27" fmla="*/ 1298 h 12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3" h="1298">
                        <a:moveTo>
                          <a:pt x="1143" y="1298"/>
                        </a:moveTo>
                        <a:lnTo>
                          <a:pt x="1015" y="1088"/>
                        </a:lnTo>
                        <a:lnTo>
                          <a:pt x="795" y="814"/>
                        </a:lnTo>
                        <a:lnTo>
                          <a:pt x="612" y="612"/>
                        </a:lnTo>
                        <a:lnTo>
                          <a:pt x="356" y="466"/>
                        </a:lnTo>
                        <a:lnTo>
                          <a:pt x="174" y="265"/>
                        </a:lnTo>
                        <a:lnTo>
                          <a:pt x="82" y="91"/>
                        </a:lnTo>
                        <a:lnTo>
                          <a:pt x="0" y="0"/>
                        </a:lnTo>
                      </a:path>
                    </a:pathLst>
                  </a:custGeom>
                  <a:noFill/>
                  <a:ln w="25400">
                    <a:solidFill>
                      <a:srgbClr val="FFFF00"/>
                    </a:solidFill>
                    <a:prstDash val="sysDot"/>
                    <a:round/>
                    <a:headEnd/>
                    <a:tailEnd type="triangle" w="med" len="med"/>
                  </a:ln>
                </p:spPr>
                <p:txBody>
                  <a:bodyPr/>
                  <a:lstStyle/>
                  <a:p>
                    <a:endParaRPr lang="en-US">
                      <a:solidFill>
                        <a:schemeClr val="bg1"/>
                      </a:solidFill>
                      <a:latin typeface="Trebuchet MS" pitchFamily="34" charset="0"/>
                    </a:endParaRPr>
                  </a:p>
                </p:txBody>
              </p:sp>
              <p:sp>
                <p:nvSpPr>
                  <p:cNvPr id="17" name="Freeform 9"/>
                  <p:cNvSpPr>
                    <a:spLocks/>
                  </p:cNvSpPr>
                  <p:nvPr/>
                </p:nvSpPr>
                <p:spPr bwMode="auto">
                  <a:xfrm>
                    <a:off x="4279" y="1152"/>
                    <a:ext cx="1193" cy="1392"/>
                  </a:xfrm>
                  <a:custGeom>
                    <a:avLst/>
                    <a:gdLst>
                      <a:gd name="T0" fmla="*/ 1193 w 1193"/>
                      <a:gd name="T1" fmla="*/ 1392 h 1392"/>
                      <a:gd name="T2" fmla="*/ 1097 w 1193"/>
                      <a:gd name="T3" fmla="*/ 1056 h 1392"/>
                      <a:gd name="T4" fmla="*/ 1001 w 1193"/>
                      <a:gd name="T5" fmla="*/ 912 h 1392"/>
                      <a:gd name="T6" fmla="*/ 761 w 1193"/>
                      <a:gd name="T7" fmla="*/ 720 h 1392"/>
                      <a:gd name="T8" fmla="*/ 521 w 1193"/>
                      <a:gd name="T9" fmla="*/ 576 h 1392"/>
                      <a:gd name="T10" fmla="*/ 393 w 1193"/>
                      <a:gd name="T11" fmla="*/ 503 h 1392"/>
                      <a:gd name="T12" fmla="*/ 247 w 1193"/>
                      <a:gd name="T13" fmla="*/ 384 h 1392"/>
                      <a:gd name="T14" fmla="*/ 91 w 1193"/>
                      <a:gd name="T15" fmla="*/ 165 h 1392"/>
                      <a:gd name="T16" fmla="*/ 0 w 1193"/>
                      <a:gd name="T17" fmla="*/ 0 h 1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93"/>
                      <a:gd name="T28" fmla="*/ 0 h 1392"/>
                      <a:gd name="T29" fmla="*/ 1193 w 1193"/>
                      <a:gd name="T30" fmla="*/ 1392 h 13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93" h="1392">
                        <a:moveTo>
                          <a:pt x="1193" y="1392"/>
                        </a:moveTo>
                        <a:lnTo>
                          <a:pt x="1097" y="1056"/>
                        </a:lnTo>
                        <a:lnTo>
                          <a:pt x="1001" y="912"/>
                        </a:lnTo>
                        <a:lnTo>
                          <a:pt x="761" y="720"/>
                        </a:lnTo>
                        <a:lnTo>
                          <a:pt x="521" y="576"/>
                        </a:lnTo>
                        <a:lnTo>
                          <a:pt x="393" y="503"/>
                        </a:lnTo>
                        <a:lnTo>
                          <a:pt x="247" y="384"/>
                        </a:lnTo>
                        <a:lnTo>
                          <a:pt x="91" y="165"/>
                        </a:lnTo>
                        <a:lnTo>
                          <a:pt x="0" y="0"/>
                        </a:lnTo>
                      </a:path>
                    </a:pathLst>
                  </a:custGeom>
                  <a:noFill/>
                  <a:ln w="25400">
                    <a:solidFill>
                      <a:srgbClr val="FFFF00"/>
                    </a:solidFill>
                    <a:prstDash val="sysDot"/>
                    <a:round/>
                    <a:headEnd/>
                    <a:tailEnd type="triangle" w="med" len="med"/>
                  </a:ln>
                </p:spPr>
                <p:txBody>
                  <a:bodyPr/>
                  <a:lstStyle/>
                  <a:p>
                    <a:endParaRPr lang="en-US">
                      <a:solidFill>
                        <a:schemeClr val="bg1"/>
                      </a:solidFill>
                      <a:latin typeface="Trebuchet MS" pitchFamily="34" charset="0"/>
                    </a:endParaRPr>
                  </a:p>
                </p:txBody>
              </p:sp>
              <p:sp>
                <p:nvSpPr>
                  <p:cNvPr id="18" name="Freeform 10"/>
                  <p:cNvSpPr>
                    <a:spLocks/>
                  </p:cNvSpPr>
                  <p:nvPr/>
                </p:nvSpPr>
                <p:spPr bwMode="auto">
                  <a:xfrm>
                    <a:off x="5230" y="1371"/>
                    <a:ext cx="434" cy="693"/>
                  </a:xfrm>
                  <a:custGeom>
                    <a:avLst/>
                    <a:gdLst>
                      <a:gd name="T0" fmla="*/ 434 w 434"/>
                      <a:gd name="T1" fmla="*/ 693 h 693"/>
                      <a:gd name="T2" fmla="*/ 283 w 434"/>
                      <a:gd name="T3" fmla="*/ 448 h 693"/>
                      <a:gd name="T4" fmla="*/ 164 w 434"/>
                      <a:gd name="T5" fmla="*/ 256 h 693"/>
                      <a:gd name="T6" fmla="*/ 0 w 434"/>
                      <a:gd name="T7" fmla="*/ 0 h 693"/>
                      <a:gd name="T8" fmla="*/ 0 60000 65536"/>
                      <a:gd name="T9" fmla="*/ 0 60000 65536"/>
                      <a:gd name="T10" fmla="*/ 0 60000 65536"/>
                      <a:gd name="T11" fmla="*/ 0 60000 65536"/>
                      <a:gd name="T12" fmla="*/ 0 w 434"/>
                      <a:gd name="T13" fmla="*/ 0 h 693"/>
                      <a:gd name="T14" fmla="*/ 434 w 434"/>
                      <a:gd name="T15" fmla="*/ 693 h 693"/>
                    </a:gdLst>
                    <a:ahLst/>
                    <a:cxnLst>
                      <a:cxn ang="T8">
                        <a:pos x="T0" y="T1"/>
                      </a:cxn>
                      <a:cxn ang="T9">
                        <a:pos x="T2" y="T3"/>
                      </a:cxn>
                      <a:cxn ang="T10">
                        <a:pos x="T4" y="T5"/>
                      </a:cxn>
                      <a:cxn ang="T11">
                        <a:pos x="T6" y="T7"/>
                      </a:cxn>
                    </a:cxnLst>
                    <a:rect l="T12" t="T13" r="T14" b="T15"/>
                    <a:pathLst>
                      <a:path w="434" h="693">
                        <a:moveTo>
                          <a:pt x="434" y="693"/>
                        </a:moveTo>
                        <a:lnTo>
                          <a:pt x="283" y="448"/>
                        </a:lnTo>
                        <a:lnTo>
                          <a:pt x="164" y="256"/>
                        </a:lnTo>
                        <a:lnTo>
                          <a:pt x="0" y="0"/>
                        </a:lnTo>
                      </a:path>
                    </a:pathLst>
                  </a:custGeom>
                  <a:noFill/>
                  <a:ln w="25400">
                    <a:solidFill>
                      <a:srgbClr val="FFFF00"/>
                    </a:solidFill>
                    <a:prstDash val="sysDot"/>
                    <a:round/>
                    <a:headEnd/>
                    <a:tailEnd type="triangle" w="med" len="med"/>
                  </a:ln>
                </p:spPr>
                <p:txBody>
                  <a:bodyPr/>
                  <a:lstStyle/>
                  <a:p>
                    <a:endParaRPr lang="en-US">
                      <a:solidFill>
                        <a:schemeClr val="bg1"/>
                      </a:solidFill>
                      <a:latin typeface="Trebuchet MS" pitchFamily="34" charset="0"/>
                    </a:endParaRPr>
                  </a:p>
                </p:txBody>
              </p:sp>
              <p:sp>
                <p:nvSpPr>
                  <p:cNvPr id="19" name="Freeform 11"/>
                  <p:cNvSpPr>
                    <a:spLocks/>
                  </p:cNvSpPr>
                  <p:nvPr/>
                </p:nvSpPr>
                <p:spPr bwMode="auto">
                  <a:xfrm>
                    <a:off x="4128" y="1536"/>
                    <a:ext cx="878" cy="1335"/>
                  </a:xfrm>
                  <a:custGeom>
                    <a:avLst/>
                    <a:gdLst>
                      <a:gd name="T0" fmla="*/ 878 w 878"/>
                      <a:gd name="T1" fmla="*/ 1335 h 1335"/>
                      <a:gd name="T2" fmla="*/ 805 w 878"/>
                      <a:gd name="T3" fmla="*/ 1070 h 1335"/>
                      <a:gd name="T4" fmla="*/ 723 w 878"/>
                      <a:gd name="T5" fmla="*/ 896 h 1335"/>
                      <a:gd name="T6" fmla="*/ 604 w 878"/>
                      <a:gd name="T7" fmla="*/ 732 h 1335"/>
                      <a:gd name="T8" fmla="*/ 384 w 878"/>
                      <a:gd name="T9" fmla="*/ 540 h 1335"/>
                      <a:gd name="T10" fmla="*/ 293 w 878"/>
                      <a:gd name="T11" fmla="*/ 384 h 1335"/>
                      <a:gd name="T12" fmla="*/ 201 w 878"/>
                      <a:gd name="T13" fmla="*/ 247 h 1335"/>
                      <a:gd name="T14" fmla="*/ 55 w 878"/>
                      <a:gd name="T15" fmla="*/ 92 h 1335"/>
                      <a:gd name="T16" fmla="*/ 0 w 878"/>
                      <a:gd name="T17" fmla="*/ 0 h 1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8"/>
                      <a:gd name="T28" fmla="*/ 0 h 1335"/>
                      <a:gd name="T29" fmla="*/ 878 w 878"/>
                      <a:gd name="T30" fmla="*/ 1335 h 13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8" h="1335">
                        <a:moveTo>
                          <a:pt x="878" y="1335"/>
                        </a:moveTo>
                        <a:lnTo>
                          <a:pt x="805" y="1070"/>
                        </a:lnTo>
                        <a:lnTo>
                          <a:pt x="723" y="896"/>
                        </a:lnTo>
                        <a:lnTo>
                          <a:pt x="604" y="732"/>
                        </a:lnTo>
                        <a:lnTo>
                          <a:pt x="384" y="540"/>
                        </a:lnTo>
                        <a:lnTo>
                          <a:pt x="293" y="384"/>
                        </a:lnTo>
                        <a:lnTo>
                          <a:pt x="201" y="247"/>
                        </a:lnTo>
                        <a:lnTo>
                          <a:pt x="55" y="92"/>
                        </a:lnTo>
                        <a:lnTo>
                          <a:pt x="0" y="0"/>
                        </a:lnTo>
                      </a:path>
                    </a:pathLst>
                  </a:custGeom>
                  <a:noFill/>
                  <a:ln w="25400">
                    <a:solidFill>
                      <a:srgbClr val="FFFF00"/>
                    </a:solidFill>
                    <a:prstDash val="sysDot"/>
                    <a:round/>
                    <a:headEnd/>
                    <a:tailEnd type="triangle" w="med" len="med"/>
                  </a:ln>
                </p:spPr>
                <p:txBody>
                  <a:bodyPr/>
                  <a:lstStyle/>
                  <a:p>
                    <a:endParaRPr lang="en-US">
                      <a:solidFill>
                        <a:schemeClr val="bg1"/>
                      </a:solidFill>
                      <a:latin typeface="Trebuchet MS" pitchFamily="34" charset="0"/>
                    </a:endParaRPr>
                  </a:p>
                </p:txBody>
              </p:sp>
              <p:sp>
                <p:nvSpPr>
                  <p:cNvPr id="20" name="Freeform 12"/>
                  <p:cNvSpPr>
                    <a:spLocks/>
                  </p:cNvSpPr>
                  <p:nvPr/>
                </p:nvSpPr>
                <p:spPr bwMode="auto">
                  <a:xfrm>
                    <a:off x="3995" y="1838"/>
                    <a:ext cx="901" cy="1090"/>
                  </a:xfrm>
                  <a:custGeom>
                    <a:avLst/>
                    <a:gdLst>
                      <a:gd name="T0" fmla="*/ 901 w 901"/>
                      <a:gd name="T1" fmla="*/ 1090 h 1090"/>
                      <a:gd name="T2" fmla="*/ 723 w 901"/>
                      <a:gd name="T3" fmla="*/ 932 h 1090"/>
                      <a:gd name="T4" fmla="*/ 485 w 901"/>
                      <a:gd name="T5" fmla="*/ 749 h 1090"/>
                      <a:gd name="T6" fmla="*/ 375 w 901"/>
                      <a:gd name="T7" fmla="*/ 612 h 1090"/>
                      <a:gd name="T8" fmla="*/ 247 w 901"/>
                      <a:gd name="T9" fmla="*/ 402 h 1090"/>
                      <a:gd name="T10" fmla="*/ 101 w 901"/>
                      <a:gd name="T11" fmla="*/ 256 h 1090"/>
                      <a:gd name="T12" fmla="*/ 37 w 901"/>
                      <a:gd name="T13" fmla="*/ 91 h 1090"/>
                      <a:gd name="T14" fmla="*/ 0 w 901"/>
                      <a:gd name="T15" fmla="*/ 0 h 1090"/>
                      <a:gd name="T16" fmla="*/ 0 60000 65536"/>
                      <a:gd name="T17" fmla="*/ 0 60000 65536"/>
                      <a:gd name="T18" fmla="*/ 0 60000 65536"/>
                      <a:gd name="T19" fmla="*/ 0 60000 65536"/>
                      <a:gd name="T20" fmla="*/ 0 60000 65536"/>
                      <a:gd name="T21" fmla="*/ 0 60000 65536"/>
                      <a:gd name="T22" fmla="*/ 0 60000 65536"/>
                      <a:gd name="T23" fmla="*/ 0 60000 65536"/>
                      <a:gd name="T24" fmla="*/ 0 w 901"/>
                      <a:gd name="T25" fmla="*/ 0 h 1090"/>
                      <a:gd name="T26" fmla="*/ 901 w 901"/>
                      <a:gd name="T27" fmla="*/ 1090 h 10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1" h="1090">
                        <a:moveTo>
                          <a:pt x="901" y="1090"/>
                        </a:moveTo>
                        <a:lnTo>
                          <a:pt x="723" y="932"/>
                        </a:lnTo>
                        <a:lnTo>
                          <a:pt x="485" y="749"/>
                        </a:lnTo>
                        <a:lnTo>
                          <a:pt x="375" y="612"/>
                        </a:lnTo>
                        <a:lnTo>
                          <a:pt x="247" y="402"/>
                        </a:lnTo>
                        <a:lnTo>
                          <a:pt x="101" y="256"/>
                        </a:lnTo>
                        <a:lnTo>
                          <a:pt x="37" y="91"/>
                        </a:lnTo>
                        <a:lnTo>
                          <a:pt x="0" y="0"/>
                        </a:lnTo>
                      </a:path>
                    </a:pathLst>
                  </a:custGeom>
                  <a:noFill/>
                  <a:ln w="25400">
                    <a:solidFill>
                      <a:srgbClr val="FFFF00"/>
                    </a:solidFill>
                    <a:prstDash val="sysDot"/>
                    <a:round/>
                    <a:headEnd/>
                    <a:tailEnd type="triangle" w="med" len="med"/>
                  </a:ln>
                </p:spPr>
                <p:txBody>
                  <a:bodyPr/>
                  <a:lstStyle/>
                  <a:p>
                    <a:endParaRPr lang="en-US">
                      <a:solidFill>
                        <a:schemeClr val="bg1"/>
                      </a:solidFill>
                      <a:latin typeface="Trebuchet MS" pitchFamily="34" charset="0"/>
                    </a:endParaRPr>
                  </a:p>
                </p:txBody>
              </p:sp>
              <p:sp>
                <p:nvSpPr>
                  <p:cNvPr id="21" name="Freeform 13"/>
                  <p:cNvSpPr>
                    <a:spLocks/>
                  </p:cNvSpPr>
                  <p:nvPr/>
                </p:nvSpPr>
                <p:spPr bwMode="auto">
                  <a:xfrm>
                    <a:off x="4032" y="1682"/>
                    <a:ext cx="384" cy="766"/>
                  </a:xfrm>
                  <a:custGeom>
                    <a:avLst/>
                    <a:gdLst>
                      <a:gd name="T0" fmla="*/ 384 w 384"/>
                      <a:gd name="T1" fmla="*/ 766 h 766"/>
                      <a:gd name="T2" fmla="*/ 302 w 384"/>
                      <a:gd name="T3" fmla="*/ 540 h 766"/>
                      <a:gd name="T4" fmla="*/ 274 w 384"/>
                      <a:gd name="T5" fmla="*/ 393 h 766"/>
                      <a:gd name="T6" fmla="*/ 210 w 384"/>
                      <a:gd name="T7" fmla="*/ 275 h 766"/>
                      <a:gd name="T8" fmla="*/ 101 w 384"/>
                      <a:gd name="T9" fmla="*/ 220 h 766"/>
                      <a:gd name="T10" fmla="*/ 37 w 384"/>
                      <a:gd name="T11" fmla="*/ 137 h 766"/>
                      <a:gd name="T12" fmla="*/ 0 w 384"/>
                      <a:gd name="T13" fmla="*/ 0 h 766"/>
                      <a:gd name="T14" fmla="*/ 0 60000 65536"/>
                      <a:gd name="T15" fmla="*/ 0 60000 65536"/>
                      <a:gd name="T16" fmla="*/ 0 60000 65536"/>
                      <a:gd name="T17" fmla="*/ 0 60000 65536"/>
                      <a:gd name="T18" fmla="*/ 0 60000 65536"/>
                      <a:gd name="T19" fmla="*/ 0 60000 65536"/>
                      <a:gd name="T20" fmla="*/ 0 60000 65536"/>
                      <a:gd name="T21" fmla="*/ 0 w 384"/>
                      <a:gd name="T22" fmla="*/ 0 h 766"/>
                      <a:gd name="T23" fmla="*/ 384 w 384"/>
                      <a:gd name="T24" fmla="*/ 766 h 7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4" h="766">
                        <a:moveTo>
                          <a:pt x="384" y="766"/>
                        </a:moveTo>
                        <a:lnTo>
                          <a:pt x="302" y="540"/>
                        </a:lnTo>
                        <a:lnTo>
                          <a:pt x="274" y="393"/>
                        </a:lnTo>
                        <a:lnTo>
                          <a:pt x="210" y="275"/>
                        </a:lnTo>
                        <a:lnTo>
                          <a:pt x="101" y="220"/>
                        </a:lnTo>
                        <a:lnTo>
                          <a:pt x="37" y="137"/>
                        </a:lnTo>
                        <a:lnTo>
                          <a:pt x="0" y="0"/>
                        </a:lnTo>
                      </a:path>
                    </a:pathLst>
                  </a:custGeom>
                  <a:noFill/>
                  <a:ln w="25400">
                    <a:solidFill>
                      <a:srgbClr val="FFFF00"/>
                    </a:solidFill>
                    <a:prstDash val="sysDot"/>
                    <a:round/>
                    <a:headEnd/>
                    <a:tailEnd type="triangle" w="med" len="med"/>
                  </a:ln>
                </p:spPr>
                <p:txBody>
                  <a:bodyPr/>
                  <a:lstStyle/>
                  <a:p>
                    <a:endParaRPr lang="en-US">
                      <a:solidFill>
                        <a:schemeClr val="bg1"/>
                      </a:solidFill>
                      <a:latin typeface="Trebuchet MS" pitchFamily="34" charset="0"/>
                    </a:endParaRPr>
                  </a:p>
                </p:txBody>
              </p:sp>
              <p:sp>
                <p:nvSpPr>
                  <p:cNvPr id="22" name="Freeform 14"/>
                  <p:cNvSpPr>
                    <a:spLocks/>
                  </p:cNvSpPr>
                  <p:nvPr/>
                </p:nvSpPr>
                <p:spPr bwMode="auto">
                  <a:xfrm>
                    <a:off x="3986" y="2551"/>
                    <a:ext cx="190" cy="713"/>
                  </a:xfrm>
                  <a:custGeom>
                    <a:avLst/>
                    <a:gdLst>
                      <a:gd name="T0" fmla="*/ 190 w 190"/>
                      <a:gd name="T1" fmla="*/ 713 h 713"/>
                      <a:gd name="T2" fmla="*/ 137 w 190"/>
                      <a:gd name="T3" fmla="*/ 594 h 713"/>
                      <a:gd name="T4" fmla="*/ 83 w 190"/>
                      <a:gd name="T5" fmla="*/ 411 h 713"/>
                      <a:gd name="T6" fmla="*/ 55 w 190"/>
                      <a:gd name="T7" fmla="*/ 228 h 713"/>
                      <a:gd name="T8" fmla="*/ 37 w 190"/>
                      <a:gd name="T9" fmla="*/ 100 h 713"/>
                      <a:gd name="T10" fmla="*/ 0 w 190"/>
                      <a:gd name="T11" fmla="*/ 0 h 713"/>
                      <a:gd name="T12" fmla="*/ 0 60000 65536"/>
                      <a:gd name="T13" fmla="*/ 0 60000 65536"/>
                      <a:gd name="T14" fmla="*/ 0 60000 65536"/>
                      <a:gd name="T15" fmla="*/ 0 60000 65536"/>
                      <a:gd name="T16" fmla="*/ 0 60000 65536"/>
                      <a:gd name="T17" fmla="*/ 0 60000 65536"/>
                      <a:gd name="T18" fmla="*/ 0 w 190"/>
                      <a:gd name="T19" fmla="*/ 0 h 713"/>
                      <a:gd name="T20" fmla="*/ 190 w 190"/>
                      <a:gd name="T21" fmla="*/ 713 h 713"/>
                    </a:gdLst>
                    <a:ahLst/>
                    <a:cxnLst>
                      <a:cxn ang="T12">
                        <a:pos x="T0" y="T1"/>
                      </a:cxn>
                      <a:cxn ang="T13">
                        <a:pos x="T2" y="T3"/>
                      </a:cxn>
                      <a:cxn ang="T14">
                        <a:pos x="T4" y="T5"/>
                      </a:cxn>
                      <a:cxn ang="T15">
                        <a:pos x="T6" y="T7"/>
                      </a:cxn>
                      <a:cxn ang="T16">
                        <a:pos x="T8" y="T9"/>
                      </a:cxn>
                      <a:cxn ang="T17">
                        <a:pos x="T10" y="T11"/>
                      </a:cxn>
                    </a:cxnLst>
                    <a:rect l="T18" t="T19" r="T20" b="T21"/>
                    <a:pathLst>
                      <a:path w="190" h="713">
                        <a:moveTo>
                          <a:pt x="190" y="713"/>
                        </a:moveTo>
                        <a:lnTo>
                          <a:pt x="137" y="594"/>
                        </a:lnTo>
                        <a:lnTo>
                          <a:pt x="83" y="411"/>
                        </a:lnTo>
                        <a:lnTo>
                          <a:pt x="55" y="228"/>
                        </a:lnTo>
                        <a:lnTo>
                          <a:pt x="37" y="100"/>
                        </a:lnTo>
                        <a:lnTo>
                          <a:pt x="0" y="0"/>
                        </a:lnTo>
                      </a:path>
                    </a:pathLst>
                  </a:custGeom>
                  <a:noFill/>
                  <a:ln w="25400">
                    <a:solidFill>
                      <a:srgbClr val="FFFF00"/>
                    </a:solidFill>
                    <a:prstDash val="sysDot"/>
                    <a:round/>
                    <a:headEnd/>
                    <a:tailEnd type="triangle" w="med" len="med"/>
                  </a:ln>
                </p:spPr>
                <p:txBody>
                  <a:bodyPr/>
                  <a:lstStyle/>
                  <a:p>
                    <a:endParaRPr lang="en-US">
                      <a:solidFill>
                        <a:schemeClr val="bg1"/>
                      </a:solidFill>
                      <a:latin typeface="Trebuchet MS" pitchFamily="34" charset="0"/>
                    </a:endParaRPr>
                  </a:p>
                </p:txBody>
              </p:sp>
              <p:sp>
                <p:nvSpPr>
                  <p:cNvPr id="23" name="Freeform 15"/>
                  <p:cNvSpPr>
                    <a:spLocks/>
                  </p:cNvSpPr>
                  <p:nvPr/>
                </p:nvSpPr>
                <p:spPr bwMode="auto">
                  <a:xfrm>
                    <a:off x="3621" y="2341"/>
                    <a:ext cx="267" cy="875"/>
                  </a:xfrm>
                  <a:custGeom>
                    <a:avLst/>
                    <a:gdLst>
                      <a:gd name="T0" fmla="*/ 267 w 267"/>
                      <a:gd name="T1" fmla="*/ 875 h 875"/>
                      <a:gd name="T2" fmla="*/ 173 w 267"/>
                      <a:gd name="T3" fmla="*/ 694 h 875"/>
                      <a:gd name="T4" fmla="*/ 173 w 267"/>
                      <a:gd name="T5" fmla="*/ 521 h 875"/>
                      <a:gd name="T6" fmla="*/ 128 w 267"/>
                      <a:gd name="T7" fmla="*/ 365 h 875"/>
                      <a:gd name="T8" fmla="*/ 0 w 267"/>
                      <a:gd name="T9" fmla="*/ 283 h 875"/>
                      <a:gd name="T10" fmla="*/ 18 w 267"/>
                      <a:gd name="T11" fmla="*/ 118 h 875"/>
                      <a:gd name="T12" fmla="*/ 27 w 267"/>
                      <a:gd name="T13" fmla="*/ 0 h 875"/>
                      <a:gd name="T14" fmla="*/ 0 60000 65536"/>
                      <a:gd name="T15" fmla="*/ 0 60000 65536"/>
                      <a:gd name="T16" fmla="*/ 0 60000 65536"/>
                      <a:gd name="T17" fmla="*/ 0 60000 65536"/>
                      <a:gd name="T18" fmla="*/ 0 60000 65536"/>
                      <a:gd name="T19" fmla="*/ 0 60000 65536"/>
                      <a:gd name="T20" fmla="*/ 0 60000 65536"/>
                      <a:gd name="T21" fmla="*/ 0 w 267"/>
                      <a:gd name="T22" fmla="*/ 0 h 875"/>
                      <a:gd name="T23" fmla="*/ 267 w 267"/>
                      <a:gd name="T24" fmla="*/ 875 h 8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7" h="875">
                        <a:moveTo>
                          <a:pt x="267" y="875"/>
                        </a:moveTo>
                        <a:lnTo>
                          <a:pt x="173" y="694"/>
                        </a:lnTo>
                        <a:lnTo>
                          <a:pt x="173" y="521"/>
                        </a:lnTo>
                        <a:lnTo>
                          <a:pt x="128" y="365"/>
                        </a:lnTo>
                        <a:lnTo>
                          <a:pt x="0" y="283"/>
                        </a:lnTo>
                        <a:lnTo>
                          <a:pt x="18" y="118"/>
                        </a:lnTo>
                        <a:lnTo>
                          <a:pt x="27" y="0"/>
                        </a:lnTo>
                      </a:path>
                    </a:pathLst>
                  </a:custGeom>
                  <a:noFill/>
                  <a:ln w="25400">
                    <a:solidFill>
                      <a:srgbClr val="FFFF00"/>
                    </a:solidFill>
                    <a:prstDash val="sysDot"/>
                    <a:round/>
                    <a:headEnd/>
                    <a:tailEnd type="triangle" w="med" len="med"/>
                  </a:ln>
                </p:spPr>
                <p:txBody>
                  <a:bodyPr/>
                  <a:lstStyle/>
                  <a:p>
                    <a:endParaRPr lang="en-US">
                      <a:solidFill>
                        <a:schemeClr val="bg1"/>
                      </a:solidFill>
                      <a:latin typeface="Trebuchet MS" pitchFamily="34" charset="0"/>
                    </a:endParaRPr>
                  </a:p>
                </p:txBody>
              </p:sp>
              <p:sp>
                <p:nvSpPr>
                  <p:cNvPr id="24" name="Freeform 16"/>
                  <p:cNvSpPr>
                    <a:spLocks/>
                  </p:cNvSpPr>
                  <p:nvPr/>
                </p:nvSpPr>
                <p:spPr bwMode="auto">
                  <a:xfrm>
                    <a:off x="3401" y="2514"/>
                    <a:ext cx="210" cy="549"/>
                  </a:xfrm>
                  <a:custGeom>
                    <a:avLst/>
                    <a:gdLst>
                      <a:gd name="T0" fmla="*/ 73 w 210"/>
                      <a:gd name="T1" fmla="*/ 549 h 549"/>
                      <a:gd name="T2" fmla="*/ 0 w 210"/>
                      <a:gd name="T3" fmla="*/ 393 h 549"/>
                      <a:gd name="T4" fmla="*/ 28 w 210"/>
                      <a:gd name="T5" fmla="*/ 293 h 549"/>
                      <a:gd name="T6" fmla="*/ 137 w 210"/>
                      <a:gd name="T7" fmla="*/ 229 h 549"/>
                      <a:gd name="T8" fmla="*/ 165 w 210"/>
                      <a:gd name="T9" fmla="*/ 147 h 549"/>
                      <a:gd name="T10" fmla="*/ 174 w 210"/>
                      <a:gd name="T11" fmla="*/ 46 h 549"/>
                      <a:gd name="T12" fmla="*/ 210 w 210"/>
                      <a:gd name="T13" fmla="*/ 0 h 549"/>
                      <a:gd name="T14" fmla="*/ 0 60000 65536"/>
                      <a:gd name="T15" fmla="*/ 0 60000 65536"/>
                      <a:gd name="T16" fmla="*/ 0 60000 65536"/>
                      <a:gd name="T17" fmla="*/ 0 60000 65536"/>
                      <a:gd name="T18" fmla="*/ 0 60000 65536"/>
                      <a:gd name="T19" fmla="*/ 0 60000 65536"/>
                      <a:gd name="T20" fmla="*/ 0 60000 65536"/>
                      <a:gd name="T21" fmla="*/ 0 w 210"/>
                      <a:gd name="T22" fmla="*/ 0 h 549"/>
                      <a:gd name="T23" fmla="*/ 210 w 210"/>
                      <a:gd name="T24" fmla="*/ 549 h 5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0" h="549">
                        <a:moveTo>
                          <a:pt x="73" y="549"/>
                        </a:moveTo>
                        <a:lnTo>
                          <a:pt x="0" y="393"/>
                        </a:lnTo>
                        <a:lnTo>
                          <a:pt x="28" y="293"/>
                        </a:lnTo>
                        <a:lnTo>
                          <a:pt x="137" y="229"/>
                        </a:lnTo>
                        <a:lnTo>
                          <a:pt x="165" y="147"/>
                        </a:lnTo>
                        <a:lnTo>
                          <a:pt x="174" y="46"/>
                        </a:lnTo>
                        <a:lnTo>
                          <a:pt x="210" y="0"/>
                        </a:lnTo>
                      </a:path>
                    </a:pathLst>
                  </a:custGeom>
                  <a:noFill/>
                  <a:ln w="25400">
                    <a:solidFill>
                      <a:srgbClr val="FFFF00"/>
                    </a:solidFill>
                    <a:prstDash val="sysDot"/>
                    <a:round/>
                    <a:headEnd/>
                    <a:tailEnd type="triangle" w="med" len="med"/>
                  </a:ln>
                </p:spPr>
                <p:txBody>
                  <a:bodyPr/>
                  <a:lstStyle/>
                  <a:p>
                    <a:endParaRPr lang="en-US">
                      <a:solidFill>
                        <a:schemeClr val="bg1"/>
                      </a:solidFill>
                      <a:latin typeface="Trebuchet MS" pitchFamily="34" charset="0"/>
                    </a:endParaRPr>
                  </a:p>
                </p:txBody>
              </p:sp>
            </p:grpSp>
          </p:grpSp>
          <p:sp>
            <p:nvSpPr>
              <p:cNvPr id="8" name="Text Box 22"/>
              <p:cNvSpPr txBox="1">
                <a:spLocks noChangeArrowheads="1"/>
              </p:cNvSpPr>
              <p:nvPr/>
            </p:nvSpPr>
            <p:spPr bwMode="auto">
              <a:xfrm>
                <a:off x="213" y="2432"/>
                <a:ext cx="1869" cy="150"/>
              </a:xfrm>
              <a:prstGeom prst="rect">
                <a:avLst/>
              </a:prstGeom>
              <a:noFill/>
              <a:ln w="9525">
                <a:noFill/>
                <a:miter lim="800000"/>
                <a:headEnd/>
                <a:tailEnd/>
              </a:ln>
            </p:spPr>
            <p:txBody>
              <a:bodyPr wrap="none">
                <a:spAutoFit/>
              </a:bodyPr>
              <a:lstStyle/>
              <a:p>
                <a:r>
                  <a:rPr lang="en-US" sz="1200" b="1">
                    <a:solidFill>
                      <a:schemeClr val="bg1"/>
                    </a:solidFill>
                    <a:latin typeface="Trebuchet MS" pitchFamily="34" charset="0"/>
                    <a:cs typeface="Arial" charset="0"/>
                  </a:rPr>
                  <a:t>Base Cretaceous Slope Channels-Not Tested</a:t>
                </a:r>
              </a:p>
            </p:txBody>
          </p:sp>
        </p:grpSp>
        <p:pic>
          <p:nvPicPr>
            <p:cNvPr id="26" name="Picture 2"/>
            <p:cNvPicPr>
              <a:picLocks noChangeAspect="1" noChangeArrowheads="1"/>
            </p:cNvPicPr>
            <p:nvPr/>
          </p:nvPicPr>
          <p:blipFill>
            <a:blip r:embed="rId4" cstate="print"/>
            <a:srcRect/>
            <a:stretch>
              <a:fillRect/>
            </a:stretch>
          </p:blipFill>
          <p:spPr bwMode="auto">
            <a:xfrm>
              <a:off x="4941669" y="4090556"/>
              <a:ext cx="3691428" cy="2675104"/>
            </a:xfrm>
            <a:prstGeom prst="rect">
              <a:avLst/>
            </a:prstGeom>
            <a:noFill/>
            <a:ln w="38100" cap="sq" algn="ctr">
              <a:noFill/>
              <a:miter lim="800000"/>
              <a:headEnd/>
              <a:tailEnd/>
            </a:ln>
            <a:effectLst/>
          </p:spPr>
        </p:pic>
        <p:pic>
          <p:nvPicPr>
            <p:cNvPr id="27" name="Picture 4" descr="inversion3"/>
            <p:cNvPicPr>
              <a:picLocks noChangeAspect="1" noChangeArrowheads="1"/>
            </p:cNvPicPr>
            <p:nvPr/>
          </p:nvPicPr>
          <p:blipFill>
            <a:blip r:embed="rId5" cstate="print"/>
            <a:srcRect/>
            <a:stretch>
              <a:fillRect/>
            </a:stretch>
          </p:blipFill>
          <p:spPr bwMode="auto">
            <a:xfrm>
              <a:off x="4869559" y="857232"/>
              <a:ext cx="3645783" cy="2834362"/>
            </a:xfrm>
            <a:prstGeom prst="rect">
              <a:avLst/>
            </a:prstGeom>
            <a:noFill/>
            <a:ln w="25400">
              <a:solidFill>
                <a:schemeClr val="tx1"/>
              </a:solidFill>
              <a:miter lim="800000"/>
              <a:headEnd/>
              <a:tailEnd/>
            </a:ln>
          </p:spPr>
        </p:pic>
        <p:pic>
          <p:nvPicPr>
            <p:cNvPr id="28" name="Picture 4"/>
            <p:cNvPicPr>
              <a:picLocks noChangeAspect="1" noChangeArrowheads="1"/>
            </p:cNvPicPr>
            <p:nvPr/>
          </p:nvPicPr>
          <p:blipFill>
            <a:blip r:embed="rId6" cstate="print"/>
            <a:srcRect l="10443" t="16492" r="43563" b="14500"/>
            <a:stretch>
              <a:fillRect/>
            </a:stretch>
          </p:blipFill>
          <p:spPr bwMode="auto">
            <a:xfrm>
              <a:off x="745102" y="857232"/>
              <a:ext cx="2900772" cy="2857520"/>
            </a:xfrm>
            <a:prstGeom prst="rect">
              <a:avLst/>
            </a:prstGeom>
            <a:noFill/>
            <a:ln w="9525">
              <a:noFill/>
              <a:miter lim="800000"/>
              <a:headEnd/>
              <a:tailEnd/>
            </a:ln>
          </p:spPr>
        </p:pic>
        <p:sp>
          <p:nvSpPr>
            <p:cNvPr id="30" name="ZoneTexte 29"/>
            <p:cNvSpPr txBox="1"/>
            <p:nvPr/>
          </p:nvSpPr>
          <p:spPr>
            <a:xfrm>
              <a:off x="602226" y="549455"/>
              <a:ext cx="3379148" cy="314757"/>
            </a:xfrm>
            <a:prstGeom prst="rect">
              <a:avLst/>
            </a:prstGeom>
            <a:noFill/>
          </p:spPr>
          <p:txBody>
            <a:bodyPr wrap="none" rtlCol="0">
              <a:spAutoFit/>
            </a:bodyPr>
            <a:lstStyle/>
            <a:p>
              <a:r>
                <a:rPr lang="en-US" sz="1300" b="1" dirty="0" smtClean="0">
                  <a:solidFill>
                    <a:srgbClr val="002060"/>
                  </a:solidFill>
                  <a:latin typeface="Trebuchet MS" pitchFamily="34" charset="0"/>
                </a:rPr>
                <a:t>Safi: </a:t>
              </a:r>
              <a:r>
                <a:rPr lang="en-GB" sz="1300" b="1" dirty="0" smtClean="0">
                  <a:solidFill>
                    <a:srgbClr val="002060"/>
                  </a:solidFill>
                  <a:latin typeface="Trebuchet MS" pitchFamily="34" charset="0"/>
                </a:rPr>
                <a:t>Lower Cretaceous submarine fan</a:t>
              </a:r>
              <a:endParaRPr lang="en-US" sz="1300" b="1" dirty="0">
                <a:solidFill>
                  <a:srgbClr val="002060"/>
                </a:solidFill>
                <a:latin typeface="Trebuchet MS" pitchFamily="34" charset="0"/>
              </a:endParaRPr>
            </a:p>
          </p:txBody>
        </p:sp>
        <p:sp>
          <p:nvSpPr>
            <p:cNvPr id="31" name="Rectangle 30"/>
            <p:cNvSpPr/>
            <p:nvPr/>
          </p:nvSpPr>
          <p:spPr>
            <a:xfrm>
              <a:off x="5014082" y="564844"/>
              <a:ext cx="3684241" cy="314757"/>
            </a:xfrm>
            <a:prstGeom prst="rect">
              <a:avLst/>
            </a:prstGeom>
          </p:spPr>
          <p:txBody>
            <a:bodyPr wrap="none">
              <a:spAutoFit/>
            </a:bodyPr>
            <a:lstStyle/>
            <a:p>
              <a:r>
                <a:rPr lang="en-GB" sz="1300" b="1" dirty="0" err="1" smtClean="0">
                  <a:solidFill>
                    <a:srgbClr val="002060"/>
                  </a:solidFill>
                  <a:latin typeface="Trebuchet MS" pitchFamily="34" charset="0"/>
                </a:rPr>
                <a:t>Essaouira</a:t>
              </a:r>
              <a:r>
                <a:rPr lang="en-GB" sz="1300" b="1" dirty="0" smtClean="0">
                  <a:solidFill>
                    <a:srgbClr val="002060"/>
                  </a:solidFill>
                  <a:latin typeface="Trebuchet MS" pitchFamily="34" charset="0"/>
                </a:rPr>
                <a:t>:</a:t>
              </a:r>
              <a:r>
                <a:rPr lang="en-US" sz="1300" b="1" dirty="0" smtClean="0">
                  <a:solidFill>
                    <a:srgbClr val="002060"/>
                  </a:solidFill>
                  <a:latin typeface="Trebuchet MS" pitchFamily="34" charset="0"/>
                </a:rPr>
                <a:t>Middle Jurassic RMS Amplitudes</a:t>
              </a:r>
            </a:p>
          </p:txBody>
        </p:sp>
        <p:sp>
          <p:nvSpPr>
            <p:cNvPr id="32" name="Rectangle 31"/>
            <p:cNvSpPr/>
            <p:nvPr/>
          </p:nvSpPr>
          <p:spPr>
            <a:xfrm>
              <a:off x="634811" y="3779554"/>
              <a:ext cx="3678166" cy="314757"/>
            </a:xfrm>
            <a:prstGeom prst="rect">
              <a:avLst/>
            </a:prstGeom>
          </p:spPr>
          <p:txBody>
            <a:bodyPr wrap="none">
              <a:spAutoFit/>
            </a:bodyPr>
            <a:lstStyle/>
            <a:p>
              <a:r>
                <a:rPr lang="en-GB" sz="1300" b="1" dirty="0" err="1" smtClean="0">
                  <a:solidFill>
                    <a:srgbClr val="002060"/>
                  </a:solidFill>
                  <a:latin typeface="Trebuchet MS" pitchFamily="34" charset="0"/>
                </a:rPr>
                <a:t>Agadir</a:t>
              </a:r>
              <a:r>
                <a:rPr lang="en-GB" sz="1300" b="1" dirty="0" smtClean="0">
                  <a:solidFill>
                    <a:srgbClr val="002060"/>
                  </a:solidFill>
                  <a:latin typeface="Trebuchet MS" pitchFamily="34" charset="0"/>
                </a:rPr>
                <a:t>:</a:t>
              </a:r>
              <a:r>
                <a:rPr lang="en-US" sz="1300" b="1" dirty="0" smtClean="0">
                  <a:solidFill>
                    <a:srgbClr val="002060"/>
                  </a:solidFill>
                  <a:latin typeface="Trebuchet MS" pitchFamily="34" charset="0"/>
                </a:rPr>
                <a:t>Lower Cretaceous RMS Amplitudes</a:t>
              </a:r>
            </a:p>
          </p:txBody>
        </p:sp>
        <p:sp>
          <p:nvSpPr>
            <p:cNvPr id="33" name="Rectangle 32"/>
            <p:cNvSpPr/>
            <p:nvPr/>
          </p:nvSpPr>
          <p:spPr>
            <a:xfrm>
              <a:off x="4959944" y="3786191"/>
              <a:ext cx="3965865" cy="314757"/>
            </a:xfrm>
            <a:prstGeom prst="rect">
              <a:avLst/>
            </a:prstGeom>
          </p:spPr>
          <p:txBody>
            <a:bodyPr wrap="none">
              <a:spAutoFit/>
            </a:bodyPr>
            <a:lstStyle/>
            <a:p>
              <a:r>
                <a:rPr lang="en-GB" sz="1300" b="1" dirty="0" err="1" smtClean="0">
                  <a:solidFill>
                    <a:srgbClr val="002060"/>
                  </a:solidFill>
                  <a:latin typeface="Trebuchet MS" pitchFamily="34" charset="0"/>
                </a:rPr>
                <a:t>Boujdour</a:t>
              </a:r>
              <a:r>
                <a:rPr lang="en-GB" sz="1300" b="1" dirty="0" smtClean="0">
                  <a:solidFill>
                    <a:srgbClr val="002060"/>
                  </a:solidFill>
                  <a:latin typeface="Trebuchet MS" pitchFamily="34" charset="0"/>
                </a:rPr>
                <a:t>:</a:t>
              </a:r>
              <a:r>
                <a:rPr lang="en-US" sz="1300" b="1" dirty="0" smtClean="0">
                  <a:solidFill>
                    <a:srgbClr val="002060"/>
                  </a:solidFill>
                  <a:latin typeface="Trebuchet MS" pitchFamily="34" charset="0"/>
                </a:rPr>
                <a:t>Lower Cretaceous channel systems</a:t>
              </a:r>
            </a:p>
          </p:txBody>
        </p:sp>
      </p:gr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0" y="2564904"/>
            <a:ext cx="9144000" cy="523220"/>
          </a:xfrm>
          <a:prstGeom prst="rect">
            <a:avLst/>
          </a:prstGeom>
          <a:noFill/>
        </p:spPr>
        <p:txBody>
          <a:bodyPr wrap="square" rtlCol="0">
            <a:spAutoFit/>
          </a:bodyPr>
          <a:lstStyle/>
          <a:p>
            <a:pPr algn="ctr">
              <a:defRPr/>
            </a:pPr>
            <a:r>
              <a:rPr lang="fr-FR" sz="2800" b="1" dirty="0" smtClean="0">
                <a:solidFill>
                  <a:srgbClr val="A85400"/>
                </a:solidFill>
                <a:latin typeface="Trebuchet MS" pitchFamily="34" charset="0"/>
                <a:sym typeface="Marlett" pitchFamily="2" charset="2"/>
              </a:rPr>
              <a:t>OIL SHALE POTENTIAL IN </a:t>
            </a:r>
            <a:r>
              <a:rPr lang="fr-FR" sz="2800" b="1" dirty="0" smtClean="0">
                <a:solidFill>
                  <a:srgbClr val="A85400"/>
                </a:solidFill>
                <a:latin typeface="Trebuchet MS" pitchFamily="34" charset="0"/>
                <a:sym typeface="Marlett" pitchFamily="2" charset="2"/>
              </a:rPr>
              <a:t>MOROCCO</a:t>
            </a:r>
            <a:endParaRPr lang="fr-FR" sz="2800" b="1" dirty="0" smtClean="0">
              <a:solidFill>
                <a:srgbClr val="A85400"/>
              </a:solidFill>
              <a:latin typeface="Trebuchet MS" pitchFamily="34" charset="0"/>
              <a:sym typeface="Marlett" pitchFamily="2" charset="2"/>
            </a:endParaRPr>
          </a:p>
        </p:txBody>
      </p:sp>
      <p:sp>
        <p:nvSpPr>
          <p:cNvPr id="8" name="Rectangle 2"/>
          <p:cNvSpPr txBox="1">
            <a:spLocks noChangeArrowheads="1"/>
          </p:cNvSpPr>
          <p:nvPr/>
        </p:nvSpPr>
        <p:spPr bwMode="auto">
          <a:xfrm>
            <a:off x="0" y="188640"/>
            <a:ext cx="9144000" cy="527732"/>
          </a:xfrm>
          <a:prstGeom prst="rect">
            <a:avLst/>
          </a:prstGeom>
          <a:noFill/>
          <a:ln w="9525">
            <a:noFill/>
            <a:miter lim="800000"/>
            <a:headEnd/>
            <a:tailEn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anchor="ctr" anchorCtr="0" compatLnSpc="1">
            <a:prstTxWarp prst="textNoShape">
              <a:avLst/>
            </a:prstTxWarp>
            <a:noAutofit/>
          </a:bodyPr>
          <a:lstStyle/>
          <a:p>
            <a:pPr algn="ctr" defTabSz="839788" eaLnBrk="0" hangingPunct="0">
              <a:lnSpc>
                <a:spcPct val="90000"/>
              </a:lnSpc>
              <a:defRPr/>
            </a:pPr>
            <a:r>
              <a:rPr lang="fr-FR" sz="3200" b="1" dirty="0" smtClean="0">
                <a:solidFill>
                  <a:srgbClr val="002060"/>
                </a:solidFill>
                <a:latin typeface="Trebuchet MS" pitchFamily="34" charset="0"/>
              </a:rPr>
              <a:t>NON CONVENTIONAL HYDROCARBON</a:t>
            </a:r>
            <a:endParaRPr lang="en-US" sz="3200" b="1" dirty="0">
              <a:solidFill>
                <a:srgbClr val="002060"/>
              </a:solidFill>
              <a:latin typeface="Trebuchet MS"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Image 8" descr="clip_image005.jpg"/>
          <p:cNvPicPr>
            <a:picLocks noChangeAspect="1"/>
          </p:cNvPicPr>
          <p:nvPr/>
        </p:nvPicPr>
        <p:blipFill>
          <a:blip r:embed="rId3" cstate="print"/>
          <a:srcRect/>
          <a:stretch>
            <a:fillRect/>
          </a:stretch>
        </p:blipFill>
        <p:spPr bwMode="auto">
          <a:xfrm>
            <a:off x="0" y="1972887"/>
            <a:ext cx="4334699" cy="4885137"/>
          </a:xfrm>
          <a:prstGeom prst="rect">
            <a:avLst/>
          </a:prstGeom>
          <a:noFill/>
          <a:ln w="9525">
            <a:noFill/>
            <a:miter lim="800000"/>
            <a:headEnd/>
            <a:tailEnd/>
          </a:ln>
        </p:spPr>
      </p:pic>
      <p:sp>
        <p:nvSpPr>
          <p:cNvPr id="6" name="ZoneTexte 5"/>
          <p:cNvSpPr txBox="1"/>
          <p:nvPr/>
        </p:nvSpPr>
        <p:spPr>
          <a:xfrm>
            <a:off x="500034" y="1000108"/>
            <a:ext cx="8643966" cy="523220"/>
          </a:xfrm>
          <a:prstGeom prst="rect">
            <a:avLst/>
          </a:prstGeom>
          <a:noFill/>
        </p:spPr>
        <p:txBody>
          <a:bodyPr wrap="square" rtlCol="0">
            <a:spAutoFit/>
          </a:bodyPr>
          <a:lstStyle/>
          <a:p>
            <a:pPr>
              <a:defRPr/>
            </a:pPr>
            <a:r>
              <a:rPr lang="fr-FR" sz="2800" b="1" dirty="0" err="1" smtClean="0">
                <a:solidFill>
                  <a:srgbClr val="A85400"/>
                </a:solidFill>
                <a:latin typeface="Trebuchet MS" pitchFamily="34" charset="0"/>
                <a:sym typeface="Marlett" pitchFamily="2" charset="2"/>
              </a:rPr>
              <a:t>Oil</a:t>
            </a:r>
            <a:r>
              <a:rPr lang="fr-FR" sz="2800" b="1" dirty="0" smtClean="0">
                <a:solidFill>
                  <a:srgbClr val="A85400"/>
                </a:solidFill>
                <a:latin typeface="Trebuchet MS" pitchFamily="34" charset="0"/>
                <a:sym typeface="Marlett" pitchFamily="2" charset="2"/>
              </a:rPr>
              <a:t> Shale </a:t>
            </a:r>
            <a:r>
              <a:rPr lang="fr-FR" sz="2800" b="1" dirty="0" err="1" smtClean="0">
                <a:solidFill>
                  <a:srgbClr val="A85400"/>
                </a:solidFill>
                <a:latin typeface="Trebuchet MS" pitchFamily="34" charset="0"/>
                <a:sym typeface="Marlett" pitchFamily="2" charset="2"/>
              </a:rPr>
              <a:t>Potential</a:t>
            </a:r>
            <a:r>
              <a:rPr lang="fr-FR" sz="2800" b="1" dirty="0" smtClean="0">
                <a:solidFill>
                  <a:srgbClr val="A85400"/>
                </a:solidFill>
                <a:latin typeface="Trebuchet MS" pitchFamily="34" charset="0"/>
                <a:sym typeface="Marlett" pitchFamily="2" charset="2"/>
              </a:rPr>
              <a:t> in </a:t>
            </a:r>
            <a:r>
              <a:rPr lang="fr-FR" sz="2800" b="1" dirty="0" err="1" smtClean="0">
                <a:solidFill>
                  <a:srgbClr val="A85400"/>
                </a:solidFill>
                <a:latin typeface="Trebuchet MS" pitchFamily="34" charset="0"/>
                <a:sym typeface="Marlett" pitchFamily="2" charset="2"/>
              </a:rPr>
              <a:t>Morocco</a:t>
            </a:r>
            <a:endParaRPr lang="fr-FR" sz="2800" b="1" dirty="0" smtClean="0">
              <a:solidFill>
                <a:srgbClr val="A85400"/>
              </a:solidFill>
              <a:latin typeface="Trebuchet MS" pitchFamily="34" charset="0"/>
              <a:sym typeface="Marlett" pitchFamily="2" charset="2"/>
            </a:endParaRPr>
          </a:p>
        </p:txBody>
      </p:sp>
      <p:sp>
        <p:nvSpPr>
          <p:cNvPr id="8" name="Rectangle 2"/>
          <p:cNvSpPr txBox="1">
            <a:spLocks noChangeArrowheads="1"/>
          </p:cNvSpPr>
          <p:nvPr/>
        </p:nvSpPr>
        <p:spPr bwMode="auto">
          <a:xfrm>
            <a:off x="410890" y="142852"/>
            <a:ext cx="8090200" cy="527732"/>
          </a:xfrm>
          <a:prstGeom prst="rect">
            <a:avLst/>
          </a:prstGeom>
          <a:noFill/>
          <a:ln w="9525">
            <a:noFill/>
            <a:miter lim="800000"/>
            <a:headEnd/>
            <a:tailEn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anchor="ctr" anchorCtr="0" compatLnSpc="1">
            <a:prstTxWarp prst="textNoShape">
              <a:avLst/>
            </a:prstTxWarp>
            <a:noAutofit/>
          </a:bodyPr>
          <a:lstStyle/>
          <a:p>
            <a:pPr algn="l" defTabSz="839788" eaLnBrk="0" hangingPunct="0">
              <a:lnSpc>
                <a:spcPct val="90000"/>
              </a:lnSpc>
              <a:defRPr/>
            </a:pPr>
            <a:r>
              <a:rPr lang="fr-FR" sz="4000" b="1" dirty="0" smtClean="0">
                <a:solidFill>
                  <a:srgbClr val="002060"/>
                </a:solidFill>
                <a:latin typeface="Trebuchet MS" pitchFamily="34" charset="0"/>
              </a:rPr>
              <a:t>Non </a:t>
            </a:r>
            <a:r>
              <a:rPr lang="fr-FR" sz="4000" b="1" dirty="0" err="1" smtClean="0">
                <a:solidFill>
                  <a:srgbClr val="002060"/>
                </a:solidFill>
                <a:latin typeface="Trebuchet MS" pitchFamily="34" charset="0"/>
              </a:rPr>
              <a:t>conventional</a:t>
            </a:r>
            <a:r>
              <a:rPr lang="fr-FR" sz="4000" b="1" dirty="0" smtClean="0">
                <a:solidFill>
                  <a:srgbClr val="002060"/>
                </a:solidFill>
                <a:latin typeface="Trebuchet MS" pitchFamily="34" charset="0"/>
              </a:rPr>
              <a:t> </a:t>
            </a:r>
            <a:r>
              <a:rPr lang="fr-FR" sz="4000" b="1" dirty="0" err="1" smtClean="0">
                <a:solidFill>
                  <a:srgbClr val="002060"/>
                </a:solidFill>
                <a:latin typeface="Trebuchet MS" pitchFamily="34" charset="0"/>
              </a:rPr>
              <a:t>hydrocarbon</a:t>
            </a:r>
            <a:endParaRPr lang="en-US" sz="4000" b="1" dirty="0">
              <a:solidFill>
                <a:srgbClr val="002060"/>
              </a:solidFill>
              <a:latin typeface="Trebuchet MS" pitchFamily="34" charset="0"/>
            </a:endParaRPr>
          </a:p>
        </p:txBody>
      </p:sp>
      <p:sp>
        <p:nvSpPr>
          <p:cNvPr id="10" name="Rectangle 4"/>
          <p:cNvSpPr>
            <a:spLocks noChangeArrowheads="1"/>
          </p:cNvSpPr>
          <p:nvPr/>
        </p:nvSpPr>
        <p:spPr bwMode="auto">
          <a:xfrm>
            <a:off x="4572000" y="4071942"/>
            <a:ext cx="4572000" cy="1631216"/>
          </a:xfrm>
          <a:prstGeom prst="rect">
            <a:avLst/>
          </a:prstGeom>
          <a:noFill/>
          <a:ln w="9525" algn="ctr">
            <a:noFill/>
            <a:miter lim="800000"/>
            <a:headEnd/>
            <a:tailEnd/>
          </a:ln>
        </p:spPr>
        <p:txBody>
          <a:bodyPr wrap="square">
            <a:spAutoFit/>
          </a:bodyPr>
          <a:lstStyle/>
          <a:p>
            <a:pPr>
              <a:buClr>
                <a:srgbClr val="FA9706"/>
              </a:buClr>
              <a:buSzPct val="120000"/>
              <a:buFontTx/>
              <a:buChar char="•"/>
            </a:pPr>
            <a:r>
              <a:rPr lang="en-US" sz="2000" b="1" smtClean="0">
                <a:solidFill>
                  <a:srgbClr val="002060"/>
                </a:solidFill>
                <a:latin typeface="Trebuchet MS" pitchFamily="34" charset="0"/>
              </a:rPr>
              <a:t> The efforts of research started during the Eighties are reactivated with national and foreign partners within the framework of our global strategy</a:t>
            </a:r>
            <a:endParaRPr lang="en-US" sz="2000" b="1">
              <a:solidFill>
                <a:srgbClr val="002060"/>
              </a:solidFill>
              <a:latin typeface="Trebuchet MS" pitchFamily="34" charset="0"/>
            </a:endParaRPr>
          </a:p>
        </p:txBody>
      </p:sp>
      <p:sp>
        <p:nvSpPr>
          <p:cNvPr id="12" name="Text Box 5"/>
          <p:cNvSpPr txBox="1">
            <a:spLocks noChangeArrowheads="1"/>
          </p:cNvSpPr>
          <p:nvPr/>
        </p:nvSpPr>
        <p:spPr bwMode="auto">
          <a:xfrm>
            <a:off x="4572000" y="2357430"/>
            <a:ext cx="4572000" cy="1323439"/>
          </a:xfrm>
          <a:prstGeom prst="rect">
            <a:avLst/>
          </a:prstGeom>
          <a:noFill/>
          <a:ln w="9525">
            <a:noFill/>
            <a:miter lim="800000"/>
            <a:headEnd/>
            <a:tailEnd/>
          </a:ln>
        </p:spPr>
        <p:txBody>
          <a:bodyPr wrap="square">
            <a:spAutoFit/>
          </a:bodyPr>
          <a:lstStyle/>
          <a:p>
            <a:pPr>
              <a:buClr>
                <a:srgbClr val="FA9706"/>
              </a:buClr>
              <a:buSzPct val="120000"/>
              <a:buFontTx/>
              <a:buChar char="•"/>
            </a:pPr>
            <a:r>
              <a:rPr lang="fr-FR" sz="2000" b="1" dirty="0">
                <a:solidFill>
                  <a:srgbClr val="002060"/>
                </a:solidFill>
                <a:latin typeface="Trebuchet MS" pitchFamily="34" charset="0"/>
              </a:rPr>
              <a:t> </a:t>
            </a:r>
            <a:r>
              <a:rPr lang="en-US" sz="2000" b="1" dirty="0" smtClean="0">
                <a:solidFill>
                  <a:srgbClr val="002060"/>
                </a:solidFill>
                <a:latin typeface="Trebuchet MS" pitchFamily="34" charset="0"/>
              </a:rPr>
              <a:t>Morocco has important oil reserves contained in the oil shale (approximately 50 billions barrels) (</a:t>
            </a:r>
            <a:r>
              <a:rPr lang="en-US" sz="2000" b="1" dirty="0" err="1" smtClean="0">
                <a:solidFill>
                  <a:srgbClr val="002060"/>
                </a:solidFill>
                <a:latin typeface="Trebuchet MS" pitchFamily="34" charset="0"/>
              </a:rPr>
              <a:t>Timahdit+Tarfaya</a:t>
            </a:r>
            <a:r>
              <a:rPr lang="fr-FR" sz="2000" b="1" dirty="0" smtClean="0">
                <a:solidFill>
                  <a:srgbClr val="002060"/>
                </a:solidFill>
                <a:latin typeface="Trebuchet MS" pitchFamily="34" charset="0"/>
              </a:rPr>
              <a:t>)</a:t>
            </a:r>
            <a:endParaRPr lang="fr-FR" sz="2000" b="1" dirty="0">
              <a:solidFill>
                <a:srgbClr val="002060"/>
              </a:solidFill>
              <a:latin typeface="Trebuchet MS"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4429124" y="1589836"/>
            <a:ext cx="4643470" cy="4482370"/>
          </a:xfrm>
          <a:prstGeom prst="rect">
            <a:avLst/>
          </a:prstGeom>
          <a:noFill/>
          <a:ln w="9525">
            <a:noFill/>
            <a:miter lim="800000"/>
            <a:headEnd/>
            <a:tailEnd/>
          </a:ln>
          <a:effectLst/>
        </p:spPr>
      </p:pic>
      <p:sp>
        <p:nvSpPr>
          <p:cNvPr id="3" name="Rectangle 2"/>
          <p:cNvSpPr/>
          <p:nvPr/>
        </p:nvSpPr>
        <p:spPr>
          <a:xfrm>
            <a:off x="71406" y="5884151"/>
            <a:ext cx="7858180" cy="830997"/>
          </a:xfrm>
          <a:prstGeom prst="rect">
            <a:avLst/>
          </a:prstGeom>
          <a:noFill/>
        </p:spPr>
        <p:txBody>
          <a:bodyPr wrap="square">
            <a:spAutoFit/>
          </a:bodyPr>
          <a:lstStyle/>
          <a:p>
            <a:r>
              <a:rPr lang="en-US" sz="1600" b="1" dirty="0" smtClean="0">
                <a:solidFill>
                  <a:srgbClr val="002060"/>
                </a:solidFill>
                <a:latin typeface="Trebuchet MS" pitchFamily="34" charset="0"/>
                <a:cs typeface="Times New Roman" pitchFamily="18" charset="0"/>
              </a:rPr>
              <a:t>Other basins worth a deep exploration work. </a:t>
            </a:r>
          </a:p>
          <a:p>
            <a:r>
              <a:rPr lang="en-US" sz="1600" b="1" dirty="0" smtClean="0">
                <a:solidFill>
                  <a:srgbClr val="002060"/>
                </a:solidFill>
                <a:latin typeface="Trebuchet MS" pitchFamily="34" charset="0"/>
                <a:cs typeface="Times New Roman" pitchFamily="18" charset="0"/>
              </a:rPr>
              <a:t>The Mesozoic and Tertiary sediments have a good potential and we are looking at them closely.   </a:t>
            </a:r>
          </a:p>
        </p:txBody>
      </p:sp>
      <p:sp>
        <p:nvSpPr>
          <p:cNvPr id="4" name="ZoneTexte 3"/>
          <p:cNvSpPr txBox="1"/>
          <p:nvPr/>
        </p:nvSpPr>
        <p:spPr>
          <a:xfrm>
            <a:off x="339452" y="1000108"/>
            <a:ext cx="5357786" cy="523220"/>
          </a:xfrm>
          <a:prstGeom prst="rect">
            <a:avLst/>
          </a:prstGeom>
          <a:noFill/>
        </p:spPr>
        <p:txBody>
          <a:bodyPr wrap="square" rtlCol="0">
            <a:spAutoFit/>
          </a:bodyPr>
          <a:lstStyle/>
          <a:p>
            <a:pPr>
              <a:defRPr/>
            </a:pPr>
            <a:r>
              <a:rPr lang="fr-FR" sz="2800" b="1" dirty="0" smtClean="0">
                <a:solidFill>
                  <a:srgbClr val="A85400"/>
                </a:solidFill>
                <a:latin typeface="Trebuchet MS" pitchFamily="34" charset="0"/>
                <a:sym typeface="Marlett" pitchFamily="2" charset="2"/>
              </a:rPr>
              <a:t>Shale </a:t>
            </a:r>
            <a:r>
              <a:rPr lang="fr-FR" sz="2800" b="1" dirty="0" err="1" smtClean="0">
                <a:solidFill>
                  <a:srgbClr val="A85400"/>
                </a:solidFill>
                <a:latin typeface="Trebuchet MS" pitchFamily="34" charset="0"/>
                <a:sym typeface="Marlett" pitchFamily="2" charset="2"/>
              </a:rPr>
              <a:t>Gas</a:t>
            </a:r>
            <a:r>
              <a:rPr lang="fr-FR" sz="2800" b="1" dirty="0" smtClean="0">
                <a:solidFill>
                  <a:srgbClr val="A85400"/>
                </a:solidFill>
                <a:latin typeface="Trebuchet MS" pitchFamily="34" charset="0"/>
                <a:sym typeface="Marlett" pitchFamily="2" charset="2"/>
              </a:rPr>
              <a:t> </a:t>
            </a:r>
            <a:r>
              <a:rPr lang="fr-FR" sz="2800" b="1" dirty="0" err="1" smtClean="0">
                <a:solidFill>
                  <a:srgbClr val="A85400"/>
                </a:solidFill>
                <a:latin typeface="Trebuchet MS" pitchFamily="34" charset="0"/>
                <a:sym typeface="Marlett" pitchFamily="2" charset="2"/>
              </a:rPr>
              <a:t>Potential</a:t>
            </a:r>
            <a:r>
              <a:rPr lang="fr-FR" sz="2800" b="1" dirty="0" smtClean="0">
                <a:solidFill>
                  <a:srgbClr val="A85400"/>
                </a:solidFill>
                <a:latin typeface="Trebuchet MS" pitchFamily="34" charset="0"/>
                <a:sym typeface="Marlett" pitchFamily="2" charset="2"/>
              </a:rPr>
              <a:t> in </a:t>
            </a:r>
            <a:r>
              <a:rPr lang="fr-FR" sz="2800" b="1" dirty="0" err="1" smtClean="0">
                <a:solidFill>
                  <a:srgbClr val="A85400"/>
                </a:solidFill>
                <a:latin typeface="Trebuchet MS" pitchFamily="34" charset="0"/>
                <a:sym typeface="Marlett" pitchFamily="2" charset="2"/>
              </a:rPr>
              <a:t>Morocco</a:t>
            </a:r>
            <a:endParaRPr lang="fr-FR" sz="2800" b="1" dirty="0" smtClean="0">
              <a:solidFill>
                <a:srgbClr val="A85400"/>
              </a:solidFill>
              <a:latin typeface="Trebuchet MS" pitchFamily="34" charset="0"/>
              <a:sym typeface="Marlett" pitchFamily="2" charset="2"/>
            </a:endParaRPr>
          </a:p>
        </p:txBody>
      </p:sp>
      <p:sp>
        <p:nvSpPr>
          <p:cNvPr id="6" name="Rectangle 5"/>
          <p:cNvSpPr/>
          <p:nvPr/>
        </p:nvSpPr>
        <p:spPr>
          <a:xfrm>
            <a:off x="428596" y="2143116"/>
            <a:ext cx="3000396" cy="923330"/>
          </a:xfrm>
          <a:prstGeom prst="rect">
            <a:avLst/>
          </a:prstGeom>
        </p:spPr>
        <p:txBody>
          <a:bodyPr wrap="square">
            <a:spAutoFit/>
          </a:bodyPr>
          <a:lstStyle/>
          <a:p>
            <a:r>
              <a:rPr lang="en-US" b="1" smtClean="0">
                <a:solidFill>
                  <a:srgbClr val="002060"/>
                </a:solidFill>
                <a:latin typeface="Trebuchet MS" pitchFamily="34" charset="0"/>
              </a:rPr>
              <a:t>First Geological Appraisal </a:t>
            </a:r>
          </a:p>
          <a:p>
            <a:r>
              <a:rPr lang="en-US" b="1" smtClean="0">
                <a:solidFill>
                  <a:srgbClr val="002060"/>
                </a:solidFill>
                <a:latin typeface="Trebuchet MS" pitchFamily="34" charset="0"/>
              </a:rPr>
              <a:t>of Paleozoic Depositional</a:t>
            </a:r>
          </a:p>
          <a:p>
            <a:r>
              <a:rPr lang="en-US" b="1" smtClean="0">
                <a:solidFill>
                  <a:srgbClr val="002060"/>
                </a:solidFill>
                <a:latin typeface="Trebuchet MS" pitchFamily="34" charset="0"/>
              </a:rPr>
              <a:t>System</a:t>
            </a:r>
            <a:endParaRPr lang="en-US" b="1">
              <a:solidFill>
                <a:srgbClr val="002060"/>
              </a:solidFill>
              <a:latin typeface="Trebuchet MS" pitchFamily="34" charset="0"/>
            </a:endParaRPr>
          </a:p>
        </p:txBody>
      </p:sp>
      <p:sp>
        <p:nvSpPr>
          <p:cNvPr id="7" name="Rectangle 2"/>
          <p:cNvSpPr txBox="1">
            <a:spLocks noChangeArrowheads="1"/>
          </p:cNvSpPr>
          <p:nvPr/>
        </p:nvSpPr>
        <p:spPr bwMode="auto">
          <a:xfrm>
            <a:off x="339452" y="115186"/>
            <a:ext cx="8090200" cy="527732"/>
          </a:xfrm>
          <a:prstGeom prst="rect">
            <a:avLst/>
          </a:prstGeom>
          <a:noFill/>
          <a:ln w="9525">
            <a:noFill/>
            <a:miter lim="800000"/>
            <a:headEnd/>
            <a:tailEn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anchor="ctr" anchorCtr="0" compatLnSpc="1">
            <a:prstTxWarp prst="textNoShape">
              <a:avLst/>
            </a:prstTxWarp>
            <a:noAutofit/>
          </a:bodyPr>
          <a:lstStyle/>
          <a:p>
            <a:pPr defTabSz="839788" eaLnBrk="0" hangingPunct="0">
              <a:lnSpc>
                <a:spcPct val="90000"/>
              </a:lnSpc>
              <a:defRPr/>
            </a:pPr>
            <a:r>
              <a:rPr lang="fr-FR" sz="4000" b="1" dirty="0" smtClean="0">
                <a:solidFill>
                  <a:srgbClr val="002060"/>
                </a:solidFill>
                <a:latin typeface="Trebuchet MS" pitchFamily="34" charset="0"/>
              </a:rPr>
              <a:t>Non </a:t>
            </a:r>
            <a:r>
              <a:rPr lang="fr-FR" sz="4000" b="1" dirty="0" err="1" smtClean="0">
                <a:solidFill>
                  <a:srgbClr val="002060"/>
                </a:solidFill>
                <a:latin typeface="Trebuchet MS" pitchFamily="34" charset="0"/>
              </a:rPr>
              <a:t>conventional</a:t>
            </a:r>
            <a:r>
              <a:rPr lang="fr-FR" sz="4000" b="1" dirty="0" smtClean="0">
                <a:solidFill>
                  <a:srgbClr val="002060"/>
                </a:solidFill>
                <a:latin typeface="Trebuchet MS" pitchFamily="34" charset="0"/>
              </a:rPr>
              <a:t> </a:t>
            </a:r>
            <a:r>
              <a:rPr lang="fr-FR" sz="4000" b="1" dirty="0" err="1" smtClean="0">
                <a:solidFill>
                  <a:srgbClr val="002060"/>
                </a:solidFill>
                <a:latin typeface="Trebuchet MS" pitchFamily="34" charset="0"/>
              </a:rPr>
              <a:t>hydrocarbon</a:t>
            </a:r>
            <a:endParaRPr lang="en-US" sz="4000" b="1" dirty="0">
              <a:solidFill>
                <a:srgbClr val="002060"/>
              </a:solidFill>
              <a:latin typeface="Trebuchet MS"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1259632" y="908720"/>
            <a:ext cx="7632848" cy="5786454"/>
            <a:chOff x="1259632" y="1071546"/>
            <a:chExt cx="7632848" cy="5786454"/>
          </a:xfrm>
        </p:grpSpPr>
        <p:pic>
          <p:nvPicPr>
            <p:cNvPr id="2050" name="Picture 2"/>
            <p:cNvPicPr>
              <a:picLocks noChangeAspect="1" noChangeArrowheads="1"/>
            </p:cNvPicPr>
            <p:nvPr/>
          </p:nvPicPr>
          <p:blipFill>
            <a:blip r:embed="rId3" cstate="print"/>
            <a:srcRect/>
            <a:stretch>
              <a:fillRect/>
            </a:stretch>
          </p:blipFill>
          <p:spPr bwMode="auto">
            <a:xfrm>
              <a:off x="1259632" y="1071546"/>
              <a:ext cx="5994424" cy="5786454"/>
            </a:xfrm>
            <a:prstGeom prst="rect">
              <a:avLst/>
            </a:prstGeom>
            <a:noFill/>
            <a:ln w="9525">
              <a:noFill/>
              <a:miter lim="800000"/>
              <a:headEnd/>
              <a:tailEnd/>
            </a:ln>
            <a:effectLst/>
          </p:spPr>
        </p:pic>
        <p:sp>
          <p:nvSpPr>
            <p:cNvPr id="4" name="Rectangle 3"/>
            <p:cNvSpPr/>
            <p:nvPr/>
          </p:nvSpPr>
          <p:spPr>
            <a:xfrm>
              <a:off x="1928794" y="2285992"/>
              <a:ext cx="1874454" cy="871082"/>
            </a:xfrm>
            <a:prstGeom prst="wedgeRectCallout">
              <a:avLst>
                <a:gd name="adj1" fmla="val 91105"/>
                <a:gd name="adj2" fmla="val -43687"/>
              </a:avLst>
            </a:prstGeom>
            <a:solidFill>
              <a:srgbClr val="FFFF00"/>
            </a:solidFill>
            <a:ln w="190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b="1" dirty="0" smtClean="0">
                  <a:latin typeface="Trebuchet MS" pitchFamily="34" charset="0"/>
                </a:rPr>
                <a:t>Area : 8000 Km²</a:t>
              </a:r>
            </a:p>
            <a:p>
              <a:pPr algn="ctr"/>
              <a:r>
                <a:rPr lang="fr-FR" sz="1400" b="1" dirty="0" smtClean="0">
                  <a:latin typeface="Trebuchet MS" pitchFamily="34" charset="0"/>
                </a:rPr>
                <a:t>Age : Carboniferous</a:t>
              </a:r>
            </a:p>
            <a:p>
              <a:pPr algn="ctr"/>
              <a:r>
                <a:rPr lang="fr-FR" sz="1400" b="1" dirty="0" smtClean="0">
                  <a:latin typeface="Trebuchet MS" pitchFamily="34" charset="0"/>
                </a:rPr>
                <a:t>TOC : 1 –  2 %</a:t>
              </a:r>
              <a:endParaRPr lang="fr-FR" sz="1400" b="1" dirty="0">
                <a:latin typeface="Trebuchet MS" pitchFamily="34" charset="0"/>
              </a:endParaRPr>
            </a:p>
          </p:txBody>
        </p:sp>
        <p:sp>
          <p:nvSpPr>
            <p:cNvPr id="5" name="Rectangle 4"/>
            <p:cNvSpPr/>
            <p:nvPr/>
          </p:nvSpPr>
          <p:spPr>
            <a:xfrm>
              <a:off x="3131840" y="1143554"/>
              <a:ext cx="2016224" cy="758662"/>
            </a:xfrm>
            <a:prstGeom prst="wedgeRectCallout">
              <a:avLst>
                <a:gd name="adj1" fmla="val 55089"/>
                <a:gd name="adj2" fmla="val 110149"/>
              </a:avLst>
            </a:prstGeom>
            <a:solidFill>
              <a:srgbClr val="FFFF00"/>
            </a:solidFill>
            <a:ln w="190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b="1" dirty="0" smtClean="0">
                  <a:latin typeface="Trebuchet MS" pitchFamily="34" charset="0"/>
                </a:rPr>
                <a:t>Area : 10000 Km²</a:t>
              </a:r>
            </a:p>
            <a:p>
              <a:pPr algn="ctr"/>
              <a:r>
                <a:rPr lang="fr-FR" sz="1400" b="1" dirty="0" smtClean="0">
                  <a:latin typeface="Trebuchet MS" pitchFamily="34" charset="0"/>
                </a:rPr>
                <a:t>Age : Carboniferous</a:t>
              </a:r>
            </a:p>
            <a:p>
              <a:pPr algn="ctr"/>
              <a:r>
                <a:rPr lang="fr-FR" sz="1400" b="1" dirty="0" smtClean="0">
                  <a:latin typeface="Trebuchet MS" pitchFamily="34" charset="0"/>
                </a:rPr>
                <a:t>TOC : 1 – 2 %</a:t>
              </a:r>
              <a:endParaRPr lang="fr-FR" sz="1400" b="1" dirty="0">
                <a:latin typeface="Trebuchet MS" pitchFamily="34" charset="0"/>
              </a:endParaRPr>
            </a:p>
          </p:txBody>
        </p:sp>
        <p:sp>
          <p:nvSpPr>
            <p:cNvPr id="6" name="Rectangle 5"/>
            <p:cNvSpPr/>
            <p:nvPr/>
          </p:nvSpPr>
          <p:spPr>
            <a:xfrm>
              <a:off x="5364088" y="3643314"/>
              <a:ext cx="2239658" cy="857256"/>
            </a:xfrm>
            <a:prstGeom prst="wedgeRectCallout">
              <a:avLst>
                <a:gd name="adj1" fmla="val -6305"/>
                <a:gd name="adj2" fmla="val -161305"/>
              </a:avLst>
            </a:prstGeom>
            <a:solidFill>
              <a:srgbClr val="FFFF00"/>
            </a:solidFill>
            <a:ln w="190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b="1" dirty="0" smtClean="0">
                  <a:latin typeface="Trebuchet MS" pitchFamily="34" charset="0"/>
                </a:rPr>
                <a:t>Area : 6500 Km²</a:t>
              </a:r>
            </a:p>
            <a:p>
              <a:pPr algn="ctr"/>
              <a:r>
                <a:rPr lang="fr-FR" sz="1400" b="1" dirty="0" smtClean="0">
                  <a:latin typeface="Trebuchet MS" pitchFamily="34" charset="0"/>
                </a:rPr>
                <a:t>Age : Carboniferous</a:t>
              </a:r>
            </a:p>
            <a:p>
              <a:pPr algn="ctr"/>
              <a:r>
                <a:rPr lang="fr-FR" sz="1400" b="1" dirty="0" smtClean="0">
                  <a:latin typeface="Trebuchet MS" pitchFamily="34" charset="0"/>
                </a:rPr>
                <a:t>TOC : 1 –  1.45 %</a:t>
              </a:r>
              <a:endParaRPr lang="fr-FR" sz="1400" b="1" dirty="0">
                <a:latin typeface="Trebuchet MS" pitchFamily="34" charset="0"/>
              </a:endParaRPr>
            </a:p>
          </p:txBody>
        </p:sp>
        <p:sp>
          <p:nvSpPr>
            <p:cNvPr id="7" name="Rectangle 6"/>
            <p:cNvSpPr/>
            <p:nvPr/>
          </p:nvSpPr>
          <p:spPr>
            <a:xfrm>
              <a:off x="7020272" y="2420888"/>
              <a:ext cx="1872208" cy="864096"/>
            </a:xfrm>
            <a:prstGeom prst="wedgeRectCallout">
              <a:avLst>
                <a:gd name="adj1" fmla="val -69280"/>
                <a:gd name="adj2" fmla="val -89781"/>
              </a:avLst>
            </a:prstGeom>
            <a:solidFill>
              <a:srgbClr val="FFFF00"/>
            </a:solidFill>
            <a:ln w="190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b="1" dirty="0" smtClean="0">
                  <a:latin typeface="Trebuchet MS" pitchFamily="34" charset="0"/>
                </a:rPr>
                <a:t>Area : 11000Km²</a:t>
              </a:r>
            </a:p>
            <a:p>
              <a:pPr algn="ctr"/>
              <a:r>
                <a:rPr lang="fr-FR" sz="1400" b="1" dirty="0" smtClean="0">
                  <a:latin typeface="Trebuchet MS" pitchFamily="34" charset="0"/>
                </a:rPr>
                <a:t>Age : Carboniferous</a:t>
              </a:r>
            </a:p>
            <a:p>
              <a:pPr algn="ctr"/>
              <a:r>
                <a:rPr lang="fr-FR" sz="1400" b="1" dirty="0" smtClean="0">
                  <a:latin typeface="Trebuchet MS" pitchFamily="34" charset="0"/>
                </a:rPr>
                <a:t>TOC : 1 –  1.6 %</a:t>
              </a:r>
              <a:endParaRPr lang="fr-FR" sz="1400" b="1" dirty="0">
                <a:latin typeface="Trebuchet MS" pitchFamily="34" charset="0"/>
              </a:endParaRPr>
            </a:p>
          </p:txBody>
        </p:sp>
      </p:grpSp>
      <p:sp>
        <p:nvSpPr>
          <p:cNvPr id="10" name="Rectangle 3"/>
          <p:cNvSpPr txBox="1">
            <a:spLocks noChangeArrowheads="1"/>
          </p:cNvSpPr>
          <p:nvPr/>
        </p:nvSpPr>
        <p:spPr>
          <a:xfrm>
            <a:off x="304816" y="-24"/>
            <a:ext cx="6553200" cy="720725"/>
          </a:xfrm>
          <a:prstGeom prst="rect">
            <a:avLst/>
          </a:prstGeom>
        </p:spPr>
        <p:txBody>
          <a:bodyPr>
            <a:normAutofit/>
          </a:bodyPr>
          <a:lstStyle/>
          <a:p>
            <a:r>
              <a:rPr lang="fr-FR" sz="4000" b="1" kern="0" dirty="0" err="1" smtClean="0">
                <a:solidFill>
                  <a:srgbClr val="002060"/>
                </a:solidFill>
                <a:latin typeface="Trebuchet MS" pitchFamily="34" charset="0"/>
              </a:rPr>
              <a:t>Carboniferous</a:t>
            </a:r>
            <a:endParaRPr lang="fr-FR" sz="4000" b="1" kern="0" dirty="0">
              <a:solidFill>
                <a:srgbClr val="002060"/>
              </a:solidFill>
              <a:latin typeface="Trebuchet MS"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9159198" cy="2857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2467" name="Picture 3"/>
          <p:cNvPicPr>
            <a:picLocks noChangeAspect="1" noChangeArrowheads="1"/>
          </p:cNvPicPr>
          <p:nvPr/>
        </p:nvPicPr>
        <p:blipFill>
          <a:blip r:embed="rId4" cstate="print"/>
          <a:srcRect/>
          <a:stretch>
            <a:fillRect/>
          </a:stretch>
        </p:blipFill>
        <p:spPr bwMode="auto">
          <a:xfrm>
            <a:off x="0" y="3175000"/>
            <a:ext cx="6429375" cy="368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ZoneTexte 8"/>
          <p:cNvSpPr txBox="1">
            <a:spLocks noChangeArrowheads="1"/>
          </p:cNvSpPr>
          <p:nvPr/>
        </p:nvSpPr>
        <p:spPr bwMode="auto">
          <a:xfrm>
            <a:off x="6500826" y="3214686"/>
            <a:ext cx="2571736" cy="107721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1600" b="1" dirty="0" err="1">
                <a:solidFill>
                  <a:schemeClr val="tx1">
                    <a:lumMod val="65000"/>
                    <a:lumOff val="35000"/>
                  </a:schemeClr>
                </a:solidFill>
                <a:latin typeface="Trebuchet MS" pitchFamily="34" charset="0"/>
              </a:rPr>
              <a:t>Tournaisian</a:t>
            </a:r>
            <a:r>
              <a:rPr lang="fr-FR" sz="1600" b="1" dirty="0">
                <a:solidFill>
                  <a:schemeClr val="tx1">
                    <a:lumMod val="65000"/>
                    <a:lumOff val="35000"/>
                  </a:schemeClr>
                </a:solidFill>
                <a:latin typeface="Trebuchet MS" pitchFamily="34" charset="0"/>
              </a:rPr>
              <a:t> black </a:t>
            </a:r>
            <a:r>
              <a:rPr lang="fr-FR" sz="1600" b="1" dirty="0" smtClean="0">
                <a:solidFill>
                  <a:schemeClr val="tx1">
                    <a:lumMod val="65000"/>
                    <a:lumOff val="35000"/>
                  </a:schemeClr>
                </a:solidFill>
                <a:latin typeface="Trebuchet MS" pitchFamily="34" charset="0"/>
              </a:rPr>
              <a:t>shale </a:t>
            </a:r>
            <a:r>
              <a:rPr lang="fr-FR" sz="1600" b="1" dirty="0" err="1">
                <a:solidFill>
                  <a:schemeClr val="tx1">
                    <a:lumMod val="65000"/>
                    <a:lumOff val="35000"/>
                  </a:schemeClr>
                </a:solidFill>
                <a:latin typeface="Trebuchet MS" pitchFamily="34" charset="0"/>
              </a:rPr>
              <a:t>from</a:t>
            </a:r>
            <a:r>
              <a:rPr lang="fr-FR" sz="1600" b="1">
                <a:solidFill>
                  <a:schemeClr val="tx1">
                    <a:lumMod val="65000"/>
                    <a:lumOff val="35000"/>
                  </a:schemeClr>
                </a:solidFill>
                <a:latin typeface="Trebuchet MS" pitchFamily="34" charset="0"/>
              </a:rPr>
              <a:t> </a:t>
            </a:r>
            <a:r>
              <a:rPr lang="fr-FR" sz="1600" b="1" smtClean="0">
                <a:solidFill>
                  <a:schemeClr val="tx1">
                    <a:lumMod val="65000"/>
                    <a:lumOff val="35000"/>
                  </a:schemeClr>
                </a:solidFill>
                <a:latin typeface="Trebuchet MS" pitchFamily="34" charset="0"/>
              </a:rPr>
              <a:t>a water </a:t>
            </a:r>
            <a:r>
              <a:rPr lang="fr-FR" sz="1600" b="1" dirty="0" err="1">
                <a:solidFill>
                  <a:schemeClr val="tx1">
                    <a:lumMod val="65000"/>
                    <a:lumOff val="35000"/>
                  </a:schemeClr>
                </a:solidFill>
                <a:latin typeface="Trebuchet MS" pitchFamily="34" charset="0"/>
              </a:rPr>
              <a:t>well</a:t>
            </a:r>
            <a:r>
              <a:rPr lang="fr-FR" sz="1600" b="1" dirty="0">
                <a:solidFill>
                  <a:schemeClr val="tx1">
                    <a:lumMod val="65000"/>
                    <a:lumOff val="35000"/>
                  </a:schemeClr>
                </a:solidFill>
                <a:latin typeface="Trebuchet MS" pitchFamily="34" charset="0"/>
              </a:rPr>
              <a:t> (</a:t>
            </a:r>
            <a:r>
              <a:rPr lang="fr-FR" sz="1600" b="1" dirty="0" err="1">
                <a:solidFill>
                  <a:schemeClr val="tx1">
                    <a:lumMod val="65000"/>
                    <a:lumOff val="35000"/>
                  </a:schemeClr>
                </a:solidFill>
                <a:latin typeface="Trebuchet MS" pitchFamily="34" charset="0"/>
              </a:rPr>
              <a:t>Jebel</a:t>
            </a:r>
            <a:r>
              <a:rPr lang="fr-FR" sz="1600" b="1" dirty="0">
                <a:solidFill>
                  <a:schemeClr val="tx1">
                    <a:lumMod val="65000"/>
                    <a:lumOff val="35000"/>
                  </a:schemeClr>
                </a:solidFill>
                <a:latin typeface="Trebuchet MS" pitchFamily="34" charset="0"/>
              </a:rPr>
              <a:t> </a:t>
            </a:r>
            <a:r>
              <a:rPr lang="fr-FR" sz="1600" b="1" dirty="0" err="1">
                <a:solidFill>
                  <a:schemeClr val="tx1">
                    <a:lumMod val="65000"/>
                    <a:lumOff val="35000"/>
                  </a:schemeClr>
                </a:solidFill>
                <a:latin typeface="Trebuchet MS" pitchFamily="34" charset="0"/>
              </a:rPr>
              <a:t>Ouarkziz</a:t>
            </a:r>
            <a:r>
              <a:rPr lang="fr-FR" sz="1600" b="1" dirty="0">
                <a:solidFill>
                  <a:schemeClr val="tx1">
                    <a:lumMod val="65000"/>
                    <a:lumOff val="35000"/>
                  </a:schemeClr>
                </a:solidFill>
                <a:latin typeface="Trebuchet MS" pitchFamily="34" charset="0"/>
              </a:rPr>
              <a:t>, </a:t>
            </a:r>
            <a:r>
              <a:rPr lang="fr-FR" sz="1600" b="1" dirty="0" err="1">
                <a:solidFill>
                  <a:schemeClr val="tx1">
                    <a:lumMod val="65000"/>
                    <a:lumOff val="35000"/>
                  </a:schemeClr>
                </a:solidFill>
                <a:latin typeface="Trebuchet MS" pitchFamily="34" charset="0"/>
              </a:rPr>
              <a:t>northern</a:t>
            </a:r>
            <a:r>
              <a:rPr lang="fr-FR" sz="1600" b="1" dirty="0">
                <a:solidFill>
                  <a:schemeClr val="tx1">
                    <a:lumMod val="65000"/>
                    <a:lumOff val="35000"/>
                  </a:schemeClr>
                </a:solidFill>
                <a:latin typeface="Trebuchet MS" pitchFamily="34" charset="0"/>
              </a:rPr>
              <a:t> Zag </a:t>
            </a:r>
            <a:r>
              <a:rPr lang="fr-FR" sz="1600" b="1" dirty="0" smtClean="0">
                <a:solidFill>
                  <a:schemeClr val="tx1">
                    <a:lumMod val="65000"/>
                    <a:lumOff val="35000"/>
                  </a:schemeClr>
                </a:solidFill>
                <a:latin typeface="Trebuchet MS" pitchFamily="34" charset="0"/>
              </a:rPr>
              <a:t>– Bas </a:t>
            </a:r>
            <a:r>
              <a:rPr lang="fr-FR" sz="1600" b="1" dirty="0">
                <a:solidFill>
                  <a:schemeClr val="tx1">
                    <a:lumMod val="65000"/>
                    <a:lumOff val="35000"/>
                  </a:schemeClr>
                </a:solidFill>
                <a:latin typeface="Trebuchet MS" pitchFamily="34" charset="0"/>
              </a:rPr>
              <a:t>Draa)</a:t>
            </a:r>
          </a:p>
        </p:txBody>
      </p:sp>
      <p:grpSp>
        <p:nvGrpSpPr>
          <p:cNvPr id="2" name="Groupe 4"/>
          <p:cNvGrpSpPr/>
          <p:nvPr/>
        </p:nvGrpSpPr>
        <p:grpSpPr>
          <a:xfrm>
            <a:off x="6467488" y="4900600"/>
            <a:ext cx="2649285" cy="1928850"/>
            <a:chOff x="571500" y="357188"/>
            <a:chExt cx="7653338" cy="5572125"/>
          </a:xfrm>
        </p:grpSpPr>
        <p:pic>
          <p:nvPicPr>
            <p:cNvPr id="6" name="Picture 2"/>
            <p:cNvPicPr>
              <a:picLocks noChangeAspect="1" noChangeArrowheads="1"/>
            </p:cNvPicPr>
            <p:nvPr/>
          </p:nvPicPr>
          <p:blipFill>
            <a:blip r:embed="rId5" cstate="print"/>
            <a:srcRect/>
            <a:stretch>
              <a:fillRect/>
            </a:stretch>
          </p:blipFill>
          <p:spPr bwMode="auto">
            <a:xfrm>
              <a:off x="571500" y="357188"/>
              <a:ext cx="7653338" cy="5572125"/>
            </a:xfrm>
            <a:prstGeom prst="rect">
              <a:avLst/>
            </a:prstGeom>
            <a:noFill/>
            <a:ln w="9525">
              <a:noFill/>
              <a:miter lim="800000"/>
              <a:headEnd/>
              <a:tailEnd/>
            </a:ln>
          </p:spPr>
        </p:pic>
        <p:cxnSp>
          <p:nvCxnSpPr>
            <p:cNvPr id="7" name="Connecteur droit avec flèche 2"/>
            <p:cNvCxnSpPr>
              <a:cxnSpLocks noChangeShapeType="1"/>
            </p:cNvCxnSpPr>
            <p:nvPr/>
          </p:nvCxnSpPr>
          <p:spPr bwMode="auto">
            <a:xfrm rot="16200000" flipV="1">
              <a:off x="4289668" y="2996873"/>
              <a:ext cx="1650409" cy="943065"/>
            </a:xfrm>
            <a:prstGeom prst="straightConnector1">
              <a:avLst/>
            </a:prstGeom>
            <a:ln w="28575">
              <a:headEnd/>
              <a:tailEnd type="arrow" w="med" len="med"/>
            </a:ln>
          </p:spPr>
          <p:style>
            <a:lnRef idx="1">
              <a:schemeClr val="dk1"/>
            </a:lnRef>
            <a:fillRef idx="0">
              <a:schemeClr val="dk1"/>
            </a:fillRef>
            <a:effectRef idx="0">
              <a:schemeClr val="dk1"/>
            </a:effectRef>
            <a:fontRef idx="minor">
              <a:schemeClr val="tx1"/>
            </a:fontRef>
          </p:style>
        </p:cxn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8"/>
          <p:cNvGrpSpPr/>
          <p:nvPr/>
        </p:nvGrpSpPr>
        <p:grpSpPr>
          <a:xfrm>
            <a:off x="1214414" y="1000108"/>
            <a:ext cx="6137300" cy="5786454"/>
            <a:chOff x="1193247" y="142852"/>
            <a:chExt cx="7046533" cy="6643710"/>
          </a:xfrm>
        </p:grpSpPr>
        <p:pic>
          <p:nvPicPr>
            <p:cNvPr id="2050" name="Picture 2"/>
            <p:cNvPicPr>
              <a:picLocks noChangeAspect="1" noChangeArrowheads="1"/>
            </p:cNvPicPr>
            <p:nvPr/>
          </p:nvPicPr>
          <p:blipFill>
            <a:blip r:embed="rId3" cstate="print"/>
            <a:srcRect/>
            <a:stretch>
              <a:fillRect/>
            </a:stretch>
          </p:blipFill>
          <p:spPr bwMode="auto">
            <a:xfrm>
              <a:off x="1357290" y="142852"/>
              <a:ext cx="6882490" cy="6643710"/>
            </a:xfrm>
            <a:prstGeom prst="rect">
              <a:avLst/>
            </a:prstGeom>
            <a:noFill/>
            <a:ln w="9525">
              <a:noFill/>
              <a:miter lim="800000"/>
              <a:headEnd/>
              <a:tailEnd/>
            </a:ln>
            <a:effectLst/>
          </p:spPr>
        </p:pic>
        <p:sp>
          <p:nvSpPr>
            <p:cNvPr id="3" name="Rectangle 2"/>
            <p:cNvSpPr/>
            <p:nvPr/>
          </p:nvSpPr>
          <p:spPr>
            <a:xfrm>
              <a:off x="1193247" y="3095624"/>
              <a:ext cx="2061120" cy="1071570"/>
            </a:xfrm>
            <a:prstGeom prst="wedgeRectCallout">
              <a:avLst>
                <a:gd name="adj1" fmla="val 97217"/>
                <a:gd name="adj2" fmla="val 13251"/>
              </a:avLst>
            </a:prstGeom>
            <a:solidFill>
              <a:srgbClr val="FFFF00"/>
            </a:solidFill>
            <a:ln w="190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b="1" dirty="0" smtClean="0">
                  <a:latin typeface="Trebuchet MS" pitchFamily="34" charset="0"/>
                </a:rPr>
                <a:t>Area : 65000 Km²</a:t>
              </a:r>
            </a:p>
            <a:p>
              <a:pPr algn="ctr"/>
              <a:r>
                <a:rPr lang="fr-FR" sz="1400" b="1" dirty="0" smtClean="0">
                  <a:latin typeface="Trebuchet MS" pitchFamily="34" charset="0"/>
                </a:rPr>
                <a:t>Age : Devonian</a:t>
              </a:r>
            </a:p>
            <a:p>
              <a:pPr algn="ctr"/>
              <a:r>
                <a:rPr lang="fr-FR" sz="1400" b="1" dirty="0" smtClean="0">
                  <a:latin typeface="Trebuchet MS" pitchFamily="34" charset="0"/>
                </a:rPr>
                <a:t>TOC : 1 – 2 %</a:t>
              </a:r>
              <a:endParaRPr lang="fr-FR" sz="1400" b="1" dirty="0">
                <a:latin typeface="Trebuchet MS" pitchFamily="34" charset="0"/>
              </a:endParaRPr>
            </a:p>
          </p:txBody>
        </p:sp>
        <p:sp>
          <p:nvSpPr>
            <p:cNvPr id="4" name="Rectangle 3"/>
            <p:cNvSpPr/>
            <p:nvPr/>
          </p:nvSpPr>
          <p:spPr>
            <a:xfrm>
              <a:off x="2177506" y="1714489"/>
              <a:ext cx="1965867" cy="928694"/>
            </a:xfrm>
            <a:prstGeom prst="wedgeRectCallout">
              <a:avLst>
                <a:gd name="adj1" fmla="val 92419"/>
                <a:gd name="adj2" fmla="val -50877"/>
              </a:avLst>
            </a:prstGeom>
            <a:solidFill>
              <a:srgbClr val="FFFF00"/>
            </a:solidFill>
            <a:ln w="190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b="1" dirty="0" smtClean="0">
                  <a:latin typeface="Trebuchet MS" pitchFamily="34" charset="0"/>
                </a:rPr>
                <a:t>Area : 8000 Km²</a:t>
              </a:r>
            </a:p>
            <a:p>
              <a:pPr algn="ctr"/>
              <a:r>
                <a:rPr lang="fr-FR" sz="1400" b="1" dirty="0" smtClean="0">
                  <a:latin typeface="Trebuchet MS" pitchFamily="34" charset="0"/>
                </a:rPr>
                <a:t>Age : Devonian</a:t>
              </a:r>
            </a:p>
            <a:p>
              <a:pPr algn="ctr"/>
              <a:r>
                <a:rPr lang="fr-FR" sz="1400" b="1" dirty="0" smtClean="0">
                  <a:latin typeface="Trebuchet MS" pitchFamily="34" charset="0"/>
                </a:rPr>
                <a:t>TOC : 1 –  2.48 %</a:t>
              </a:r>
              <a:endParaRPr lang="fr-FR" sz="1400" b="1" dirty="0">
                <a:latin typeface="Trebuchet MS" pitchFamily="34" charset="0"/>
              </a:endParaRPr>
            </a:p>
          </p:txBody>
        </p:sp>
        <p:sp>
          <p:nvSpPr>
            <p:cNvPr id="5" name="Rectangle 4"/>
            <p:cNvSpPr/>
            <p:nvPr/>
          </p:nvSpPr>
          <p:spPr>
            <a:xfrm>
              <a:off x="3161762" y="388916"/>
              <a:ext cx="2050535" cy="1066279"/>
            </a:xfrm>
            <a:prstGeom prst="wedgeRectCallout">
              <a:avLst>
                <a:gd name="adj1" fmla="val 86710"/>
                <a:gd name="adj2" fmla="val 57376"/>
              </a:avLst>
            </a:prstGeom>
            <a:solidFill>
              <a:srgbClr val="FFFF00"/>
            </a:solidFill>
            <a:ln w="190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b="1" dirty="0" smtClean="0">
                  <a:latin typeface="Trebuchet MS" pitchFamily="34" charset="0"/>
                </a:rPr>
                <a:t>Area : 10000 Km²</a:t>
              </a:r>
            </a:p>
            <a:p>
              <a:pPr algn="ctr"/>
              <a:r>
                <a:rPr lang="fr-FR" sz="1400" b="1" dirty="0" smtClean="0">
                  <a:latin typeface="Trebuchet MS" pitchFamily="34" charset="0"/>
                </a:rPr>
                <a:t>Age : Devonian</a:t>
              </a:r>
            </a:p>
            <a:p>
              <a:pPr algn="ctr"/>
              <a:r>
                <a:rPr lang="fr-FR" sz="1400" b="1" dirty="0" smtClean="0">
                  <a:latin typeface="Trebuchet MS" pitchFamily="34" charset="0"/>
                </a:rPr>
                <a:t>TOC : 1 – 5.30 %</a:t>
              </a:r>
              <a:endParaRPr lang="fr-FR" sz="1400" b="1" dirty="0">
                <a:latin typeface="Trebuchet MS" pitchFamily="34" charset="0"/>
              </a:endParaRPr>
            </a:p>
          </p:txBody>
        </p:sp>
        <p:sp>
          <p:nvSpPr>
            <p:cNvPr id="6" name="Rectangle 5"/>
            <p:cNvSpPr/>
            <p:nvPr/>
          </p:nvSpPr>
          <p:spPr>
            <a:xfrm>
              <a:off x="6114534" y="3095624"/>
              <a:ext cx="1886493" cy="957801"/>
            </a:xfrm>
            <a:prstGeom prst="wedgeRectCallout">
              <a:avLst>
                <a:gd name="adj1" fmla="val -5616"/>
                <a:gd name="adj2" fmla="val -155397"/>
              </a:avLst>
            </a:prstGeom>
            <a:solidFill>
              <a:srgbClr val="FFFF00"/>
            </a:solidFill>
            <a:ln w="190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b="1" dirty="0" smtClean="0">
                  <a:latin typeface="Trebuchet MS" pitchFamily="34" charset="0"/>
                </a:rPr>
                <a:t>Area : 6500 Km²</a:t>
              </a:r>
            </a:p>
            <a:p>
              <a:pPr algn="ctr"/>
              <a:r>
                <a:rPr lang="fr-FR" sz="1400" b="1" dirty="0" smtClean="0">
                  <a:latin typeface="Trebuchet MS" pitchFamily="34" charset="0"/>
                </a:rPr>
                <a:t>Age : Devonian</a:t>
              </a:r>
            </a:p>
            <a:p>
              <a:pPr algn="ctr"/>
              <a:r>
                <a:rPr lang="fr-FR" sz="1400" b="1" dirty="0" smtClean="0">
                  <a:latin typeface="Trebuchet MS" pitchFamily="34" charset="0"/>
                </a:rPr>
                <a:t>TOC : 1 –  1.30 %</a:t>
              </a:r>
              <a:endParaRPr lang="fr-FR" sz="1400" b="1" dirty="0">
                <a:latin typeface="Trebuchet MS" pitchFamily="34" charset="0"/>
              </a:endParaRPr>
            </a:p>
          </p:txBody>
        </p:sp>
      </p:grpSp>
      <p:sp>
        <p:nvSpPr>
          <p:cNvPr id="10" name="Rectangle 3"/>
          <p:cNvSpPr txBox="1">
            <a:spLocks noChangeArrowheads="1"/>
          </p:cNvSpPr>
          <p:nvPr/>
        </p:nvSpPr>
        <p:spPr>
          <a:xfrm>
            <a:off x="304816" y="-24"/>
            <a:ext cx="6553200" cy="720725"/>
          </a:xfrm>
          <a:prstGeom prst="rect">
            <a:avLst/>
          </a:prstGeom>
        </p:spPr>
        <p:txBody>
          <a:bodyPr>
            <a:normAutofit/>
          </a:bodyPr>
          <a:lstStyle/>
          <a:p>
            <a:r>
              <a:rPr lang="fr-FR" sz="4000" b="1" kern="0" dirty="0" err="1" smtClean="0">
                <a:solidFill>
                  <a:srgbClr val="002060"/>
                </a:solidFill>
                <a:latin typeface="Trebuchet MS" pitchFamily="34" charset="0"/>
              </a:rPr>
              <a:t>Devonian</a:t>
            </a:r>
            <a:endParaRPr lang="fr-FR" sz="4000" b="1" kern="0" dirty="0">
              <a:solidFill>
                <a:srgbClr val="002060"/>
              </a:solidFill>
              <a:latin typeface="Trebuchet MS"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327053" y="71414"/>
            <a:ext cx="8316913" cy="671512"/>
          </a:xfrm>
          <a:prstGeom prst="rect">
            <a:avLst/>
          </a:prstGeom>
          <a:noFill/>
          <a:ln w="28575" algn="ctr">
            <a:noFill/>
            <a:miter lim="800000"/>
            <a:headEnd/>
            <a:tailEnd/>
          </a:ln>
          <a:effectLst>
            <a:outerShdw dist="35921" dir="2700000" algn="ctr" rotWithShape="0">
              <a:schemeClr val="bg2"/>
            </a:outerShdw>
          </a:effectLst>
        </p:spPr>
        <p:txBody>
          <a:bodyPr lIns="92075" tIns="46038" rIns="92075" bIns="46038" anchor="b"/>
          <a:lstStyle/>
          <a:p>
            <a:pPr>
              <a:defRPr/>
            </a:pPr>
            <a:r>
              <a:rPr lang="fr-FR" sz="4000" b="1" dirty="0" err="1">
                <a:solidFill>
                  <a:srgbClr val="002060"/>
                </a:solidFill>
                <a:latin typeface="Trebuchet MS" pitchFamily="34" charset="0"/>
              </a:rPr>
              <a:t>Outline</a:t>
            </a:r>
            <a:endParaRPr lang="fr-FR" sz="4000" b="1" dirty="0">
              <a:solidFill>
                <a:srgbClr val="002060"/>
              </a:solidFill>
              <a:latin typeface="Trebuchet MS" pitchFamily="34" charset="0"/>
            </a:endParaRPr>
          </a:p>
        </p:txBody>
      </p:sp>
      <p:sp>
        <p:nvSpPr>
          <p:cNvPr id="7172" name="Rectangle 5"/>
          <p:cNvSpPr>
            <a:spLocks noChangeArrowheads="1"/>
          </p:cNvSpPr>
          <p:nvPr/>
        </p:nvSpPr>
        <p:spPr bwMode="auto">
          <a:xfrm>
            <a:off x="2338129" y="3205226"/>
            <a:ext cx="4333238" cy="584775"/>
          </a:xfrm>
          <a:prstGeom prst="rect">
            <a:avLst/>
          </a:prstGeom>
          <a:noFill/>
          <a:ln w="9525">
            <a:noFill/>
            <a:miter lim="800000"/>
            <a:headEnd/>
            <a:tailEnd/>
          </a:ln>
        </p:spPr>
        <p:txBody>
          <a:bodyPr wrap="none" anchor="ctr">
            <a:spAutoFit/>
          </a:bodyPr>
          <a:lstStyle/>
          <a:p>
            <a:pPr>
              <a:buClr>
                <a:srgbClr val="FF9900"/>
              </a:buClr>
              <a:buSzPct val="150000"/>
              <a:buFontTx/>
              <a:buChar char="•"/>
            </a:pPr>
            <a:r>
              <a:rPr lang="fr-FR" sz="3200" b="1" dirty="0">
                <a:solidFill>
                  <a:srgbClr val="002060"/>
                </a:solidFill>
                <a:latin typeface="Trebuchet MS" pitchFamily="34" charset="0"/>
              </a:rPr>
              <a:t>   </a:t>
            </a:r>
            <a:r>
              <a:rPr lang="en-US" sz="3200" b="1" dirty="0">
                <a:solidFill>
                  <a:srgbClr val="002060"/>
                </a:solidFill>
                <a:latin typeface="Trebuchet MS" pitchFamily="34" charset="0"/>
              </a:rPr>
              <a:t>Exploration </a:t>
            </a:r>
            <a:r>
              <a:rPr lang="en-US" sz="3200" b="1" dirty="0" smtClean="0">
                <a:solidFill>
                  <a:srgbClr val="002060"/>
                </a:solidFill>
                <a:latin typeface="Trebuchet MS" pitchFamily="34" charset="0"/>
              </a:rPr>
              <a:t>status</a:t>
            </a:r>
            <a:endParaRPr lang="en-US" sz="3200" b="1" dirty="0">
              <a:solidFill>
                <a:srgbClr val="002060"/>
              </a:solidFill>
              <a:latin typeface="Trebuchet MS" pitchFamily="34" charset="0"/>
            </a:endParaRPr>
          </a:p>
        </p:txBody>
      </p:sp>
      <p:sp>
        <p:nvSpPr>
          <p:cNvPr id="7173" name="Text Box 10"/>
          <p:cNvSpPr txBox="1">
            <a:spLocks noChangeArrowheads="1"/>
          </p:cNvSpPr>
          <p:nvPr/>
        </p:nvSpPr>
        <p:spPr bwMode="auto">
          <a:xfrm>
            <a:off x="107950" y="6503988"/>
            <a:ext cx="184150" cy="304800"/>
          </a:xfrm>
          <a:prstGeom prst="rect">
            <a:avLst/>
          </a:prstGeom>
          <a:noFill/>
          <a:ln w="9525">
            <a:noFill/>
            <a:miter lim="800000"/>
            <a:headEnd/>
            <a:tailEnd/>
          </a:ln>
        </p:spPr>
        <p:txBody>
          <a:bodyPr wrap="none">
            <a:spAutoFit/>
          </a:bodyPr>
          <a:lstStyle/>
          <a:p>
            <a:endParaRPr lang="en-US" sz="1400" b="1">
              <a:solidFill>
                <a:srgbClr val="002060"/>
              </a:solidFill>
              <a:latin typeface="Trebuchet MS" pitchFamily="34" charset="0"/>
            </a:endParaRPr>
          </a:p>
        </p:txBody>
      </p:sp>
      <p:sp>
        <p:nvSpPr>
          <p:cNvPr id="11" name="Rectangle 14"/>
          <p:cNvSpPr>
            <a:spLocks noChangeArrowheads="1"/>
          </p:cNvSpPr>
          <p:nvPr/>
        </p:nvSpPr>
        <p:spPr bwMode="auto">
          <a:xfrm>
            <a:off x="2338129" y="4209170"/>
            <a:ext cx="6069290" cy="1077218"/>
          </a:xfrm>
          <a:prstGeom prst="rect">
            <a:avLst/>
          </a:prstGeom>
          <a:noFill/>
          <a:ln w="9525">
            <a:noFill/>
            <a:miter lim="800000"/>
            <a:headEnd/>
            <a:tailEnd/>
          </a:ln>
        </p:spPr>
        <p:txBody>
          <a:bodyPr wrap="none" anchor="ctr">
            <a:spAutoFit/>
          </a:bodyPr>
          <a:lstStyle/>
          <a:p>
            <a:pPr>
              <a:buClr>
                <a:srgbClr val="FF9900"/>
              </a:buClr>
              <a:buSzPct val="150000"/>
              <a:buFontTx/>
              <a:buChar char="•"/>
            </a:pPr>
            <a:r>
              <a:rPr lang="fr-FR" sz="3200" b="1" dirty="0">
                <a:solidFill>
                  <a:srgbClr val="002060"/>
                </a:solidFill>
                <a:latin typeface="Trebuchet MS" pitchFamily="34" charset="0"/>
              </a:rPr>
              <a:t>   </a:t>
            </a:r>
            <a:r>
              <a:rPr lang="en-US" sz="3200" b="1" dirty="0" smtClean="0">
                <a:solidFill>
                  <a:srgbClr val="002060"/>
                </a:solidFill>
                <a:latin typeface="Trebuchet MS" pitchFamily="34" charset="0"/>
              </a:rPr>
              <a:t>Perspectives &amp; Conclusions</a:t>
            </a:r>
          </a:p>
          <a:p>
            <a:pPr>
              <a:buClr>
                <a:srgbClr val="FF9900"/>
              </a:buClr>
              <a:buSzPct val="150000"/>
            </a:pPr>
            <a:r>
              <a:rPr lang="en-US" sz="3200" b="1" dirty="0" smtClean="0">
                <a:solidFill>
                  <a:srgbClr val="002060"/>
                </a:solidFill>
                <a:latin typeface="Trebuchet MS" pitchFamily="34" charset="0"/>
              </a:rPr>
              <a:t> </a:t>
            </a:r>
            <a:endParaRPr lang="en-US" sz="3200" b="1" dirty="0">
              <a:solidFill>
                <a:srgbClr val="002060"/>
              </a:solidFill>
              <a:latin typeface="Trebuchet MS" pitchFamily="34" charset="0"/>
            </a:endParaRPr>
          </a:p>
        </p:txBody>
      </p:sp>
      <p:sp>
        <p:nvSpPr>
          <p:cNvPr id="12" name="Rectangle 5"/>
          <p:cNvSpPr>
            <a:spLocks noChangeArrowheads="1"/>
          </p:cNvSpPr>
          <p:nvPr/>
        </p:nvSpPr>
        <p:spPr bwMode="auto">
          <a:xfrm>
            <a:off x="2338129" y="1708840"/>
            <a:ext cx="6234399" cy="1077218"/>
          </a:xfrm>
          <a:prstGeom prst="rect">
            <a:avLst/>
          </a:prstGeom>
          <a:noFill/>
          <a:ln w="9525">
            <a:noFill/>
            <a:miter lim="800000"/>
            <a:headEnd/>
            <a:tailEnd/>
          </a:ln>
        </p:spPr>
        <p:txBody>
          <a:bodyPr wrap="none" anchor="ctr">
            <a:spAutoFit/>
          </a:bodyPr>
          <a:lstStyle/>
          <a:p>
            <a:pPr>
              <a:buClr>
                <a:srgbClr val="FF9900"/>
              </a:buClr>
              <a:buSzPct val="150000"/>
              <a:buFontTx/>
              <a:buChar char="•"/>
            </a:pPr>
            <a:r>
              <a:rPr lang="fr-FR" sz="3200" b="1" dirty="0">
                <a:solidFill>
                  <a:srgbClr val="002060"/>
                </a:solidFill>
                <a:latin typeface="Trebuchet MS" pitchFamily="34" charset="0"/>
              </a:rPr>
              <a:t>   </a:t>
            </a:r>
            <a:r>
              <a:rPr lang="fr-FR" sz="3200" b="1" dirty="0" err="1" smtClean="0">
                <a:solidFill>
                  <a:srgbClr val="002060"/>
                </a:solidFill>
                <a:latin typeface="Trebuchet MS" pitchFamily="34" charset="0"/>
              </a:rPr>
              <a:t>Morocco’s</a:t>
            </a:r>
            <a:r>
              <a:rPr lang="fr-FR" sz="3200" b="1" dirty="0" smtClean="0">
                <a:solidFill>
                  <a:srgbClr val="002060"/>
                </a:solidFill>
                <a:latin typeface="Trebuchet MS" pitchFamily="34" charset="0"/>
              </a:rPr>
              <a:t> </a:t>
            </a:r>
            <a:r>
              <a:rPr lang="fr-FR" sz="3200" b="1" dirty="0" err="1" smtClean="0">
                <a:solidFill>
                  <a:srgbClr val="002060"/>
                </a:solidFill>
                <a:latin typeface="Trebuchet MS" pitchFamily="34" charset="0"/>
              </a:rPr>
              <a:t>energy</a:t>
            </a:r>
            <a:r>
              <a:rPr lang="fr-FR" sz="3200" b="1" dirty="0" smtClean="0">
                <a:solidFill>
                  <a:srgbClr val="002060"/>
                </a:solidFill>
                <a:latin typeface="Trebuchet MS" pitchFamily="34" charset="0"/>
              </a:rPr>
              <a:t> </a:t>
            </a:r>
            <a:r>
              <a:rPr lang="fr-FR" sz="3200" b="1" dirty="0" err="1" smtClean="0">
                <a:solidFill>
                  <a:srgbClr val="002060"/>
                </a:solidFill>
                <a:latin typeface="Trebuchet MS" pitchFamily="34" charset="0"/>
              </a:rPr>
              <a:t>landscape</a:t>
            </a:r>
            <a:endParaRPr lang="fr-FR" sz="3200" b="1" dirty="0" smtClean="0">
              <a:solidFill>
                <a:srgbClr val="002060"/>
              </a:solidFill>
              <a:latin typeface="Trebuchet MS" pitchFamily="34" charset="0"/>
            </a:endParaRPr>
          </a:p>
          <a:p>
            <a:pPr>
              <a:buClr>
                <a:srgbClr val="FF9900"/>
              </a:buClr>
              <a:buSzPct val="150000"/>
            </a:pPr>
            <a:r>
              <a:rPr lang="fr-FR" sz="3200" b="1" dirty="0">
                <a:solidFill>
                  <a:srgbClr val="002060"/>
                </a:solidFill>
                <a:latin typeface="Trebuchet MS" pitchFamily="34" charset="0"/>
              </a:rPr>
              <a:t> </a:t>
            </a:r>
            <a:r>
              <a:rPr lang="fr-FR" sz="3200" b="1" dirty="0" smtClean="0">
                <a:solidFill>
                  <a:srgbClr val="002060"/>
                </a:solidFill>
                <a:latin typeface="Trebuchet MS" pitchFamily="34" charset="0"/>
              </a:rPr>
              <a:t>     a</a:t>
            </a:r>
            <a:r>
              <a:rPr lang="en-US" sz="3200" b="1" dirty="0" err="1" smtClean="0">
                <a:solidFill>
                  <a:srgbClr val="002060"/>
                </a:solidFill>
                <a:latin typeface="Trebuchet MS" pitchFamily="34" charset="0"/>
              </a:rPr>
              <a:t>nd</a:t>
            </a:r>
            <a:r>
              <a:rPr lang="en-US" sz="3200" b="1" dirty="0" smtClean="0">
                <a:solidFill>
                  <a:srgbClr val="002060"/>
                </a:solidFill>
                <a:latin typeface="Trebuchet MS" pitchFamily="34" charset="0"/>
              </a:rPr>
              <a:t> strategy </a:t>
            </a:r>
            <a:endParaRPr lang="en-US" sz="3200" b="1" dirty="0">
              <a:solidFill>
                <a:srgbClr val="002060"/>
              </a:solidFill>
              <a:latin typeface="Trebuchet MS"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7"/>
          <p:cNvGrpSpPr/>
          <p:nvPr/>
        </p:nvGrpSpPr>
        <p:grpSpPr>
          <a:xfrm>
            <a:off x="1000100" y="813396"/>
            <a:ext cx="6500858" cy="5954115"/>
            <a:chOff x="961562" y="123802"/>
            <a:chExt cx="7253776" cy="6643710"/>
          </a:xfrm>
        </p:grpSpPr>
        <p:pic>
          <p:nvPicPr>
            <p:cNvPr id="2050" name="Picture 2"/>
            <p:cNvPicPr>
              <a:picLocks noChangeAspect="1" noChangeArrowheads="1"/>
            </p:cNvPicPr>
            <p:nvPr/>
          </p:nvPicPr>
          <p:blipFill>
            <a:blip r:embed="rId3" cstate="print"/>
            <a:srcRect/>
            <a:stretch>
              <a:fillRect/>
            </a:stretch>
          </p:blipFill>
          <p:spPr bwMode="auto">
            <a:xfrm>
              <a:off x="1332848" y="123802"/>
              <a:ext cx="6882490" cy="6643710"/>
            </a:xfrm>
            <a:prstGeom prst="rect">
              <a:avLst/>
            </a:prstGeom>
            <a:noFill/>
            <a:ln w="9525">
              <a:noFill/>
              <a:miter lim="800000"/>
              <a:headEnd/>
              <a:tailEnd/>
            </a:ln>
            <a:effectLst/>
          </p:spPr>
        </p:pic>
        <p:sp>
          <p:nvSpPr>
            <p:cNvPr id="3" name="Rectangle 2"/>
            <p:cNvSpPr/>
            <p:nvPr/>
          </p:nvSpPr>
          <p:spPr>
            <a:xfrm>
              <a:off x="961562" y="2803205"/>
              <a:ext cx="1992796" cy="1000132"/>
            </a:xfrm>
            <a:prstGeom prst="wedgeRectCallout">
              <a:avLst>
                <a:gd name="adj1" fmla="val 133027"/>
                <a:gd name="adj2" fmla="val 52232"/>
              </a:avLst>
            </a:prstGeom>
            <a:solidFill>
              <a:srgbClr val="FFFF00"/>
            </a:solidFill>
            <a:ln w="190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b="1" dirty="0" smtClean="0">
                  <a:latin typeface="Trebuchet MS" pitchFamily="34" charset="0"/>
                </a:rPr>
                <a:t>Area : 65000 Km²</a:t>
              </a:r>
            </a:p>
            <a:p>
              <a:pPr algn="ctr"/>
              <a:r>
                <a:rPr lang="fr-FR" sz="1400" b="1" dirty="0" smtClean="0">
                  <a:latin typeface="Trebuchet MS" pitchFamily="34" charset="0"/>
                </a:rPr>
                <a:t>Age : Silurian</a:t>
              </a:r>
            </a:p>
            <a:p>
              <a:pPr algn="ctr"/>
              <a:r>
                <a:rPr lang="fr-FR" sz="1400" b="1" dirty="0" smtClean="0">
                  <a:latin typeface="Trebuchet MS" pitchFamily="34" charset="0"/>
                </a:rPr>
                <a:t>TOC : 1 – 2 %</a:t>
              </a:r>
              <a:endParaRPr lang="fr-FR" sz="1400" b="1" dirty="0">
                <a:latin typeface="Trebuchet MS" pitchFamily="34" charset="0"/>
              </a:endParaRPr>
            </a:p>
          </p:txBody>
        </p:sp>
        <p:sp>
          <p:nvSpPr>
            <p:cNvPr id="4" name="Rectangle 3"/>
            <p:cNvSpPr/>
            <p:nvPr/>
          </p:nvSpPr>
          <p:spPr>
            <a:xfrm>
              <a:off x="2396376" y="1643050"/>
              <a:ext cx="1818434" cy="928694"/>
            </a:xfrm>
            <a:prstGeom prst="wedgeRectCallout">
              <a:avLst>
                <a:gd name="adj1" fmla="val 102720"/>
                <a:gd name="adj2" fmla="val -45847"/>
              </a:avLst>
            </a:prstGeom>
            <a:solidFill>
              <a:srgbClr val="FFFF00"/>
            </a:solidFill>
            <a:ln w="190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b="1" dirty="0" smtClean="0">
                  <a:latin typeface="Trebuchet MS" pitchFamily="34" charset="0"/>
                </a:rPr>
                <a:t>Area : 8000 Km²</a:t>
              </a:r>
            </a:p>
            <a:p>
              <a:pPr algn="ctr"/>
              <a:r>
                <a:rPr lang="fr-FR" sz="1400" b="1" dirty="0" smtClean="0">
                  <a:latin typeface="Trebuchet MS" pitchFamily="34" charset="0"/>
                </a:rPr>
                <a:t>Age : Silurian</a:t>
              </a:r>
            </a:p>
            <a:p>
              <a:pPr algn="ctr"/>
              <a:r>
                <a:rPr lang="fr-FR" sz="1400" b="1" dirty="0" smtClean="0">
                  <a:latin typeface="Trebuchet MS" pitchFamily="34" charset="0"/>
                </a:rPr>
                <a:t>TOC : 1 –  2.10 %</a:t>
              </a:r>
              <a:endParaRPr lang="fr-FR" sz="1400" b="1" dirty="0">
                <a:latin typeface="Trebuchet MS" pitchFamily="34" charset="0"/>
              </a:endParaRPr>
            </a:p>
          </p:txBody>
        </p:sp>
        <p:sp>
          <p:nvSpPr>
            <p:cNvPr id="5" name="Rectangle 4"/>
            <p:cNvSpPr/>
            <p:nvPr/>
          </p:nvSpPr>
          <p:spPr>
            <a:xfrm>
              <a:off x="3113782" y="357166"/>
              <a:ext cx="1958285" cy="1000132"/>
            </a:xfrm>
            <a:prstGeom prst="wedgeRectCallout">
              <a:avLst>
                <a:gd name="adj1" fmla="val 94929"/>
                <a:gd name="adj2" fmla="val 82507"/>
              </a:avLst>
            </a:prstGeom>
            <a:solidFill>
              <a:srgbClr val="FFFF00"/>
            </a:solidFill>
            <a:ln w="190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b="1" dirty="0" smtClean="0">
                  <a:latin typeface="Trebuchet MS" pitchFamily="34" charset="0"/>
                </a:rPr>
                <a:t>Area : 10000 Km²</a:t>
              </a:r>
            </a:p>
            <a:p>
              <a:pPr algn="ctr"/>
              <a:r>
                <a:rPr lang="fr-FR" sz="1400" b="1" dirty="0" smtClean="0">
                  <a:latin typeface="Trebuchet MS" pitchFamily="34" charset="0"/>
                </a:rPr>
                <a:t>Age : Silurian</a:t>
              </a:r>
            </a:p>
            <a:p>
              <a:pPr algn="ctr"/>
              <a:r>
                <a:rPr lang="fr-FR" sz="1400" b="1" dirty="0" smtClean="0">
                  <a:latin typeface="Trebuchet MS" pitchFamily="34" charset="0"/>
                </a:rPr>
                <a:t>TOC : 1 - 12 %</a:t>
              </a:r>
              <a:endParaRPr lang="fr-FR" sz="1400" b="1" dirty="0">
                <a:latin typeface="Trebuchet MS" pitchFamily="34" charset="0"/>
              </a:endParaRPr>
            </a:p>
          </p:txBody>
        </p:sp>
      </p:grpSp>
      <p:sp>
        <p:nvSpPr>
          <p:cNvPr id="11" name="Rectangle 3"/>
          <p:cNvSpPr txBox="1">
            <a:spLocks noChangeArrowheads="1"/>
          </p:cNvSpPr>
          <p:nvPr/>
        </p:nvSpPr>
        <p:spPr>
          <a:xfrm>
            <a:off x="304816" y="-24"/>
            <a:ext cx="6553200" cy="720725"/>
          </a:xfrm>
          <a:prstGeom prst="rect">
            <a:avLst/>
          </a:prstGeom>
        </p:spPr>
        <p:txBody>
          <a:bodyPr>
            <a:normAutofit/>
          </a:bodyPr>
          <a:lstStyle/>
          <a:p>
            <a:r>
              <a:rPr lang="fr-FR" sz="4000" b="1" kern="0" dirty="0" err="1" smtClean="0">
                <a:solidFill>
                  <a:srgbClr val="002060"/>
                </a:solidFill>
                <a:latin typeface="Trebuchet MS" pitchFamily="34" charset="0"/>
              </a:rPr>
              <a:t>Silurian</a:t>
            </a:r>
            <a:endParaRPr lang="fr-FR" sz="4000" b="1" kern="0" dirty="0">
              <a:solidFill>
                <a:srgbClr val="002060"/>
              </a:solidFill>
              <a:latin typeface="Trebuchet MS" pitchFamily="34" charset="0"/>
            </a:endParaRPr>
          </a:p>
        </p:txBody>
      </p:sp>
      <p:sp>
        <p:nvSpPr>
          <p:cNvPr id="9" name="Rectangle 8"/>
          <p:cNvSpPr/>
          <p:nvPr/>
        </p:nvSpPr>
        <p:spPr>
          <a:xfrm>
            <a:off x="5000628" y="2928934"/>
            <a:ext cx="1571636" cy="857256"/>
          </a:xfrm>
          <a:prstGeom prst="wedgeRectCallout">
            <a:avLst>
              <a:gd name="adj1" fmla="val 56304"/>
              <a:gd name="adj2" fmla="val -104106"/>
            </a:avLst>
          </a:prstGeom>
          <a:solidFill>
            <a:srgbClr val="FFFF00"/>
          </a:solidFill>
          <a:ln w="190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b="1" dirty="0" smtClean="0">
                <a:latin typeface="Trebuchet MS" pitchFamily="34" charset="0"/>
              </a:rPr>
              <a:t>Area : 6500 Km²</a:t>
            </a:r>
          </a:p>
          <a:p>
            <a:pPr algn="ctr"/>
            <a:r>
              <a:rPr lang="fr-FR" sz="1400" b="1" dirty="0" smtClean="0">
                <a:latin typeface="Trebuchet MS" pitchFamily="34" charset="0"/>
              </a:rPr>
              <a:t>Age : Silurian</a:t>
            </a:r>
          </a:p>
          <a:p>
            <a:pPr algn="ctr"/>
            <a:r>
              <a:rPr lang="fr-FR" sz="1400" b="1" dirty="0" smtClean="0">
                <a:latin typeface="Trebuchet MS" pitchFamily="34" charset="0"/>
              </a:rPr>
              <a:t>TOC : 1 – 3 %</a:t>
            </a:r>
            <a:endParaRPr lang="fr-FR" sz="1400" b="1" dirty="0">
              <a:latin typeface="Trebuchet MS"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8"/>
          <p:cNvGrpSpPr/>
          <p:nvPr/>
        </p:nvGrpSpPr>
        <p:grpSpPr>
          <a:xfrm>
            <a:off x="1428728" y="1500174"/>
            <a:ext cx="6572298" cy="4929220"/>
            <a:chOff x="857224" y="1142985"/>
            <a:chExt cx="7429552" cy="5572163"/>
          </a:xfrm>
        </p:grpSpPr>
        <p:pic>
          <p:nvPicPr>
            <p:cNvPr id="9218" name="Picture 2" descr="J:\Boutib-total\Lands\Onhym-picture\Boutib-08\DANA-tafilalte-Fev-08\DSC01741.JPG"/>
            <p:cNvPicPr>
              <a:picLocks noChangeAspect="1" noChangeArrowheads="1"/>
            </p:cNvPicPr>
            <p:nvPr/>
          </p:nvPicPr>
          <p:blipFill>
            <a:blip r:embed="rId3" cstate="print"/>
            <a:srcRect/>
            <a:stretch>
              <a:fillRect/>
            </a:stretch>
          </p:blipFill>
          <p:spPr bwMode="auto">
            <a:xfrm>
              <a:off x="857224" y="1142985"/>
              <a:ext cx="7429552" cy="557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1071537" y="1285858"/>
              <a:ext cx="1643074" cy="826198"/>
            </a:xfrm>
            <a:prstGeom prst="wedgeRectCallout">
              <a:avLst>
                <a:gd name="adj1" fmla="val 58097"/>
                <a:gd name="adj2" fmla="val 203988"/>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1">
                      <a:lumMod val="65000"/>
                      <a:lumOff val="35000"/>
                    </a:schemeClr>
                  </a:solidFill>
                </a:rPr>
                <a:t>Ordovician Sandstone</a:t>
              </a:r>
              <a:endParaRPr lang="fr-FR" sz="1400" b="1" dirty="0">
                <a:solidFill>
                  <a:schemeClr val="tx1">
                    <a:lumMod val="65000"/>
                    <a:lumOff val="35000"/>
                  </a:schemeClr>
                </a:solidFill>
              </a:endParaRPr>
            </a:p>
          </p:txBody>
        </p:sp>
        <p:sp>
          <p:nvSpPr>
            <p:cNvPr id="5" name="Rectangle 4"/>
            <p:cNvSpPr/>
            <p:nvPr/>
          </p:nvSpPr>
          <p:spPr>
            <a:xfrm>
              <a:off x="6643701" y="1357299"/>
              <a:ext cx="1285884" cy="593247"/>
            </a:xfrm>
            <a:prstGeom prst="wedgeRectCallout">
              <a:avLst>
                <a:gd name="adj1" fmla="val -145714"/>
                <a:gd name="adj2" fmla="val 505425"/>
              </a:avLst>
            </a:prstGeom>
            <a:solidFill>
              <a:srgbClr val="FFFF00"/>
            </a:solidFill>
            <a:ln w="127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1">
                      <a:lumMod val="65000"/>
                      <a:lumOff val="35000"/>
                    </a:schemeClr>
                  </a:solidFill>
                </a:rPr>
                <a:t>Silurian shales</a:t>
              </a:r>
              <a:endParaRPr lang="fr-FR" sz="1400" b="1" dirty="0">
                <a:solidFill>
                  <a:schemeClr val="tx1">
                    <a:lumMod val="65000"/>
                    <a:lumOff val="35000"/>
                  </a:schemeClr>
                </a:solidFill>
              </a:endParaRPr>
            </a:p>
          </p:txBody>
        </p:sp>
      </p:grpSp>
      <p:sp>
        <p:nvSpPr>
          <p:cNvPr id="6" name="Text Box 18"/>
          <p:cNvSpPr txBox="1">
            <a:spLocks noChangeArrowheads="1"/>
          </p:cNvSpPr>
          <p:nvPr/>
        </p:nvSpPr>
        <p:spPr bwMode="auto">
          <a:xfrm>
            <a:off x="571500" y="842945"/>
            <a:ext cx="2566857" cy="400110"/>
          </a:xfrm>
          <a:prstGeom prst="rect">
            <a:avLst/>
          </a:prstGeom>
          <a:noFill/>
          <a:ln w="9525">
            <a:noFill/>
            <a:miter lim="800000"/>
            <a:headEnd/>
            <a:tailEnd/>
          </a:ln>
        </p:spPr>
        <p:txBody>
          <a:bodyPr wrap="none">
            <a:spAutoFit/>
          </a:bodyPr>
          <a:lstStyle/>
          <a:p>
            <a:r>
              <a:rPr lang="fr-FR" sz="2000" b="1" dirty="0" smtClean="0">
                <a:solidFill>
                  <a:srgbClr val="A85400"/>
                </a:solidFill>
                <a:latin typeface="Trebuchet MS" pitchFamily="34" charset="0"/>
              </a:rPr>
              <a:t>(</a:t>
            </a:r>
            <a:r>
              <a:rPr lang="fr-FR" sz="2000" b="1" dirty="0" err="1" smtClean="0">
                <a:solidFill>
                  <a:srgbClr val="A85400"/>
                </a:solidFill>
                <a:latin typeface="Trebuchet MS" pitchFamily="34" charset="0"/>
              </a:rPr>
              <a:t>Eastern</a:t>
            </a:r>
            <a:r>
              <a:rPr lang="fr-FR" sz="2000" b="1" dirty="0" smtClean="0">
                <a:solidFill>
                  <a:srgbClr val="A85400"/>
                </a:solidFill>
                <a:latin typeface="Trebuchet MS" pitchFamily="34" charset="0"/>
              </a:rPr>
              <a:t> Anti-Atlas)</a:t>
            </a:r>
            <a:endParaRPr lang="fr-FR" sz="2000" b="1" dirty="0">
              <a:solidFill>
                <a:srgbClr val="A85400"/>
              </a:solidFill>
              <a:latin typeface="Trebuchet MS" pitchFamily="34" charset="0"/>
            </a:endParaRPr>
          </a:p>
        </p:txBody>
      </p:sp>
      <p:sp>
        <p:nvSpPr>
          <p:cNvPr id="9" name="Rectangle 3"/>
          <p:cNvSpPr txBox="1">
            <a:spLocks noChangeArrowheads="1"/>
          </p:cNvSpPr>
          <p:nvPr/>
        </p:nvSpPr>
        <p:spPr>
          <a:xfrm>
            <a:off x="304816" y="-24"/>
            <a:ext cx="6553200" cy="720725"/>
          </a:xfrm>
          <a:prstGeom prst="rect">
            <a:avLst/>
          </a:prstGeom>
        </p:spPr>
        <p:txBody>
          <a:bodyPr>
            <a:normAutofit/>
          </a:bodyPr>
          <a:lstStyle/>
          <a:p>
            <a:r>
              <a:rPr lang="fr-FR" sz="4000" b="1" kern="0" dirty="0" err="1" smtClean="0">
                <a:solidFill>
                  <a:srgbClr val="002060"/>
                </a:solidFill>
                <a:latin typeface="Trebuchet MS" pitchFamily="34" charset="0"/>
              </a:rPr>
              <a:t>Silurian</a:t>
            </a:r>
            <a:r>
              <a:rPr lang="fr-FR" sz="4000" b="1" kern="0" dirty="0" smtClean="0">
                <a:solidFill>
                  <a:srgbClr val="002060"/>
                </a:solidFill>
                <a:latin typeface="Trebuchet MS" pitchFamily="34" charset="0"/>
              </a:rPr>
              <a:t> shale</a:t>
            </a:r>
            <a:endParaRPr lang="fr-FR" sz="4000" b="1" kern="0" dirty="0">
              <a:solidFill>
                <a:srgbClr val="002060"/>
              </a:solidFill>
              <a:latin typeface="Trebuchet MS"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9"/>
          <p:cNvGrpSpPr/>
          <p:nvPr/>
        </p:nvGrpSpPr>
        <p:grpSpPr>
          <a:xfrm>
            <a:off x="1500166" y="925000"/>
            <a:ext cx="6143668" cy="5861561"/>
            <a:chOff x="1276320" y="142852"/>
            <a:chExt cx="6963460" cy="6643710"/>
          </a:xfrm>
        </p:grpSpPr>
        <p:pic>
          <p:nvPicPr>
            <p:cNvPr id="2050" name="Picture 2"/>
            <p:cNvPicPr>
              <a:picLocks noChangeAspect="1" noChangeArrowheads="1"/>
            </p:cNvPicPr>
            <p:nvPr/>
          </p:nvPicPr>
          <p:blipFill>
            <a:blip r:embed="rId3" cstate="print"/>
            <a:srcRect/>
            <a:stretch>
              <a:fillRect/>
            </a:stretch>
          </p:blipFill>
          <p:spPr bwMode="auto">
            <a:xfrm>
              <a:off x="1357290" y="142852"/>
              <a:ext cx="6882490" cy="6643710"/>
            </a:xfrm>
            <a:prstGeom prst="rect">
              <a:avLst/>
            </a:prstGeom>
            <a:noFill/>
            <a:ln w="9525">
              <a:noFill/>
              <a:miter lim="800000"/>
              <a:headEnd/>
              <a:tailEnd/>
            </a:ln>
            <a:effectLst/>
          </p:spPr>
        </p:pic>
        <p:sp>
          <p:nvSpPr>
            <p:cNvPr id="3" name="Rectangle 2"/>
            <p:cNvSpPr/>
            <p:nvPr/>
          </p:nvSpPr>
          <p:spPr>
            <a:xfrm>
              <a:off x="1276320" y="2657096"/>
              <a:ext cx="1952792" cy="890675"/>
            </a:xfrm>
            <a:prstGeom prst="wedgeRectCallout">
              <a:avLst>
                <a:gd name="adj1" fmla="val 121060"/>
                <a:gd name="adj2" fmla="val 69840"/>
              </a:avLst>
            </a:prstGeom>
            <a:solidFill>
              <a:srgbClr val="FFFF00"/>
            </a:solidFill>
            <a:ln w="190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b="1" dirty="0" smtClean="0">
                  <a:latin typeface="Trebuchet MS" pitchFamily="34" charset="0"/>
                </a:rPr>
                <a:t>Area : 65000 Km²</a:t>
              </a:r>
            </a:p>
            <a:p>
              <a:pPr algn="ctr"/>
              <a:r>
                <a:rPr lang="fr-FR" sz="1400" b="1" dirty="0" smtClean="0">
                  <a:latin typeface="Trebuchet MS" pitchFamily="34" charset="0"/>
                </a:rPr>
                <a:t>Age : </a:t>
              </a:r>
              <a:r>
                <a:rPr lang="fr-FR" sz="1400" b="1" dirty="0" err="1" smtClean="0">
                  <a:latin typeface="Trebuchet MS" pitchFamily="34" charset="0"/>
                </a:rPr>
                <a:t>Ordovician</a:t>
              </a:r>
              <a:endParaRPr lang="fr-FR" sz="1400" b="1" dirty="0" smtClean="0">
                <a:latin typeface="Trebuchet MS" pitchFamily="34" charset="0"/>
              </a:endParaRPr>
            </a:p>
          </p:txBody>
        </p:sp>
        <p:sp>
          <p:nvSpPr>
            <p:cNvPr id="4" name="Rectangle 3"/>
            <p:cNvSpPr/>
            <p:nvPr/>
          </p:nvSpPr>
          <p:spPr>
            <a:xfrm>
              <a:off x="2409906" y="1604480"/>
              <a:ext cx="1814437" cy="814856"/>
            </a:xfrm>
            <a:prstGeom prst="wedgeRectCallout">
              <a:avLst>
                <a:gd name="adj1" fmla="val 102119"/>
                <a:gd name="adj2" fmla="val -54550"/>
              </a:avLst>
            </a:prstGeom>
            <a:solidFill>
              <a:srgbClr val="FFFF00"/>
            </a:solidFill>
            <a:ln w="190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b="1" dirty="0" smtClean="0">
                  <a:latin typeface="Trebuchet MS" pitchFamily="34" charset="0"/>
                </a:rPr>
                <a:t>Area : 8000 Km²</a:t>
              </a:r>
            </a:p>
            <a:p>
              <a:pPr algn="ctr"/>
              <a:r>
                <a:rPr lang="fr-FR" sz="1400" b="1" dirty="0" smtClean="0">
                  <a:latin typeface="Trebuchet MS" pitchFamily="34" charset="0"/>
                </a:rPr>
                <a:t>Age : </a:t>
              </a:r>
              <a:r>
                <a:rPr lang="fr-FR" sz="1400" b="1" dirty="0" err="1" smtClean="0">
                  <a:latin typeface="Trebuchet MS" pitchFamily="34" charset="0"/>
                </a:rPr>
                <a:t>Ordovician</a:t>
              </a:r>
              <a:endParaRPr lang="fr-FR" sz="1400" b="1" dirty="0" smtClean="0">
                <a:latin typeface="Trebuchet MS" pitchFamily="34" charset="0"/>
              </a:endParaRPr>
            </a:p>
          </p:txBody>
        </p:sp>
        <p:sp>
          <p:nvSpPr>
            <p:cNvPr id="5" name="Rectangle 4"/>
            <p:cNvSpPr/>
            <p:nvPr/>
          </p:nvSpPr>
          <p:spPr>
            <a:xfrm>
              <a:off x="3057670" y="500042"/>
              <a:ext cx="1942959" cy="857256"/>
            </a:xfrm>
            <a:prstGeom prst="wedgeRectCallout">
              <a:avLst>
                <a:gd name="adj1" fmla="val 101060"/>
                <a:gd name="adj2" fmla="val 69694"/>
              </a:avLst>
            </a:prstGeom>
            <a:solidFill>
              <a:srgbClr val="FFFF00"/>
            </a:solidFill>
            <a:ln w="190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b="1" dirty="0" smtClean="0">
                  <a:latin typeface="Trebuchet MS" pitchFamily="34" charset="0"/>
                </a:rPr>
                <a:t>Area : 10000 Km²</a:t>
              </a:r>
            </a:p>
            <a:p>
              <a:pPr algn="ctr"/>
              <a:r>
                <a:rPr lang="fr-FR" sz="1400" b="1" dirty="0" smtClean="0">
                  <a:latin typeface="Trebuchet MS" pitchFamily="34" charset="0"/>
                </a:rPr>
                <a:t>Age : </a:t>
              </a:r>
              <a:r>
                <a:rPr lang="fr-FR" sz="1400" b="1" dirty="0" err="1" smtClean="0">
                  <a:latin typeface="Trebuchet MS" pitchFamily="34" charset="0"/>
                </a:rPr>
                <a:t>Ordovician</a:t>
              </a:r>
              <a:endParaRPr lang="fr-FR" sz="1400" b="1" dirty="0" smtClean="0">
                <a:latin typeface="Trebuchet MS" pitchFamily="34" charset="0"/>
              </a:endParaRPr>
            </a:p>
          </p:txBody>
        </p:sp>
        <p:sp>
          <p:nvSpPr>
            <p:cNvPr id="6" name="Rectangle 5"/>
            <p:cNvSpPr/>
            <p:nvPr/>
          </p:nvSpPr>
          <p:spPr>
            <a:xfrm>
              <a:off x="5972607" y="3357560"/>
              <a:ext cx="1885541" cy="757003"/>
            </a:xfrm>
            <a:prstGeom prst="wedgeRectCallout">
              <a:avLst>
                <a:gd name="adj1" fmla="val 3571"/>
                <a:gd name="adj2" fmla="val -238374"/>
              </a:avLst>
            </a:prstGeom>
            <a:solidFill>
              <a:srgbClr val="FFFF00"/>
            </a:solidFill>
            <a:ln w="190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b="1" dirty="0" smtClean="0">
                  <a:latin typeface="Trebuchet MS" pitchFamily="34" charset="0"/>
                </a:rPr>
                <a:t>Area : 6500 Km²</a:t>
              </a:r>
            </a:p>
            <a:p>
              <a:pPr algn="ctr"/>
              <a:r>
                <a:rPr lang="fr-FR" sz="1400" b="1" dirty="0" smtClean="0">
                  <a:latin typeface="Trebuchet MS" pitchFamily="34" charset="0"/>
                </a:rPr>
                <a:t>Age : </a:t>
              </a:r>
              <a:r>
                <a:rPr lang="fr-FR" sz="1400" b="1" dirty="0" err="1" smtClean="0">
                  <a:latin typeface="Trebuchet MS" pitchFamily="34" charset="0"/>
                </a:rPr>
                <a:t>Ordovician</a:t>
              </a:r>
              <a:endParaRPr lang="fr-FR" sz="1400" b="1" dirty="0" smtClean="0">
                <a:latin typeface="Trebuchet MS" pitchFamily="34" charset="0"/>
              </a:endParaRPr>
            </a:p>
          </p:txBody>
        </p:sp>
      </p:grpSp>
      <p:sp>
        <p:nvSpPr>
          <p:cNvPr id="11" name="Rectangle 3"/>
          <p:cNvSpPr txBox="1">
            <a:spLocks noChangeArrowheads="1"/>
          </p:cNvSpPr>
          <p:nvPr/>
        </p:nvSpPr>
        <p:spPr>
          <a:xfrm>
            <a:off x="304816" y="-24"/>
            <a:ext cx="6553200" cy="720725"/>
          </a:xfrm>
          <a:prstGeom prst="rect">
            <a:avLst/>
          </a:prstGeom>
        </p:spPr>
        <p:txBody>
          <a:bodyPr>
            <a:normAutofit/>
          </a:bodyPr>
          <a:lstStyle/>
          <a:p>
            <a:r>
              <a:rPr lang="fr-FR" sz="4000" b="1" kern="0" dirty="0" err="1" smtClean="0">
                <a:solidFill>
                  <a:srgbClr val="002060"/>
                </a:solidFill>
                <a:latin typeface="Trebuchet MS" pitchFamily="34" charset="0"/>
              </a:rPr>
              <a:t>Ordovician</a:t>
            </a:r>
            <a:endParaRPr lang="fr-FR" sz="4000" b="1" kern="0" dirty="0">
              <a:solidFill>
                <a:srgbClr val="002060"/>
              </a:solidFill>
              <a:latin typeface="Trebuchet MS"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 1" descr="ouawrmast-3.jpg"/>
          <p:cNvPicPr>
            <a:picLocks noChangeAspect="1"/>
          </p:cNvPicPr>
          <p:nvPr/>
        </p:nvPicPr>
        <p:blipFill>
          <a:blip r:embed="rId3" cstate="print"/>
          <a:srcRect/>
          <a:stretch>
            <a:fillRect/>
          </a:stretch>
        </p:blipFill>
        <p:spPr bwMode="auto">
          <a:xfrm>
            <a:off x="0" y="2374912"/>
            <a:ext cx="9144000" cy="276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Forme libre 3"/>
          <p:cNvSpPr>
            <a:spLocks noChangeArrowheads="1"/>
          </p:cNvSpPr>
          <p:nvPr/>
        </p:nvSpPr>
        <p:spPr bwMode="auto">
          <a:xfrm>
            <a:off x="63500" y="3916375"/>
            <a:ext cx="7793038" cy="604837"/>
          </a:xfrm>
          <a:custGeom>
            <a:avLst/>
            <a:gdLst>
              <a:gd name="T0" fmla="*/ 7792279 w 7792279"/>
              <a:gd name="T1" fmla="*/ 564543 h 604299"/>
              <a:gd name="T2" fmla="*/ 6694999 w 7792279"/>
              <a:gd name="T3" fmla="*/ 572494 h 604299"/>
              <a:gd name="T4" fmla="*/ 5343279 w 7792279"/>
              <a:gd name="T5" fmla="*/ 572494 h 604299"/>
              <a:gd name="T6" fmla="*/ 4102874 w 7792279"/>
              <a:gd name="T7" fmla="*/ 604299 h 604299"/>
              <a:gd name="T8" fmla="*/ 3164621 w 7792279"/>
              <a:gd name="T9" fmla="*/ 596348 h 604299"/>
              <a:gd name="T10" fmla="*/ 2727299 w 7792279"/>
              <a:gd name="T11" fmla="*/ 516835 h 604299"/>
              <a:gd name="T12" fmla="*/ 2146853 w 7792279"/>
              <a:gd name="T13" fmla="*/ 421419 h 604299"/>
              <a:gd name="T14" fmla="*/ 1081379 w 7792279"/>
              <a:gd name="T15" fmla="*/ 214685 h 604299"/>
              <a:gd name="T16" fmla="*/ 0 w 7792279"/>
              <a:gd name="T17" fmla="*/ 0 h 6042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92279"/>
              <a:gd name="T28" fmla="*/ 0 h 604299"/>
              <a:gd name="T29" fmla="*/ 7792279 w 7792279"/>
              <a:gd name="T30" fmla="*/ 604299 h 60429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92279" h="604299">
                <a:moveTo>
                  <a:pt x="7792279" y="564543"/>
                </a:moveTo>
                <a:lnTo>
                  <a:pt x="6694999" y="572494"/>
                </a:lnTo>
                <a:lnTo>
                  <a:pt x="5343277" y="572494"/>
                </a:lnTo>
                <a:cubicBezTo>
                  <a:pt x="4911256" y="577795"/>
                  <a:pt x="4102873" y="604299"/>
                  <a:pt x="4102873" y="604299"/>
                </a:cubicBezTo>
                <a:lnTo>
                  <a:pt x="3164620" y="596348"/>
                </a:lnTo>
                <a:cubicBezTo>
                  <a:pt x="2935357" y="581771"/>
                  <a:pt x="2727298" y="516835"/>
                  <a:pt x="2727298" y="516835"/>
                </a:cubicBezTo>
                <a:cubicBezTo>
                  <a:pt x="2557670" y="487680"/>
                  <a:pt x="2421173" y="471777"/>
                  <a:pt x="2146853" y="421419"/>
                </a:cubicBezTo>
                <a:cubicBezTo>
                  <a:pt x="1872533" y="371061"/>
                  <a:pt x="1081378" y="214685"/>
                  <a:pt x="1081378" y="214685"/>
                </a:cubicBezTo>
                <a:lnTo>
                  <a:pt x="0" y="0"/>
                </a:lnTo>
              </a:path>
            </a:pathLst>
          </a:custGeom>
          <a:noFill/>
          <a:ln w="19050" algn="ctr">
            <a:solidFill>
              <a:srgbClr val="FFFF00"/>
            </a:solidFill>
            <a:prstDash val="dash"/>
            <a:round/>
            <a:headEnd/>
            <a:tailEnd/>
          </a:ln>
        </p:spPr>
        <p:txBody>
          <a:bodyPr/>
          <a:lstStyle/>
          <a:p>
            <a:endParaRPr lang="fr-FR"/>
          </a:p>
        </p:txBody>
      </p:sp>
      <p:sp>
        <p:nvSpPr>
          <p:cNvPr id="5" name="Forme libre 4"/>
          <p:cNvSpPr>
            <a:spLocks noChangeArrowheads="1"/>
          </p:cNvSpPr>
          <p:nvPr/>
        </p:nvSpPr>
        <p:spPr bwMode="auto">
          <a:xfrm>
            <a:off x="2727325" y="3216287"/>
            <a:ext cx="3371850" cy="309563"/>
          </a:xfrm>
          <a:custGeom>
            <a:avLst/>
            <a:gdLst>
              <a:gd name="T0" fmla="*/ 3371353 w 3371353"/>
              <a:gd name="T1" fmla="*/ 310101 h 310101"/>
              <a:gd name="T2" fmla="*/ 3124863 w 3371353"/>
              <a:gd name="T3" fmla="*/ 254442 h 310101"/>
              <a:gd name="T4" fmla="*/ 2902227 w 3371353"/>
              <a:gd name="T5" fmla="*/ 214686 h 310101"/>
              <a:gd name="T6" fmla="*/ 2647785 w 3371353"/>
              <a:gd name="T7" fmla="*/ 238540 h 310101"/>
              <a:gd name="T8" fmla="*/ 2409247 w 3371353"/>
              <a:gd name="T9" fmla="*/ 182880 h 310101"/>
              <a:gd name="T10" fmla="*/ 1956022 w 3371353"/>
              <a:gd name="T11" fmla="*/ 103367 h 310101"/>
              <a:gd name="T12" fmla="*/ 1327869 w 3371353"/>
              <a:gd name="T13" fmla="*/ 15903 h 310101"/>
              <a:gd name="T14" fmla="*/ 858741 w 3371353"/>
              <a:gd name="T15" fmla="*/ 7952 h 310101"/>
              <a:gd name="T16" fmla="*/ 429371 w 3371353"/>
              <a:gd name="T17" fmla="*/ 23854 h 310101"/>
              <a:gd name="T18" fmla="*/ 0 w 3371353"/>
              <a:gd name="T19" fmla="*/ 63611 h 310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71353"/>
              <a:gd name="T31" fmla="*/ 0 h 310101"/>
              <a:gd name="T32" fmla="*/ 3371353 w 3371353"/>
              <a:gd name="T33" fmla="*/ 310101 h 310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71353" h="310101">
                <a:moveTo>
                  <a:pt x="3371353" y="310101"/>
                </a:moveTo>
                <a:cubicBezTo>
                  <a:pt x="3287202" y="290222"/>
                  <a:pt x="3203051" y="270344"/>
                  <a:pt x="3124863" y="254442"/>
                </a:cubicBezTo>
                <a:cubicBezTo>
                  <a:pt x="3046675" y="238540"/>
                  <a:pt x="2981739" y="217336"/>
                  <a:pt x="2902226" y="214686"/>
                </a:cubicBezTo>
                <a:cubicBezTo>
                  <a:pt x="2822713" y="212036"/>
                  <a:pt x="2729948" y="243841"/>
                  <a:pt x="2647785" y="238540"/>
                </a:cubicBezTo>
                <a:cubicBezTo>
                  <a:pt x="2565622" y="233239"/>
                  <a:pt x="2524540" y="205409"/>
                  <a:pt x="2409246" y="182880"/>
                </a:cubicBezTo>
                <a:cubicBezTo>
                  <a:pt x="2293952" y="160351"/>
                  <a:pt x="2136251" y="131196"/>
                  <a:pt x="1956021" y="103367"/>
                </a:cubicBezTo>
                <a:cubicBezTo>
                  <a:pt x="1775791" y="75538"/>
                  <a:pt x="1510748" y="31806"/>
                  <a:pt x="1327868" y="15903"/>
                </a:cubicBezTo>
                <a:cubicBezTo>
                  <a:pt x="1144988" y="0"/>
                  <a:pt x="1008490" y="6627"/>
                  <a:pt x="858741" y="7952"/>
                </a:cubicBezTo>
                <a:cubicBezTo>
                  <a:pt x="708992" y="9277"/>
                  <a:pt x="572495" y="14577"/>
                  <a:pt x="429371" y="23854"/>
                </a:cubicBezTo>
                <a:cubicBezTo>
                  <a:pt x="286247" y="33131"/>
                  <a:pt x="143123" y="48371"/>
                  <a:pt x="0" y="63611"/>
                </a:cubicBezTo>
              </a:path>
            </a:pathLst>
          </a:custGeom>
          <a:noFill/>
          <a:ln w="19050" algn="ctr">
            <a:solidFill>
              <a:srgbClr val="FFFF00"/>
            </a:solidFill>
            <a:prstDash val="dash"/>
            <a:round/>
            <a:headEnd/>
            <a:tailEnd/>
          </a:ln>
        </p:spPr>
        <p:txBody>
          <a:bodyPr/>
          <a:lstStyle/>
          <a:p>
            <a:endParaRPr lang="fr-FR"/>
          </a:p>
        </p:txBody>
      </p:sp>
      <p:sp>
        <p:nvSpPr>
          <p:cNvPr id="6" name="ZoneTexte 5"/>
          <p:cNvSpPr txBox="1">
            <a:spLocks noChangeArrowheads="1"/>
          </p:cNvSpPr>
          <p:nvPr/>
        </p:nvSpPr>
        <p:spPr bwMode="auto">
          <a:xfrm rot="364299">
            <a:off x="3343101" y="2906338"/>
            <a:ext cx="1362424" cy="276999"/>
          </a:xfrm>
          <a:prstGeom prst="rect">
            <a:avLst/>
          </a:prstGeom>
          <a:noFill/>
          <a:ln w="9525">
            <a:noFill/>
            <a:miter lim="800000"/>
            <a:headEnd/>
            <a:tailEnd/>
          </a:ln>
        </p:spPr>
        <p:txBody>
          <a:bodyPr wrap="none">
            <a:spAutoFit/>
          </a:bodyPr>
          <a:lstStyle/>
          <a:p>
            <a:r>
              <a:rPr lang="fr-FR" sz="1200" b="1"/>
              <a:t>Tabanit Sandstone</a:t>
            </a:r>
          </a:p>
        </p:txBody>
      </p:sp>
      <p:sp>
        <p:nvSpPr>
          <p:cNvPr id="7" name="ZoneTexte 6"/>
          <p:cNvSpPr txBox="1">
            <a:spLocks noChangeArrowheads="1"/>
          </p:cNvSpPr>
          <p:nvPr/>
        </p:nvSpPr>
        <p:spPr bwMode="auto">
          <a:xfrm rot="207458">
            <a:off x="2464802" y="3735192"/>
            <a:ext cx="3423822" cy="338554"/>
          </a:xfrm>
          <a:prstGeom prst="rect">
            <a:avLst/>
          </a:prstGeom>
          <a:noFill/>
          <a:ln w="9525">
            <a:noFill/>
            <a:miter lim="800000"/>
            <a:headEnd/>
            <a:tailEnd/>
          </a:ln>
        </p:spPr>
        <p:txBody>
          <a:bodyPr wrap="none">
            <a:spAutoFit/>
          </a:bodyPr>
          <a:lstStyle/>
          <a:p>
            <a:r>
              <a:rPr lang="fr-FR" sz="1600" b="1" dirty="0"/>
              <a:t>P a r a d o x i d e s           s h a l e </a:t>
            </a:r>
          </a:p>
        </p:txBody>
      </p:sp>
      <p:sp>
        <p:nvSpPr>
          <p:cNvPr id="8" name="Text Box 18"/>
          <p:cNvSpPr txBox="1">
            <a:spLocks noChangeArrowheads="1"/>
          </p:cNvSpPr>
          <p:nvPr/>
        </p:nvSpPr>
        <p:spPr bwMode="auto">
          <a:xfrm>
            <a:off x="571500" y="1000108"/>
            <a:ext cx="5128455" cy="400110"/>
          </a:xfrm>
          <a:prstGeom prst="rect">
            <a:avLst/>
          </a:prstGeom>
          <a:noFill/>
          <a:ln w="9525">
            <a:noFill/>
            <a:miter lim="800000"/>
            <a:headEnd/>
            <a:tailEnd/>
          </a:ln>
        </p:spPr>
        <p:txBody>
          <a:bodyPr wrap="none">
            <a:spAutoFit/>
          </a:bodyPr>
          <a:lstStyle/>
          <a:p>
            <a:r>
              <a:rPr lang="fr-FR" sz="2000" b="1" dirty="0" smtClean="0">
                <a:solidFill>
                  <a:srgbClr val="A85400"/>
                </a:solidFill>
                <a:latin typeface="Trebuchet MS" pitchFamily="34" charset="0"/>
              </a:rPr>
              <a:t>(Central Anti-Atlas, South of Ouarzazate)</a:t>
            </a:r>
            <a:endParaRPr lang="fr-FR" sz="2000" b="1" dirty="0">
              <a:solidFill>
                <a:srgbClr val="A85400"/>
              </a:solidFill>
              <a:latin typeface="Trebuchet MS" pitchFamily="34" charset="0"/>
            </a:endParaRPr>
          </a:p>
        </p:txBody>
      </p:sp>
      <p:sp>
        <p:nvSpPr>
          <p:cNvPr id="12" name="Rectangle 3"/>
          <p:cNvSpPr txBox="1">
            <a:spLocks noChangeArrowheads="1"/>
          </p:cNvSpPr>
          <p:nvPr/>
        </p:nvSpPr>
        <p:spPr>
          <a:xfrm>
            <a:off x="304816" y="-24"/>
            <a:ext cx="6553200" cy="720725"/>
          </a:xfrm>
          <a:prstGeom prst="rect">
            <a:avLst/>
          </a:prstGeom>
        </p:spPr>
        <p:txBody>
          <a:bodyPr>
            <a:normAutofit/>
          </a:bodyPr>
          <a:lstStyle/>
          <a:p>
            <a:r>
              <a:rPr lang="fr-FR" sz="4000" b="1" kern="0" dirty="0" smtClean="0">
                <a:solidFill>
                  <a:srgbClr val="002060"/>
                </a:solidFill>
                <a:latin typeface="Trebuchet MS" pitchFamily="34" charset="0"/>
              </a:rPr>
              <a:t>Middle </a:t>
            </a:r>
            <a:r>
              <a:rPr lang="fr-FR" sz="4000" b="1" kern="0" dirty="0" err="1" smtClean="0">
                <a:solidFill>
                  <a:srgbClr val="002060"/>
                </a:solidFill>
                <a:latin typeface="Trebuchet MS" pitchFamily="34" charset="0"/>
              </a:rPr>
              <a:t>Cambrian</a:t>
            </a:r>
            <a:r>
              <a:rPr lang="fr-FR" sz="4000" b="1" kern="0" dirty="0" smtClean="0">
                <a:solidFill>
                  <a:srgbClr val="002060"/>
                </a:solidFill>
                <a:latin typeface="Trebuchet MS" pitchFamily="34" charset="0"/>
              </a:rPr>
              <a:t> shales</a:t>
            </a:r>
            <a:endParaRPr lang="fr-FR" sz="4000" b="1" kern="0" dirty="0">
              <a:solidFill>
                <a:srgbClr val="002060"/>
              </a:solidFill>
              <a:latin typeface="Trebuchet MS"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Boutib-total\Lands\Onhym-picture\Boutib-08\ouarzazate-juin-05\Panorama-ijoukak.jpg"/>
          <p:cNvPicPr>
            <a:picLocks noChangeAspect="1" noChangeArrowheads="1"/>
          </p:cNvPicPr>
          <p:nvPr/>
        </p:nvPicPr>
        <p:blipFill>
          <a:blip r:embed="rId3" cstate="print"/>
          <a:srcRect/>
          <a:stretch>
            <a:fillRect/>
          </a:stretch>
        </p:blipFill>
        <p:spPr bwMode="auto">
          <a:xfrm>
            <a:off x="857224" y="1446460"/>
            <a:ext cx="7233916" cy="2418920"/>
          </a:xfrm>
          <a:prstGeom prst="rect">
            <a:avLst/>
          </a:prstGeom>
          <a:noFill/>
          <a:ln w="9525">
            <a:noFill/>
            <a:miter lim="800000"/>
            <a:headEnd/>
            <a:tailEnd/>
          </a:ln>
        </p:spPr>
      </p:pic>
      <p:pic>
        <p:nvPicPr>
          <p:cNvPr id="14343" name="Picture 3" descr="J:\Boutib-total\Lands\Onhym-picture\Boutib-08\ouarzazate-juin-05\DSCN4637.JPG"/>
          <p:cNvPicPr>
            <a:picLocks noChangeAspect="1" noChangeArrowheads="1"/>
          </p:cNvPicPr>
          <p:nvPr/>
        </p:nvPicPr>
        <p:blipFill>
          <a:blip r:embed="rId4" cstate="print"/>
          <a:srcRect/>
          <a:stretch>
            <a:fillRect/>
          </a:stretch>
        </p:blipFill>
        <p:spPr bwMode="auto">
          <a:xfrm>
            <a:off x="857224" y="3946790"/>
            <a:ext cx="3023651" cy="2268292"/>
          </a:xfrm>
          <a:prstGeom prst="rect">
            <a:avLst/>
          </a:prstGeom>
          <a:noFill/>
          <a:ln w="9525">
            <a:noFill/>
            <a:miter lim="800000"/>
            <a:headEnd/>
            <a:tailEnd/>
          </a:ln>
        </p:spPr>
      </p:pic>
      <p:cxnSp>
        <p:nvCxnSpPr>
          <p:cNvPr id="14344" name="Connecteur droit avec flèche 5"/>
          <p:cNvCxnSpPr>
            <a:cxnSpLocks noChangeShapeType="1"/>
          </p:cNvCxnSpPr>
          <p:nvPr/>
        </p:nvCxnSpPr>
        <p:spPr bwMode="auto">
          <a:xfrm rot="10800000" flipV="1">
            <a:off x="3529366" y="3180022"/>
            <a:ext cx="2399956" cy="924518"/>
          </a:xfrm>
          <a:prstGeom prst="straightConnector1">
            <a:avLst/>
          </a:prstGeom>
          <a:noFill/>
          <a:ln w="19050" algn="ctr">
            <a:solidFill>
              <a:srgbClr val="C00000"/>
            </a:solidFill>
            <a:round/>
            <a:headEnd/>
            <a:tailEnd type="arrow" w="med" len="med"/>
          </a:ln>
        </p:spPr>
      </p:cxnSp>
      <p:pic>
        <p:nvPicPr>
          <p:cNvPr id="14341" name="Picture 4" descr="J:\Boutib-total\Lands\Onhym-picture\Boutib-08\ouarzazate-juin-05\DSCN4639.JPG"/>
          <p:cNvPicPr>
            <a:picLocks noChangeAspect="1" noChangeArrowheads="1"/>
          </p:cNvPicPr>
          <p:nvPr/>
        </p:nvPicPr>
        <p:blipFill>
          <a:blip r:embed="rId5" cstate="print"/>
          <a:srcRect/>
          <a:stretch>
            <a:fillRect/>
          </a:stretch>
        </p:blipFill>
        <p:spPr bwMode="auto">
          <a:xfrm>
            <a:off x="4429124" y="3946790"/>
            <a:ext cx="2952228" cy="2214578"/>
          </a:xfrm>
          <a:prstGeom prst="rect">
            <a:avLst/>
          </a:prstGeom>
          <a:noFill/>
          <a:ln w="9525">
            <a:noFill/>
            <a:miter lim="800000"/>
            <a:headEnd/>
            <a:tailEnd/>
          </a:ln>
        </p:spPr>
      </p:pic>
      <p:cxnSp>
        <p:nvCxnSpPr>
          <p:cNvPr id="14342" name="Connecteur droit avec flèche 6"/>
          <p:cNvCxnSpPr>
            <a:cxnSpLocks noChangeShapeType="1"/>
          </p:cNvCxnSpPr>
          <p:nvPr/>
        </p:nvCxnSpPr>
        <p:spPr bwMode="auto">
          <a:xfrm>
            <a:off x="3106054" y="4829846"/>
            <a:ext cx="1874699" cy="241941"/>
          </a:xfrm>
          <a:prstGeom prst="straightConnector1">
            <a:avLst/>
          </a:prstGeom>
          <a:noFill/>
          <a:ln w="19050" algn="ctr">
            <a:solidFill>
              <a:srgbClr val="C00000"/>
            </a:solidFill>
            <a:round/>
            <a:headEnd/>
            <a:tailEnd type="arrow" w="med" len="med"/>
          </a:ln>
        </p:spPr>
      </p:cxnSp>
      <p:grpSp>
        <p:nvGrpSpPr>
          <p:cNvPr id="2" name="Groupe 9"/>
          <p:cNvGrpSpPr/>
          <p:nvPr/>
        </p:nvGrpSpPr>
        <p:grpSpPr>
          <a:xfrm>
            <a:off x="6489867" y="5214965"/>
            <a:ext cx="2654133" cy="1643035"/>
            <a:chOff x="-21006158" y="-15958854"/>
            <a:chExt cx="9001125" cy="5572125"/>
          </a:xfrm>
        </p:grpSpPr>
        <p:pic>
          <p:nvPicPr>
            <p:cNvPr id="11" name="Picture 3"/>
            <p:cNvPicPr>
              <a:picLocks noChangeAspect="1" noChangeArrowheads="1"/>
            </p:cNvPicPr>
            <p:nvPr/>
          </p:nvPicPr>
          <p:blipFill>
            <a:blip r:embed="rId6" cstate="print"/>
            <a:srcRect/>
            <a:stretch>
              <a:fillRect/>
            </a:stretch>
          </p:blipFill>
          <p:spPr bwMode="auto">
            <a:xfrm>
              <a:off x="-21006158" y="-15958854"/>
              <a:ext cx="9001125" cy="5572125"/>
            </a:xfrm>
            <a:prstGeom prst="rect">
              <a:avLst/>
            </a:prstGeom>
            <a:noFill/>
            <a:ln w="28575">
              <a:solidFill>
                <a:schemeClr val="tx1"/>
              </a:solidFill>
              <a:miter lim="800000"/>
              <a:headEnd/>
              <a:tailEnd/>
            </a:ln>
          </p:spPr>
        </p:pic>
        <p:cxnSp>
          <p:nvCxnSpPr>
            <p:cNvPr id="12" name="Connecteur droit avec flèche 4"/>
            <p:cNvCxnSpPr>
              <a:cxnSpLocks noChangeShapeType="1"/>
            </p:cNvCxnSpPr>
            <p:nvPr/>
          </p:nvCxnSpPr>
          <p:spPr bwMode="auto">
            <a:xfrm rot="16200000" flipH="1">
              <a:off x="-20041566" y="-14637421"/>
              <a:ext cx="2643200" cy="2572114"/>
            </a:xfrm>
            <a:prstGeom prst="straightConnector1">
              <a:avLst/>
            </a:prstGeom>
            <a:noFill/>
            <a:ln w="28575" algn="ctr">
              <a:solidFill>
                <a:schemeClr val="bg1"/>
              </a:solidFill>
              <a:round/>
              <a:headEnd/>
              <a:tailEnd type="arrow" w="med" len="med"/>
            </a:ln>
          </p:spPr>
        </p:cxnSp>
      </p:grpSp>
      <p:sp>
        <p:nvSpPr>
          <p:cNvPr id="17" name="Text Box 18"/>
          <p:cNvSpPr txBox="1">
            <a:spLocks noChangeArrowheads="1"/>
          </p:cNvSpPr>
          <p:nvPr/>
        </p:nvSpPr>
        <p:spPr bwMode="auto">
          <a:xfrm>
            <a:off x="357158" y="814312"/>
            <a:ext cx="5295360" cy="400110"/>
          </a:xfrm>
          <a:prstGeom prst="rect">
            <a:avLst/>
          </a:prstGeom>
          <a:noFill/>
          <a:ln w="9525">
            <a:noFill/>
            <a:miter lim="800000"/>
            <a:headEnd/>
            <a:tailEnd/>
          </a:ln>
        </p:spPr>
        <p:txBody>
          <a:bodyPr wrap="none">
            <a:spAutoFit/>
          </a:bodyPr>
          <a:lstStyle/>
          <a:p>
            <a:r>
              <a:rPr lang="fr-FR" sz="2000" b="1" dirty="0" smtClean="0">
                <a:solidFill>
                  <a:srgbClr val="A85400"/>
                </a:solidFill>
                <a:latin typeface="Trebuchet MS" pitchFamily="34" charset="0"/>
              </a:rPr>
              <a:t>(Western  High Atlas, South of Marrakech)</a:t>
            </a:r>
            <a:endParaRPr lang="fr-FR" sz="2000" b="1" dirty="0">
              <a:solidFill>
                <a:srgbClr val="A85400"/>
              </a:solidFill>
              <a:latin typeface="Trebuchet MS" pitchFamily="34" charset="0"/>
            </a:endParaRPr>
          </a:p>
        </p:txBody>
      </p:sp>
      <p:sp>
        <p:nvSpPr>
          <p:cNvPr id="14" name="Rectangle 3"/>
          <p:cNvSpPr txBox="1">
            <a:spLocks noChangeArrowheads="1"/>
          </p:cNvSpPr>
          <p:nvPr/>
        </p:nvSpPr>
        <p:spPr>
          <a:xfrm>
            <a:off x="304816" y="-24"/>
            <a:ext cx="6553200" cy="720725"/>
          </a:xfrm>
          <a:prstGeom prst="rect">
            <a:avLst/>
          </a:prstGeom>
        </p:spPr>
        <p:txBody>
          <a:bodyPr>
            <a:normAutofit/>
          </a:bodyPr>
          <a:lstStyle/>
          <a:p>
            <a:r>
              <a:rPr lang="fr-FR" sz="4000" b="1" kern="0" dirty="0" err="1" smtClean="0">
                <a:solidFill>
                  <a:srgbClr val="002060"/>
                </a:solidFill>
                <a:latin typeface="Trebuchet MS" pitchFamily="34" charset="0"/>
              </a:rPr>
              <a:t>Precambrian</a:t>
            </a:r>
            <a:r>
              <a:rPr lang="fr-FR" sz="4000" b="1" kern="0" dirty="0" smtClean="0">
                <a:solidFill>
                  <a:srgbClr val="002060"/>
                </a:solidFill>
                <a:latin typeface="Trebuchet MS" pitchFamily="34" charset="0"/>
              </a:rPr>
              <a:t> shale</a:t>
            </a:r>
            <a:endParaRPr lang="fr-FR" sz="4000" b="1" kern="0" dirty="0">
              <a:solidFill>
                <a:srgbClr val="002060"/>
              </a:solidFill>
              <a:latin typeface="Trebuchet MS"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0" y="1835993"/>
            <a:ext cx="9144000" cy="946150"/>
          </a:xfrm>
          <a:prstGeom prst="rect">
            <a:avLst/>
          </a:prstGeom>
          <a:noFill/>
          <a:ln w="9525">
            <a:noFill/>
            <a:miter lim="800000"/>
            <a:headEnd/>
            <a:tailEnd/>
          </a:ln>
        </p:spPr>
        <p:txBody>
          <a:bodyPr wrap="square">
            <a:spAutoFit/>
          </a:bodyPr>
          <a:lstStyle/>
          <a:p>
            <a:pPr>
              <a:buFont typeface="Wingdings" pitchFamily="2" charset="2"/>
              <a:buNone/>
            </a:pPr>
            <a:r>
              <a:rPr lang="en-US" sz="2800" b="1" smtClean="0">
                <a:solidFill>
                  <a:srgbClr val="002060"/>
                </a:solidFill>
                <a:latin typeface="Trebuchet MS" pitchFamily="34" charset="0"/>
              </a:rPr>
              <a:t>  ONHYM will continue the impulse the consolidation  </a:t>
            </a:r>
          </a:p>
          <a:p>
            <a:pPr>
              <a:buFont typeface="Wingdings" pitchFamily="2" charset="2"/>
              <a:buNone/>
            </a:pPr>
            <a:r>
              <a:rPr lang="en-US" sz="2800" b="1" smtClean="0">
                <a:solidFill>
                  <a:srgbClr val="002060"/>
                </a:solidFill>
                <a:latin typeface="Trebuchet MS" pitchFamily="34" charset="0"/>
              </a:rPr>
              <a:t>  of this new dynamics to :</a:t>
            </a:r>
            <a:endParaRPr lang="en-US" sz="2800" b="1">
              <a:solidFill>
                <a:srgbClr val="002060"/>
              </a:solidFill>
              <a:latin typeface="Trebuchet MS" pitchFamily="34" charset="0"/>
            </a:endParaRPr>
          </a:p>
        </p:txBody>
      </p:sp>
      <p:sp>
        <p:nvSpPr>
          <p:cNvPr id="32773" name="Text Box 5"/>
          <p:cNvSpPr txBox="1">
            <a:spLocks noChangeArrowheads="1"/>
          </p:cNvSpPr>
          <p:nvPr/>
        </p:nvSpPr>
        <p:spPr bwMode="auto">
          <a:xfrm>
            <a:off x="755576" y="3051769"/>
            <a:ext cx="8728075" cy="523220"/>
          </a:xfrm>
          <a:prstGeom prst="rect">
            <a:avLst/>
          </a:prstGeom>
          <a:noFill/>
          <a:ln w="9525">
            <a:noFill/>
            <a:miter lim="800000"/>
            <a:headEnd/>
            <a:tailEnd/>
          </a:ln>
        </p:spPr>
        <p:txBody>
          <a:bodyPr>
            <a:spAutoFit/>
          </a:bodyPr>
          <a:lstStyle/>
          <a:p>
            <a:pPr algn="l">
              <a:buClr>
                <a:srgbClr val="FF9900"/>
              </a:buClr>
              <a:buSzPct val="100000"/>
              <a:buFontTx/>
              <a:buChar char="•"/>
            </a:pPr>
            <a:r>
              <a:rPr lang="en-US" sz="2800" b="1" smtClean="0">
                <a:solidFill>
                  <a:srgbClr val="002060"/>
                </a:solidFill>
                <a:latin typeface="Trebuchet MS" pitchFamily="34" charset="0"/>
              </a:rPr>
              <a:t> Intensify petroleum exploration in our country</a:t>
            </a:r>
            <a:endParaRPr lang="en-US" sz="2800" b="1">
              <a:solidFill>
                <a:srgbClr val="002060"/>
              </a:solidFill>
              <a:latin typeface="Trebuchet MS" pitchFamily="34" charset="0"/>
            </a:endParaRPr>
          </a:p>
        </p:txBody>
      </p:sp>
      <p:sp>
        <p:nvSpPr>
          <p:cNvPr id="32774" name="Text Box 6"/>
          <p:cNvSpPr txBox="1">
            <a:spLocks noChangeArrowheads="1"/>
          </p:cNvSpPr>
          <p:nvPr/>
        </p:nvSpPr>
        <p:spPr bwMode="auto">
          <a:xfrm>
            <a:off x="755576" y="3913892"/>
            <a:ext cx="7339894" cy="523220"/>
          </a:xfrm>
          <a:prstGeom prst="rect">
            <a:avLst/>
          </a:prstGeom>
          <a:noFill/>
          <a:ln w="9525" algn="ctr">
            <a:noFill/>
            <a:miter lim="800000"/>
            <a:headEnd/>
            <a:tailEnd/>
          </a:ln>
        </p:spPr>
        <p:txBody>
          <a:bodyPr wrap="none">
            <a:spAutoFit/>
          </a:bodyPr>
          <a:lstStyle/>
          <a:p>
            <a:pPr algn="l">
              <a:buClr>
                <a:srgbClr val="FF9900"/>
              </a:buClr>
              <a:buSzPct val="100000"/>
              <a:buFontTx/>
              <a:buChar char="•"/>
            </a:pPr>
            <a:r>
              <a:rPr lang="fr-FR" sz="2800" b="1" dirty="0">
                <a:solidFill>
                  <a:srgbClr val="002060"/>
                </a:solidFill>
                <a:latin typeface="Trebuchet MS" pitchFamily="34" charset="0"/>
              </a:rPr>
              <a:t> </a:t>
            </a:r>
            <a:r>
              <a:rPr lang="fr-FR" sz="2800" b="1" dirty="0" err="1">
                <a:solidFill>
                  <a:srgbClr val="002060"/>
                </a:solidFill>
                <a:latin typeface="Trebuchet MS" pitchFamily="34" charset="0"/>
              </a:rPr>
              <a:t>Attract</a:t>
            </a:r>
            <a:r>
              <a:rPr lang="fr-FR" sz="2800" b="1" dirty="0">
                <a:solidFill>
                  <a:srgbClr val="002060"/>
                </a:solidFill>
                <a:latin typeface="Trebuchet MS" pitchFamily="34" charset="0"/>
              </a:rPr>
              <a:t> maximum international </a:t>
            </a:r>
            <a:r>
              <a:rPr lang="fr-FR" sz="2800" b="1" dirty="0" err="1">
                <a:solidFill>
                  <a:srgbClr val="002060"/>
                </a:solidFill>
                <a:latin typeface="Trebuchet MS" pitchFamily="34" charset="0"/>
              </a:rPr>
              <a:t>investors</a:t>
            </a:r>
            <a:endParaRPr lang="fr-FR" sz="2800" b="1" dirty="0">
              <a:solidFill>
                <a:srgbClr val="002060"/>
              </a:solidFill>
              <a:latin typeface="Trebuchet MS" pitchFamily="34" charset="0"/>
            </a:endParaRPr>
          </a:p>
        </p:txBody>
      </p:sp>
      <p:sp>
        <p:nvSpPr>
          <p:cNvPr id="32775" name="Text Box 7"/>
          <p:cNvSpPr txBox="1">
            <a:spLocks noChangeArrowheads="1"/>
          </p:cNvSpPr>
          <p:nvPr/>
        </p:nvSpPr>
        <p:spPr bwMode="auto">
          <a:xfrm>
            <a:off x="755576" y="4571082"/>
            <a:ext cx="7686675" cy="946150"/>
          </a:xfrm>
          <a:prstGeom prst="rect">
            <a:avLst/>
          </a:prstGeom>
          <a:noFill/>
          <a:ln w="9525">
            <a:noFill/>
            <a:miter lim="800000"/>
            <a:headEnd/>
            <a:tailEnd/>
          </a:ln>
        </p:spPr>
        <p:txBody>
          <a:bodyPr>
            <a:spAutoFit/>
          </a:bodyPr>
          <a:lstStyle/>
          <a:p>
            <a:pPr algn="l">
              <a:buClr>
                <a:srgbClr val="FF9900"/>
              </a:buClr>
              <a:buSzPct val="100000"/>
              <a:buFontTx/>
              <a:buChar char="•"/>
            </a:pPr>
            <a:r>
              <a:rPr lang="fr-FR" sz="2800" b="1" dirty="0">
                <a:solidFill>
                  <a:srgbClr val="002060"/>
                </a:solidFill>
                <a:latin typeface="Trebuchet MS" pitchFamily="34" charset="0"/>
              </a:rPr>
              <a:t> </a:t>
            </a:r>
            <a:r>
              <a:rPr lang="en-US" sz="2800" b="1" dirty="0" smtClean="0">
                <a:solidFill>
                  <a:srgbClr val="002060"/>
                </a:solidFill>
                <a:latin typeface="Trebuchet MS" pitchFamily="34" charset="0"/>
              </a:rPr>
              <a:t>Realize in partnership with its partners, </a:t>
            </a:r>
          </a:p>
          <a:p>
            <a:pPr algn="l">
              <a:buClr>
                <a:srgbClr val="FF9900"/>
              </a:buClr>
              <a:buSzPct val="100000"/>
            </a:pPr>
            <a:r>
              <a:rPr lang="en-US" sz="2800" b="1" dirty="0" smtClean="0">
                <a:solidFill>
                  <a:srgbClr val="002060"/>
                </a:solidFill>
                <a:latin typeface="Trebuchet MS" pitchFamily="34" charset="0"/>
              </a:rPr>
              <a:t>   commercial discoveries.</a:t>
            </a:r>
            <a:endParaRPr lang="en-US" sz="2800" b="1" dirty="0">
              <a:solidFill>
                <a:srgbClr val="002060"/>
              </a:solidFill>
              <a:latin typeface="Trebuchet MS" pitchFamily="34" charset="0"/>
            </a:endParaRPr>
          </a:p>
        </p:txBody>
      </p:sp>
      <p:sp>
        <p:nvSpPr>
          <p:cNvPr id="10" name="Text Box 6"/>
          <p:cNvSpPr txBox="1">
            <a:spLocks noChangeArrowheads="1"/>
          </p:cNvSpPr>
          <p:nvPr/>
        </p:nvSpPr>
        <p:spPr bwMode="auto">
          <a:xfrm>
            <a:off x="357158" y="-24"/>
            <a:ext cx="6816290" cy="707886"/>
          </a:xfrm>
          <a:prstGeom prst="rect">
            <a:avLst/>
          </a:prstGeom>
          <a:noFill/>
          <a:ln w="9525">
            <a:noFill/>
            <a:miter lim="800000"/>
            <a:headEnd/>
            <a:tailEnd/>
          </a:ln>
        </p:spPr>
        <p:txBody>
          <a:bodyPr wrap="none">
            <a:spAutoFit/>
          </a:bodyPr>
          <a:lstStyle/>
          <a:p>
            <a:pPr>
              <a:defRPr/>
            </a:pPr>
            <a:r>
              <a:rPr lang="fr-FR" sz="4000" b="1" dirty="0" smtClean="0">
                <a:solidFill>
                  <a:srgbClr val="002060"/>
                </a:solidFill>
                <a:latin typeface="Trebuchet MS" pitchFamily="34" charset="0"/>
              </a:rPr>
              <a:t>Perspectives &amp; conclusions:</a:t>
            </a:r>
          </a:p>
        </p:txBody>
      </p:sp>
      <p:sp>
        <p:nvSpPr>
          <p:cNvPr id="9" name="Rectangle 8"/>
          <p:cNvSpPr/>
          <p:nvPr/>
        </p:nvSpPr>
        <p:spPr>
          <a:xfrm>
            <a:off x="327478" y="928670"/>
            <a:ext cx="5526641" cy="523220"/>
          </a:xfrm>
          <a:prstGeom prst="rect">
            <a:avLst/>
          </a:prstGeom>
        </p:spPr>
        <p:txBody>
          <a:bodyPr wrap="none">
            <a:spAutoFit/>
          </a:bodyPr>
          <a:lstStyle/>
          <a:p>
            <a:pPr>
              <a:defRPr/>
            </a:pPr>
            <a:r>
              <a:rPr lang="en-IE" sz="2800" b="1" dirty="0" smtClean="0">
                <a:solidFill>
                  <a:srgbClr val="A85400"/>
                </a:solidFill>
                <a:latin typeface="Trebuchet MS" pitchFamily="34" charset="0"/>
                <a:sym typeface="Marlett" pitchFamily="2" charset="2"/>
              </a:rPr>
              <a:t>Future orientations and choices</a:t>
            </a:r>
            <a:endParaRPr lang="fr-FR" sz="2800" b="1" dirty="0">
              <a:solidFill>
                <a:srgbClr val="A85400"/>
              </a:solidFill>
              <a:latin typeface="Trebuchet MS" pitchFamily="34" charset="0"/>
              <a:sym typeface="Marlett" pitchFamily="2" charset="2"/>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398916" y="874738"/>
            <a:ext cx="5429288" cy="553998"/>
          </a:xfrm>
          <a:prstGeom prst="rect">
            <a:avLst/>
          </a:prstGeom>
          <a:noFill/>
          <a:ln w="9525">
            <a:noFill/>
            <a:miter lim="800000"/>
            <a:headEnd/>
            <a:tailEnd/>
          </a:ln>
        </p:spPr>
        <p:txBody>
          <a:bodyPr wrap="square">
            <a:spAutoFit/>
          </a:bodyPr>
          <a:lstStyle/>
          <a:p>
            <a:pPr>
              <a:defRPr/>
            </a:pPr>
            <a:r>
              <a:rPr lang="en-IE" sz="3000" b="1" dirty="0">
                <a:solidFill>
                  <a:srgbClr val="A85400"/>
                </a:solidFill>
                <a:latin typeface="Trebuchet MS" pitchFamily="34" charset="0"/>
                <a:sym typeface="Marlett" pitchFamily="2" charset="2"/>
              </a:rPr>
              <a:t>What </a:t>
            </a:r>
            <a:r>
              <a:rPr lang="fr-FR" sz="3000" b="1" dirty="0" err="1">
                <a:solidFill>
                  <a:srgbClr val="A85400"/>
                </a:solidFill>
                <a:latin typeface="Trebuchet MS" pitchFamily="34" charset="0"/>
                <a:sym typeface="Marlett" pitchFamily="2" charset="2"/>
              </a:rPr>
              <a:t>Morocco</a:t>
            </a:r>
            <a:r>
              <a:rPr lang="en-IE" sz="3000" b="1" dirty="0">
                <a:solidFill>
                  <a:srgbClr val="A85400"/>
                </a:solidFill>
                <a:latin typeface="Trebuchet MS" pitchFamily="34" charset="0"/>
                <a:sym typeface="Marlett" pitchFamily="2" charset="2"/>
              </a:rPr>
              <a:t> has to offer?</a:t>
            </a:r>
            <a:endParaRPr lang="en-US" sz="3000" b="1" dirty="0">
              <a:solidFill>
                <a:srgbClr val="A85400"/>
              </a:solidFill>
              <a:latin typeface="Trebuchet MS" pitchFamily="34" charset="0"/>
              <a:sym typeface="Marlett" pitchFamily="2" charset="2"/>
            </a:endParaRPr>
          </a:p>
        </p:txBody>
      </p:sp>
      <p:sp>
        <p:nvSpPr>
          <p:cNvPr id="14340" name="Text Box 5"/>
          <p:cNvSpPr txBox="1">
            <a:spLocks noChangeArrowheads="1"/>
          </p:cNvSpPr>
          <p:nvPr/>
        </p:nvSpPr>
        <p:spPr bwMode="auto">
          <a:xfrm>
            <a:off x="3428992" y="5058803"/>
            <a:ext cx="5656741" cy="523220"/>
          </a:xfrm>
          <a:prstGeom prst="rect">
            <a:avLst/>
          </a:prstGeom>
          <a:noFill/>
          <a:ln w="9525">
            <a:noFill/>
            <a:miter lim="800000"/>
            <a:headEnd/>
            <a:tailEnd/>
          </a:ln>
        </p:spPr>
        <p:txBody>
          <a:bodyPr wrap="none">
            <a:spAutoFit/>
          </a:bodyPr>
          <a:lstStyle/>
          <a:p>
            <a:pPr>
              <a:buClr>
                <a:srgbClr val="FF9900"/>
              </a:buClr>
              <a:buSzPct val="120000"/>
              <a:buFontTx/>
              <a:buChar char="•"/>
            </a:pPr>
            <a:r>
              <a:rPr lang="en-IE" sz="2800" dirty="0">
                <a:solidFill>
                  <a:srgbClr val="002060"/>
                </a:solidFill>
                <a:latin typeface="Trebuchet MS" pitchFamily="34" charset="0"/>
              </a:rPr>
              <a:t> Freely Accessible rich data base</a:t>
            </a:r>
            <a:endParaRPr lang="en-US" sz="2800" dirty="0">
              <a:solidFill>
                <a:srgbClr val="002060"/>
              </a:solidFill>
              <a:latin typeface="Trebuchet MS" pitchFamily="34" charset="0"/>
            </a:endParaRPr>
          </a:p>
        </p:txBody>
      </p:sp>
      <p:sp>
        <p:nvSpPr>
          <p:cNvPr id="14341" name="Text Box 6"/>
          <p:cNvSpPr txBox="1">
            <a:spLocks noChangeArrowheads="1"/>
          </p:cNvSpPr>
          <p:nvPr/>
        </p:nvSpPr>
        <p:spPr bwMode="auto">
          <a:xfrm>
            <a:off x="3425768" y="1901243"/>
            <a:ext cx="5291833" cy="523220"/>
          </a:xfrm>
          <a:prstGeom prst="rect">
            <a:avLst/>
          </a:prstGeom>
          <a:noFill/>
          <a:ln w="9525">
            <a:noFill/>
            <a:miter lim="800000"/>
            <a:headEnd/>
            <a:tailEnd/>
          </a:ln>
        </p:spPr>
        <p:txBody>
          <a:bodyPr wrap="none">
            <a:spAutoFit/>
          </a:bodyPr>
          <a:lstStyle/>
          <a:p>
            <a:pPr>
              <a:buClr>
                <a:srgbClr val="FF9900"/>
              </a:buClr>
              <a:buSzPct val="120000"/>
              <a:buFontTx/>
              <a:buChar char="•"/>
            </a:pPr>
            <a:r>
              <a:rPr lang="en-IE" sz="2800" dirty="0">
                <a:solidFill>
                  <a:srgbClr val="002060"/>
                </a:solidFill>
                <a:latin typeface="Trebuchet MS" pitchFamily="34" charset="0"/>
              </a:rPr>
              <a:t> Growing local energy demand</a:t>
            </a:r>
            <a:endParaRPr lang="en-US" sz="2800" dirty="0">
              <a:solidFill>
                <a:srgbClr val="002060"/>
              </a:solidFill>
              <a:latin typeface="Trebuchet MS" pitchFamily="34" charset="0"/>
            </a:endParaRPr>
          </a:p>
        </p:txBody>
      </p:sp>
      <p:sp>
        <p:nvSpPr>
          <p:cNvPr id="14342" name="Text Box 7"/>
          <p:cNvSpPr txBox="1">
            <a:spLocks noChangeArrowheads="1"/>
          </p:cNvSpPr>
          <p:nvPr/>
        </p:nvSpPr>
        <p:spPr bwMode="auto">
          <a:xfrm>
            <a:off x="3425768" y="2494968"/>
            <a:ext cx="4623382" cy="523220"/>
          </a:xfrm>
          <a:prstGeom prst="rect">
            <a:avLst/>
          </a:prstGeom>
          <a:noFill/>
          <a:ln w="9525">
            <a:noFill/>
            <a:miter lim="800000"/>
            <a:headEnd/>
            <a:tailEnd/>
          </a:ln>
        </p:spPr>
        <p:txBody>
          <a:bodyPr wrap="none">
            <a:spAutoFit/>
          </a:bodyPr>
          <a:lstStyle/>
          <a:p>
            <a:pPr>
              <a:buClr>
                <a:srgbClr val="FF9900"/>
              </a:buClr>
              <a:buSzPct val="120000"/>
              <a:buFontTx/>
              <a:buChar char="•"/>
            </a:pPr>
            <a:r>
              <a:rPr lang="en-IE" sz="2800" dirty="0">
                <a:solidFill>
                  <a:srgbClr val="002060"/>
                </a:solidFill>
                <a:latin typeface="Trebuchet MS" pitchFamily="34" charset="0"/>
              </a:rPr>
              <a:t> Developing infrastructure</a:t>
            </a:r>
            <a:endParaRPr lang="en-US" sz="2800" dirty="0">
              <a:solidFill>
                <a:srgbClr val="002060"/>
              </a:solidFill>
              <a:latin typeface="Trebuchet MS" pitchFamily="34" charset="0"/>
            </a:endParaRPr>
          </a:p>
        </p:txBody>
      </p:sp>
      <p:sp>
        <p:nvSpPr>
          <p:cNvPr id="14343" name="Text Box 8"/>
          <p:cNvSpPr txBox="1">
            <a:spLocks noChangeArrowheads="1"/>
          </p:cNvSpPr>
          <p:nvPr/>
        </p:nvSpPr>
        <p:spPr bwMode="auto">
          <a:xfrm>
            <a:off x="3425768" y="3150766"/>
            <a:ext cx="5718232" cy="523220"/>
          </a:xfrm>
          <a:prstGeom prst="rect">
            <a:avLst/>
          </a:prstGeom>
          <a:noFill/>
          <a:ln w="9525">
            <a:noFill/>
            <a:miter lim="800000"/>
            <a:headEnd/>
            <a:tailEnd/>
          </a:ln>
        </p:spPr>
        <p:txBody>
          <a:bodyPr wrap="none">
            <a:spAutoFit/>
          </a:bodyPr>
          <a:lstStyle/>
          <a:p>
            <a:pPr>
              <a:buClr>
                <a:srgbClr val="FF9900"/>
              </a:buClr>
              <a:buSzPct val="120000"/>
              <a:buFontTx/>
              <a:buChar char="•"/>
            </a:pPr>
            <a:r>
              <a:rPr lang="en-IE" sz="2800" dirty="0">
                <a:solidFill>
                  <a:srgbClr val="002060"/>
                </a:solidFill>
                <a:latin typeface="Trebuchet MS" pitchFamily="34" charset="0"/>
              </a:rPr>
              <a:t> Favourable and attractive terms</a:t>
            </a:r>
            <a:endParaRPr lang="en-US" sz="2800" dirty="0">
              <a:solidFill>
                <a:srgbClr val="002060"/>
              </a:solidFill>
              <a:latin typeface="Trebuchet MS" pitchFamily="34" charset="0"/>
            </a:endParaRPr>
          </a:p>
        </p:txBody>
      </p:sp>
      <p:sp>
        <p:nvSpPr>
          <p:cNvPr id="14344" name="Text Box 9"/>
          <p:cNvSpPr txBox="1">
            <a:spLocks noChangeArrowheads="1"/>
          </p:cNvSpPr>
          <p:nvPr/>
        </p:nvSpPr>
        <p:spPr bwMode="auto">
          <a:xfrm>
            <a:off x="3416243" y="3798466"/>
            <a:ext cx="5677580" cy="523220"/>
          </a:xfrm>
          <a:prstGeom prst="rect">
            <a:avLst/>
          </a:prstGeom>
          <a:noFill/>
          <a:ln w="9525">
            <a:noFill/>
            <a:miter lim="800000"/>
            <a:headEnd/>
            <a:tailEnd/>
          </a:ln>
        </p:spPr>
        <p:txBody>
          <a:bodyPr wrap="none">
            <a:spAutoFit/>
          </a:bodyPr>
          <a:lstStyle/>
          <a:p>
            <a:pPr>
              <a:buClr>
                <a:srgbClr val="FF9900"/>
              </a:buClr>
              <a:buSzPct val="120000"/>
              <a:buFontTx/>
              <a:buChar char="•"/>
            </a:pPr>
            <a:r>
              <a:rPr lang="en-IE" sz="2800" dirty="0">
                <a:solidFill>
                  <a:srgbClr val="002060"/>
                </a:solidFill>
                <a:latin typeface="Trebuchet MS" pitchFamily="34" charset="0"/>
              </a:rPr>
              <a:t> Acreage with good </a:t>
            </a:r>
            <a:r>
              <a:rPr lang="en-IE" sz="2800" dirty="0" err="1">
                <a:solidFill>
                  <a:srgbClr val="002060"/>
                </a:solidFill>
                <a:latin typeface="Trebuchet MS" pitchFamily="34" charset="0"/>
              </a:rPr>
              <a:t>prospectivity</a:t>
            </a:r>
            <a:endParaRPr lang="en-US" sz="2800" dirty="0">
              <a:solidFill>
                <a:srgbClr val="002060"/>
              </a:solidFill>
              <a:latin typeface="Trebuchet MS" pitchFamily="34" charset="0"/>
            </a:endParaRPr>
          </a:p>
        </p:txBody>
      </p:sp>
      <p:sp>
        <p:nvSpPr>
          <p:cNvPr id="14345" name="Text Box 10"/>
          <p:cNvSpPr txBox="1">
            <a:spLocks noChangeArrowheads="1"/>
          </p:cNvSpPr>
          <p:nvPr/>
        </p:nvSpPr>
        <p:spPr bwMode="auto">
          <a:xfrm>
            <a:off x="3432118" y="4446166"/>
            <a:ext cx="4632422" cy="523220"/>
          </a:xfrm>
          <a:prstGeom prst="rect">
            <a:avLst/>
          </a:prstGeom>
          <a:noFill/>
          <a:ln w="9525">
            <a:noFill/>
            <a:miter lim="800000"/>
            <a:headEnd/>
            <a:tailEnd/>
          </a:ln>
        </p:spPr>
        <p:txBody>
          <a:bodyPr wrap="none">
            <a:spAutoFit/>
          </a:bodyPr>
          <a:lstStyle/>
          <a:p>
            <a:pPr>
              <a:buClr>
                <a:srgbClr val="FF9900"/>
              </a:buClr>
              <a:buSzPct val="120000"/>
              <a:buFontTx/>
              <a:buChar char="•"/>
            </a:pPr>
            <a:r>
              <a:rPr lang="en-IE" sz="2800" dirty="0">
                <a:solidFill>
                  <a:srgbClr val="002060"/>
                </a:solidFill>
                <a:latin typeface="Trebuchet MS" pitchFamily="34" charset="0"/>
              </a:rPr>
              <a:t> An easy place to operate.</a:t>
            </a:r>
            <a:endParaRPr lang="en-US" sz="2800" dirty="0">
              <a:solidFill>
                <a:srgbClr val="002060"/>
              </a:solidFill>
              <a:latin typeface="Trebuchet MS" pitchFamily="34" charset="0"/>
            </a:endParaRPr>
          </a:p>
        </p:txBody>
      </p:sp>
      <p:sp>
        <p:nvSpPr>
          <p:cNvPr id="13" name="Text Box 11"/>
          <p:cNvSpPr txBox="1">
            <a:spLocks noChangeArrowheads="1"/>
          </p:cNvSpPr>
          <p:nvPr/>
        </p:nvSpPr>
        <p:spPr bwMode="auto">
          <a:xfrm>
            <a:off x="3428992" y="5558869"/>
            <a:ext cx="3666388" cy="584775"/>
          </a:xfrm>
          <a:prstGeom prst="rect">
            <a:avLst/>
          </a:prstGeom>
          <a:noFill/>
          <a:ln w="9525">
            <a:noFill/>
            <a:miter lim="800000"/>
            <a:headEnd/>
            <a:tailEnd/>
          </a:ln>
        </p:spPr>
        <p:txBody>
          <a:bodyPr wrap="none">
            <a:spAutoFit/>
          </a:bodyPr>
          <a:lstStyle/>
          <a:p>
            <a:pPr>
              <a:buClr>
                <a:srgbClr val="FF9900"/>
              </a:buClr>
              <a:buSzPct val="90000"/>
              <a:buFontTx/>
              <a:buChar char="•"/>
            </a:pPr>
            <a:r>
              <a:rPr lang="en-IE" sz="3200" dirty="0">
                <a:solidFill>
                  <a:schemeClr val="bg2">
                    <a:lumMod val="75000"/>
                  </a:schemeClr>
                </a:solidFill>
                <a:latin typeface="Trebuchet MS" pitchFamily="34" charset="0"/>
              </a:rPr>
              <a:t> </a:t>
            </a:r>
            <a:r>
              <a:rPr lang="en-IE" sz="2800" dirty="0">
                <a:solidFill>
                  <a:srgbClr val="002060"/>
                </a:solidFill>
                <a:latin typeface="Trebuchet MS" pitchFamily="34" charset="0"/>
              </a:rPr>
              <a:t>An exciting future…</a:t>
            </a:r>
            <a:endParaRPr lang="en-US" sz="2800" dirty="0">
              <a:solidFill>
                <a:srgbClr val="002060"/>
              </a:solidFill>
              <a:latin typeface="Trebuchet MS" pitchFamily="34" charset="0"/>
            </a:endParaRPr>
          </a:p>
        </p:txBody>
      </p:sp>
      <p:sp>
        <p:nvSpPr>
          <p:cNvPr id="16" name="Text Box 6"/>
          <p:cNvSpPr txBox="1">
            <a:spLocks noChangeArrowheads="1"/>
          </p:cNvSpPr>
          <p:nvPr/>
        </p:nvSpPr>
        <p:spPr bwMode="auto">
          <a:xfrm>
            <a:off x="398916" y="6470"/>
            <a:ext cx="6816290" cy="707886"/>
          </a:xfrm>
          <a:prstGeom prst="rect">
            <a:avLst/>
          </a:prstGeom>
          <a:noFill/>
          <a:ln w="9525">
            <a:noFill/>
            <a:miter lim="800000"/>
            <a:headEnd/>
            <a:tailEnd/>
          </a:ln>
        </p:spPr>
        <p:txBody>
          <a:bodyPr wrap="none">
            <a:spAutoFit/>
          </a:bodyPr>
          <a:lstStyle/>
          <a:p>
            <a:pPr>
              <a:defRPr/>
            </a:pPr>
            <a:r>
              <a:rPr lang="fr-FR" sz="4000" b="1" dirty="0" smtClean="0">
                <a:solidFill>
                  <a:srgbClr val="002060"/>
                </a:solidFill>
                <a:latin typeface="Trebuchet MS" pitchFamily="34" charset="0"/>
              </a:rPr>
              <a:t>Perspectives &amp; conclusions:</a:t>
            </a:r>
          </a:p>
        </p:txBody>
      </p:sp>
      <p:pic>
        <p:nvPicPr>
          <p:cNvPr id="1026" name="Picture 2" descr="C:\Users\nahim\Desktop\Open acreage du 31 -12 - 2010.jpg"/>
          <p:cNvPicPr>
            <a:picLocks noChangeAspect="1" noChangeArrowheads="1"/>
          </p:cNvPicPr>
          <p:nvPr/>
        </p:nvPicPr>
        <p:blipFill>
          <a:blip r:embed="rId3" cstate="print"/>
          <a:srcRect/>
          <a:stretch>
            <a:fillRect/>
          </a:stretch>
        </p:blipFill>
        <p:spPr bwMode="auto">
          <a:xfrm>
            <a:off x="0" y="1700808"/>
            <a:ext cx="3409127" cy="4896543"/>
          </a:xfrm>
          <a:prstGeom prst="rect">
            <a:avLst/>
          </a:prstGeom>
          <a:noFill/>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37722" y="4725144"/>
            <a:ext cx="9006278" cy="923330"/>
          </a:xfrm>
          <a:prstGeom prst="rect">
            <a:avLst/>
          </a:prstGeom>
          <a:noFill/>
          <a:ln w="9525">
            <a:noFill/>
            <a:miter lim="800000"/>
            <a:headEnd/>
            <a:tailEnd/>
          </a:ln>
          <a:effectLst>
            <a:glow rad="63500">
              <a:schemeClr val="accent1">
                <a:satMod val="175000"/>
                <a:alpha val="40000"/>
              </a:schemeClr>
            </a:glow>
            <a:outerShdw blurRad="50800" dist="38100" dir="8100000" algn="tr" rotWithShape="0">
              <a:prstClr val="black">
                <a:alpha val="40000"/>
              </a:prstClr>
            </a:outerShdw>
          </a:effectLst>
        </p:spPr>
        <p:txBody>
          <a:bodyPr wrap="square">
            <a:spAutoFit/>
          </a:bodyPr>
          <a:lstStyle/>
          <a:p>
            <a:pPr algn="ctr">
              <a:defRPr/>
            </a:pPr>
            <a:r>
              <a:rPr lang="fr-FR" sz="5400" b="1" dirty="0" err="1">
                <a:solidFill>
                  <a:srgbClr val="A85400"/>
                </a:solidFill>
                <a:latin typeface="Trebuchet MS" pitchFamily="34" charset="0"/>
                <a:sym typeface="Marlett" pitchFamily="2" charset="2"/>
              </a:rPr>
              <a:t>Thank</a:t>
            </a:r>
            <a:r>
              <a:rPr lang="fr-FR" sz="5400" b="1" dirty="0">
                <a:solidFill>
                  <a:srgbClr val="A85400"/>
                </a:solidFill>
                <a:latin typeface="Trebuchet MS" pitchFamily="34" charset="0"/>
                <a:sym typeface="Marlett" pitchFamily="2" charset="2"/>
              </a:rPr>
              <a:t> </a:t>
            </a:r>
            <a:r>
              <a:rPr lang="fr-FR" sz="5400" b="1" dirty="0" err="1" smtClean="0">
                <a:solidFill>
                  <a:srgbClr val="A85400"/>
                </a:solidFill>
                <a:latin typeface="Trebuchet MS" pitchFamily="34" charset="0"/>
                <a:sym typeface="Marlett" pitchFamily="2" charset="2"/>
              </a:rPr>
              <a:t>you</a:t>
            </a:r>
            <a:endParaRPr lang="fr-FR" sz="5400" b="1" dirty="0">
              <a:solidFill>
                <a:srgbClr val="A85400"/>
              </a:solidFill>
              <a:latin typeface="Trebuchet MS" pitchFamily="34" charset="0"/>
              <a:sym typeface="Marlett" pitchFamily="2" charset="2"/>
            </a:endParaRPr>
          </a:p>
        </p:txBody>
      </p:sp>
      <p:sp>
        <p:nvSpPr>
          <p:cNvPr id="3" name="ZoneTexte 4"/>
          <p:cNvSpPr txBox="1">
            <a:spLocks noChangeArrowheads="1"/>
          </p:cNvSpPr>
          <p:nvPr/>
        </p:nvSpPr>
        <p:spPr bwMode="auto">
          <a:xfrm>
            <a:off x="1182370" y="2780928"/>
            <a:ext cx="6687088" cy="1200329"/>
          </a:xfrm>
          <a:prstGeom prst="rect">
            <a:avLst/>
          </a:prstGeom>
          <a:noFill/>
          <a:ln w="9525">
            <a:noFill/>
            <a:miter lim="800000"/>
            <a:headEnd/>
            <a:tailEnd/>
          </a:ln>
        </p:spPr>
        <p:txBody>
          <a:bodyPr wrap="none">
            <a:spAutoFit/>
          </a:bodyPr>
          <a:lstStyle/>
          <a:p>
            <a:pPr algn="ctr"/>
            <a:r>
              <a:rPr lang="en-US" sz="2400" dirty="0">
                <a:solidFill>
                  <a:srgbClr val="002060"/>
                </a:solidFill>
              </a:rPr>
              <a:t>A copy of this presentation  and other </a:t>
            </a:r>
            <a:r>
              <a:rPr lang="en-US" sz="2400" dirty="0" smtClean="0">
                <a:solidFill>
                  <a:srgbClr val="002060"/>
                </a:solidFill>
              </a:rPr>
              <a:t>materials </a:t>
            </a:r>
            <a:endParaRPr lang="en-US" sz="2400" dirty="0">
              <a:solidFill>
                <a:srgbClr val="002060"/>
              </a:solidFill>
            </a:endParaRPr>
          </a:p>
          <a:p>
            <a:pPr algn="ctr"/>
            <a:r>
              <a:rPr lang="en-US" sz="2400" dirty="0">
                <a:solidFill>
                  <a:srgbClr val="002060"/>
                </a:solidFill>
              </a:rPr>
              <a:t>at booth </a:t>
            </a:r>
            <a:r>
              <a:rPr lang="en-US" sz="2400" dirty="0" smtClean="0">
                <a:solidFill>
                  <a:srgbClr val="002060"/>
                </a:solidFill>
              </a:rPr>
              <a:t>International Pavilion </a:t>
            </a:r>
            <a:endParaRPr lang="en-US" sz="2400" dirty="0">
              <a:solidFill>
                <a:srgbClr val="002060"/>
              </a:solidFill>
            </a:endParaRPr>
          </a:p>
          <a:p>
            <a:pPr algn="ctr"/>
            <a:r>
              <a:rPr lang="en-US" sz="2400" dirty="0">
                <a:solidFill>
                  <a:srgbClr val="002060"/>
                </a:solidFill>
              </a:rPr>
              <a:t>Please stop by</a:t>
            </a:r>
          </a:p>
        </p:txBody>
      </p:sp>
      <p:pic>
        <p:nvPicPr>
          <p:cNvPr id="5" name="Picture 2" descr="Rio 2009 Baner"/>
          <p:cNvPicPr>
            <a:picLocks noChangeAspect="1" noChangeArrowheads="1"/>
          </p:cNvPicPr>
          <p:nvPr/>
        </p:nvPicPr>
        <p:blipFill>
          <a:blip r:embed="rId3" cstate="print"/>
          <a:srcRect/>
          <a:stretch>
            <a:fillRect/>
          </a:stretch>
        </p:blipFill>
        <p:spPr bwMode="auto">
          <a:xfrm>
            <a:off x="0" y="0"/>
            <a:ext cx="9144000" cy="1604814"/>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Grp="1" noChangeArrowheads="1"/>
          </p:cNvSpPr>
          <p:nvPr>
            <p:ph type="body" idx="1"/>
          </p:nvPr>
        </p:nvSpPr>
        <p:spPr>
          <a:xfrm>
            <a:off x="757210" y="1617163"/>
            <a:ext cx="8339492" cy="454515"/>
          </a:xfrm>
          <a:noFill/>
          <a:ln>
            <a:noFill/>
          </a:ln>
          <a:effectLst/>
          <a:scene3d>
            <a:camera prst="orthographicFront">
              <a:rot lat="0" lon="0" rev="0"/>
            </a:camera>
            <a:lightRig rig="contrasting" dir="t">
              <a:rot lat="0" lon="0" rev="7800000"/>
            </a:lightRig>
          </a:scene3d>
          <a:sp3d>
            <a:bevelT w="139700" h="139700"/>
          </a:sp3d>
        </p:spPr>
        <p:txBody>
          <a:bodyPr>
            <a:noAutofit/>
          </a:bodyPr>
          <a:lstStyle/>
          <a:p>
            <a:pPr eaLnBrk="1" hangingPunct="1">
              <a:lnSpc>
                <a:spcPct val="80000"/>
              </a:lnSpc>
              <a:buClr>
                <a:srgbClr val="FF9900"/>
              </a:buClr>
              <a:buSzPct val="136000"/>
              <a:buFont typeface="Wingdings" pitchFamily="2" charset="2"/>
              <a:buChar char="§"/>
            </a:pPr>
            <a:r>
              <a:rPr lang="en-US" sz="2700" b="1" dirty="0" smtClean="0">
                <a:solidFill>
                  <a:srgbClr val="002060"/>
                </a:solidFill>
                <a:latin typeface="Trebuchet MS" pitchFamily="34" charset="0"/>
              </a:rPr>
              <a:t>Ensure the effective security of supply at lower cost</a:t>
            </a:r>
            <a:endParaRPr lang="en-US" sz="2700" b="1" u="sng" dirty="0" smtClean="0">
              <a:solidFill>
                <a:srgbClr val="002060"/>
              </a:solidFill>
              <a:latin typeface="Trebuchet MS" pitchFamily="34" charset="0"/>
            </a:endParaRPr>
          </a:p>
        </p:txBody>
      </p:sp>
      <p:sp>
        <p:nvSpPr>
          <p:cNvPr id="13319" name="Rectangle 7"/>
          <p:cNvSpPr>
            <a:spLocks noChangeArrowheads="1"/>
          </p:cNvSpPr>
          <p:nvPr/>
        </p:nvSpPr>
        <p:spPr bwMode="auto">
          <a:xfrm>
            <a:off x="757210" y="2415443"/>
            <a:ext cx="8316000" cy="468000"/>
          </a:xfrm>
          <a:prstGeom prst="rect">
            <a:avLst/>
          </a:prstGeom>
          <a:noFill/>
          <a:ln w="9525">
            <a:noFill/>
            <a:miter lim="800000"/>
            <a:headEnd/>
            <a:tailEnd/>
          </a:ln>
          <a:effectLst/>
          <a:scene3d>
            <a:camera prst="orthographicFront">
              <a:rot lat="0" lon="0" rev="0"/>
            </a:camera>
            <a:lightRig rig="contrasting" dir="t">
              <a:rot lat="0" lon="0" rev="7800000"/>
            </a:lightRig>
          </a:scene3d>
          <a:sp3d>
            <a:bevelT w="139700" h="139700"/>
          </a:sp3d>
        </p:spPr>
        <p:txBody>
          <a:bodyPr/>
          <a:lstStyle/>
          <a:p>
            <a:pPr marL="342900" indent="-342900" algn="l">
              <a:lnSpc>
                <a:spcPct val="90000"/>
              </a:lnSpc>
              <a:spcBef>
                <a:spcPct val="20000"/>
              </a:spcBef>
              <a:buClr>
                <a:srgbClr val="CAA036"/>
              </a:buClr>
              <a:buSzPct val="100000"/>
              <a:buFont typeface="Arial" pitchFamily="34" charset="0"/>
              <a:buChar char="•"/>
            </a:pPr>
            <a:r>
              <a:rPr lang="en-US" sz="2700" b="1" dirty="0" smtClean="0">
                <a:solidFill>
                  <a:srgbClr val="002060"/>
                </a:solidFill>
                <a:latin typeface="Trebuchet MS" pitchFamily="34" charset="0"/>
              </a:rPr>
              <a:t>Ensure the generalization of the access to energy</a:t>
            </a:r>
            <a:endParaRPr lang="en-US" sz="2700" b="1" dirty="0">
              <a:solidFill>
                <a:srgbClr val="002060"/>
              </a:solidFill>
              <a:latin typeface="Trebuchet MS" pitchFamily="34" charset="0"/>
            </a:endParaRPr>
          </a:p>
        </p:txBody>
      </p:sp>
      <p:sp>
        <p:nvSpPr>
          <p:cNvPr id="13322" name="Rectangle 17">
            <a:hlinkClick r:id="rId3" action="ppaction://hlinksldjump"/>
          </p:cNvPr>
          <p:cNvSpPr>
            <a:spLocks noChangeArrowheads="1"/>
          </p:cNvSpPr>
          <p:nvPr/>
        </p:nvSpPr>
        <p:spPr bwMode="auto">
          <a:xfrm>
            <a:off x="757210" y="3355553"/>
            <a:ext cx="7559675" cy="589891"/>
          </a:xfrm>
          <a:prstGeom prst="rect">
            <a:avLst/>
          </a:prstGeom>
          <a:noFill/>
          <a:ln w="9525">
            <a:noFill/>
            <a:miter lim="800000"/>
            <a:headEnd/>
            <a:tailEnd/>
          </a:ln>
          <a:effectLst/>
          <a:scene3d>
            <a:camera prst="orthographicFront">
              <a:rot lat="0" lon="0" rev="0"/>
            </a:camera>
            <a:lightRig rig="contrasting" dir="t">
              <a:rot lat="0" lon="0" rev="7800000"/>
            </a:lightRig>
          </a:scene3d>
          <a:sp3d>
            <a:bevelT w="139700" h="139700"/>
          </a:sp3d>
        </p:spPr>
        <p:txBody>
          <a:bodyPr/>
          <a:lstStyle/>
          <a:p>
            <a:pPr marL="342900" indent="-342900">
              <a:lnSpc>
                <a:spcPct val="90000"/>
              </a:lnSpc>
              <a:spcBef>
                <a:spcPct val="20000"/>
              </a:spcBef>
              <a:buClr>
                <a:srgbClr val="CAA036"/>
              </a:buClr>
              <a:buSzPct val="100000"/>
              <a:buFont typeface="Arial" pitchFamily="34" charset="0"/>
              <a:buChar char="•"/>
            </a:pPr>
            <a:r>
              <a:rPr lang="en-US" sz="2700" b="1" dirty="0" smtClean="0">
                <a:solidFill>
                  <a:srgbClr val="002060"/>
                </a:solidFill>
                <a:latin typeface="Trebuchet MS" pitchFamily="34" charset="0"/>
              </a:rPr>
              <a:t>Diversify source of energy</a:t>
            </a:r>
            <a:endParaRPr lang="en-US" sz="2700" b="1" dirty="0">
              <a:solidFill>
                <a:srgbClr val="002060"/>
              </a:solidFill>
              <a:latin typeface="Trebuchet MS" pitchFamily="34" charset="0"/>
            </a:endParaRPr>
          </a:p>
        </p:txBody>
      </p:sp>
      <p:sp>
        <p:nvSpPr>
          <p:cNvPr id="14" name="Text Box 18"/>
          <p:cNvSpPr txBox="1">
            <a:spLocks noChangeArrowheads="1"/>
          </p:cNvSpPr>
          <p:nvPr/>
        </p:nvSpPr>
        <p:spPr bwMode="auto">
          <a:xfrm>
            <a:off x="357158" y="905516"/>
            <a:ext cx="8358215" cy="523220"/>
          </a:xfrm>
          <a:prstGeom prst="rect">
            <a:avLst/>
          </a:prstGeom>
          <a:noFill/>
          <a:ln w="9525">
            <a:noFill/>
            <a:miter lim="800000"/>
            <a:headEnd/>
            <a:tailEnd/>
          </a:ln>
          <a:effectLst/>
          <a:scene3d>
            <a:camera prst="orthographicFront">
              <a:rot lat="0" lon="0" rev="0"/>
            </a:camera>
            <a:lightRig rig="contrasting" dir="t">
              <a:rot lat="0" lon="0" rev="7800000"/>
            </a:lightRig>
          </a:scene3d>
          <a:sp3d>
            <a:bevelT w="139700" h="139700"/>
          </a:sp3d>
        </p:spPr>
        <p:txBody>
          <a:bodyPr wrap="square">
            <a:spAutoFit/>
          </a:bodyPr>
          <a:lstStyle/>
          <a:p>
            <a:pPr algn="l"/>
            <a:r>
              <a:rPr lang="fr-FR" sz="2800" b="1" dirty="0" smtClean="0">
                <a:solidFill>
                  <a:srgbClr val="A85400"/>
                </a:solidFill>
                <a:latin typeface="Trebuchet MS" pitchFamily="34" charset="0"/>
              </a:rPr>
              <a:t>National </a:t>
            </a:r>
            <a:r>
              <a:rPr lang="fr-FR" sz="2800" b="1" dirty="0" err="1" smtClean="0">
                <a:solidFill>
                  <a:srgbClr val="A85400"/>
                </a:solidFill>
                <a:latin typeface="Trebuchet MS" pitchFamily="34" charset="0"/>
              </a:rPr>
              <a:t>policy</a:t>
            </a:r>
            <a:r>
              <a:rPr lang="fr-FR" sz="2800" b="1" dirty="0" smtClean="0">
                <a:solidFill>
                  <a:srgbClr val="A85400"/>
                </a:solidFill>
                <a:latin typeface="Trebuchet MS" pitchFamily="34" charset="0"/>
              </a:rPr>
              <a:t> </a:t>
            </a:r>
            <a:endParaRPr lang="fr-FR" sz="2800" b="1" dirty="0">
              <a:solidFill>
                <a:srgbClr val="A85400"/>
              </a:solidFill>
              <a:latin typeface="Trebuchet MS" pitchFamily="34" charset="0"/>
            </a:endParaRPr>
          </a:p>
        </p:txBody>
      </p:sp>
      <p:grpSp>
        <p:nvGrpSpPr>
          <p:cNvPr id="2" name="Groupe 16"/>
          <p:cNvGrpSpPr/>
          <p:nvPr/>
        </p:nvGrpSpPr>
        <p:grpSpPr>
          <a:xfrm>
            <a:off x="824304" y="5871256"/>
            <a:ext cx="9034108" cy="558140"/>
            <a:chOff x="824304" y="5831350"/>
            <a:chExt cx="9034108" cy="558140"/>
          </a:xfrm>
        </p:grpSpPr>
        <p:sp>
          <p:nvSpPr>
            <p:cNvPr id="16" name="Rectangle 15"/>
            <p:cNvSpPr/>
            <p:nvPr/>
          </p:nvSpPr>
          <p:spPr>
            <a:xfrm>
              <a:off x="843148" y="5831350"/>
              <a:ext cx="7279574" cy="558140"/>
            </a:xfrm>
            <a:prstGeom prst="rect">
              <a:avLst/>
            </a:prstGeom>
            <a:noFill/>
            <a:ln>
              <a:solidFill>
                <a:srgbClr val="FA97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rebuchet MS" pitchFamily="34" charset="0"/>
              </a:endParaRPr>
            </a:p>
          </p:txBody>
        </p:sp>
        <p:sp>
          <p:nvSpPr>
            <p:cNvPr id="15" name="Rectangle 8"/>
            <p:cNvSpPr>
              <a:spLocks noChangeArrowheads="1"/>
            </p:cNvSpPr>
            <p:nvPr/>
          </p:nvSpPr>
          <p:spPr bwMode="auto">
            <a:xfrm>
              <a:off x="824304" y="5831350"/>
              <a:ext cx="9034108" cy="475820"/>
            </a:xfrm>
            <a:prstGeom prst="rect">
              <a:avLst/>
            </a:prstGeom>
            <a:noFill/>
            <a:ln w="9525">
              <a:noFill/>
              <a:miter lim="800000"/>
              <a:headEnd/>
              <a:tailEnd/>
            </a:ln>
          </p:spPr>
          <p:txBody>
            <a:bodyPr/>
            <a:lstStyle/>
            <a:p>
              <a:pPr marL="342900" indent="-342900">
                <a:lnSpc>
                  <a:spcPct val="90000"/>
                </a:lnSpc>
                <a:spcBef>
                  <a:spcPct val="20000"/>
                </a:spcBef>
                <a:buClr>
                  <a:srgbClr val="FA9706"/>
                </a:buClr>
                <a:buSzPct val="120000"/>
              </a:pPr>
              <a:r>
                <a:rPr lang="fr-FR" sz="3200" b="1" dirty="0" smtClean="0">
                  <a:solidFill>
                    <a:srgbClr val="FA9706"/>
                  </a:solidFill>
                  <a:effectLst>
                    <a:outerShdw blurRad="38100" dist="38100" dir="2700000" algn="tl">
                      <a:srgbClr val="000000">
                        <a:alpha val="43137"/>
                      </a:srgbClr>
                    </a:outerShdw>
                  </a:effectLst>
                  <a:latin typeface="Trebuchet MS" pitchFamily="34" charset="0"/>
                </a:rPr>
                <a:t> Encourage </a:t>
              </a:r>
              <a:r>
                <a:rPr lang="fr-FR" sz="3200" b="1" dirty="0" err="1" smtClean="0">
                  <a:solidFill>
                    <a:srgbClr val="FA9706"/>
                  </a:solidFill>
                  <a:effectLst>
                    <a:outerShdw blurRad="38100" dist="38100" dir="2700000" algn="tl">
                      <a:srgbClr val="000000">
                        <a:alpha val="43137"/>
                      </a:srgbClr>
                    </a:outerShdw>
                  </a:effectLst>
                  <a:latin typeface="Trebuchet MS" pitchFamily="34" charset="0"/>
                </a:rPr>
                <a:t>Hydrocarbon</a:t>
              </a:r>
              <a:r>
                <a:rPr lang="fr-FR" sz="3200" b="1" dirty="0" smtClean="0">
                  <a:solidFill>
                    <a:srgbClr val="FA9706"/>
                  </a:solidFill>
                  <a:effectLst>
                    <a:outerShdw blurRad="38100" dist="38100" dir="2700000" algn="tl">
                      <a:srgbClr val="000000">
                        <a:alpha val="43137"/>
                      </a:srgbClr>
                    </a:outerShdw>
                  </a:effectLst>
                  <a:latin typeface="Trebuchet MS" pitchFamily="34" charset="0"/>
                </a:rPr>
                <a:t> Exploration</a:t>
              </a:r>
              <a:endParaRPr lang="fr-FR" sz="3200" b="1" dirty="0">
                <a:solidFill>
                  <a:schemeClr val="bg1"/>
                </a:solidFill>
                <a:effectLst>
                  <a:outerShdw blurRad="38100" dist="38100" dir="2700000" algn="tl">
                    <a:srgbClr val="000000">
                      <a:alpha val="43137"/>
                    </a:srgbClr>
                  </a:outerShdw>
                </a:effectLst>
                <a:latin typeface="Trebuchet MS" pitchFamily="34" charset="0"/>
              </a:endParaRPr>
            </a:p>
          </p:txBody>
        </p:sp>
      </p:grpSp>
      <p:sp>
        <p:nvSpPr>
          <p:cNvPr id="17" name="Rectangle 16"/>
          <p:cNvSpPr/>
          <p:nvPr/>
        </p:nvSpPr>
        <p:spPr>
          <a:xfrm>
            <a:off x="714348" y="3987079"/>
            <a:ext cx="8250140" cy="923330"/>
          </a:xfrm>
          <a:prstGeom prst="rect">
            <a:avLst/>
          </a:prstGeom>
        </p:spPr>
        <p:txBody>
          <a:bodyPr wrap="square">
            <a:spAutoFit/>
          </a:bodyPr>
          <a:lstStyle/>
          <a:p>
            <a:pPr marL="342900" indent="-342900">
              <a:spcBef>
                <a:spcPct val="20000"/>
              </a:spcBef>
              <a:buClr>
                <a:srgbClr val="CAA036"/>
              </a:buClr>
              <a:buFontTx/>
              <a:buChar char="•"/>
            </a:pPr>
            <a:r>
              <a:rPr lang="en-US" sz="2700" b="1" dirty="0" smtClean="0">
                <a:solidFill>
                  <a:srgbClr val="002060"/>
                </a:solidFill>
                <a:latin typeface="Trebuchet MS" pitchFamily="34" charset="0"/>
              </a:rPr>
              <a:t>Protect the environment and reinforce the technical safety</a:t>
            </a:r>
          </a:p>
        </p:txBody>
      </p:sp>
      <p:sp>
        <p:nvSpPr>
          <p:cNvPr id="13" name="Rectangle 12"/>
          <p:cNvSpPr/>
          <p:nvPr/>
        </p:nvSpPr>
        <p:spPr>
          <a:xfrm>
            <a:off x="785786" y="5064309"/>
            <a:ext cx="7929618" cy="507831"/>
          </a:xfrm>
          <a:prstGeom prst="rect">
            <a:avLst/>
          </a:prstGeom>
        </p:spPr>
        <p:txBody>
          <a:bodyPr wrap="square">
            <a:spAutoFit/>
          </a:bodyPr>
          <a:lstStyle/>
          <a:p>
            <a:pPr marL="342900" indent="-342900">
              <a:spcBef>
                <a:spcPct val="20000"/>
              </a:spcBef>
              <a:buClr>
                <a:srgbClr val="CAA036"/>
              </a:buClr>
              <a:buFont typeface="Arial" pitchFamily="34" charset="0"/>
              <a:buChar char="•"/>
            </a:pPr>
            <a:r>
              <a:rPr lang="en-US" sz="2700" b="1" dirty="0" smtClean="0">
                <a:solidFill>
                  <a:srgbClr val="002060"/>
                </a:solidFill>
                <a:latin typeface="Trebuchet MS" pitchFamily="34" charset="0"/>
              </a:rPr>
              <a:t>Establish and reinforce the Energy efficiency</a:t>
            </a:r>
          </a:p>
        </p:txBody>
      </p:sp>
      <p:sp>
        <p:nvSpPr>
          <p:cNvPr id="19" name="Rectangle 3"/>
          <p:cNvSpPr>
            <a:spLocks noGrp="1" noChangeArrowheads="1"/>
          </p:cNvSpPr>
          <p:nvPr>
            <p:ph type="title"/>
          </p:nvPr>
        </p:nvSpPr>
        <p:spPr>
          <a:xfrm>
            <a:off x="304816" y="-24"/>
            <a:ext cx="6553200" cy="720725"/>
          </a:xfrm>
        </p:spPr>
        <p:txBody>
          <a:bodyPr>
            <a:normAutofit/>
          </a:bodyPr>
          <a:lstStyle/>
          <a:p>
            <a:pPr algn="l" eaLnBrk="1" hangingPunct="1"/>
            <a:r>
              <a:rPr lang="fr-FR" sz="4000" b="1" dirty="0" err="1" smtClean="0">
                <a:solidFill>
                  <a:srgbClr val="002060"/>
                </a:solidFill>
                <a:latin typeface="Trebuchet MS" pitchFamily="34" charset="0"/>
                <a:ea typeface="+mn-ea"/>
                <a:cs typeface="+mn-cs"/>
              </a:rPr>
              <a:t>Energy</a:t>
            </a:r>
            <a:r>
              <a:rPr lang="fr-FR" sz="4000" b="1" dirty="0" smtClean="0">
                <a:solidFill>
                  <a:srgbClr val="002060"/>
                </a:solidFill>
                <a:latin typeface="Trebuchet MS" pitchFamily="34" charset="0"/>
                <a:ea typeface="+mn-ea"/>
                <a:cs typeface="+mn-cs"/>
              </a:rPr>
              <a:t> </a:t>
            </a:r>
            <a:r>
              <a:rPr lang="fr-FR" sz="4000" b="1" dirty="0" err="1" smtClean="0">
                <a:solidFill>
                  <a:srgbClr val="002060"/>
                </a:solidFill>
                <a:latin typeface="Trebuchet MS" pitchFamily="34" charset="0"/>
                <a:ea typeface="+mn-ea"/>
                <a:cs typeface="+mn-cs"/>
              </a:rPr>
              <a:t>sector</a:t>
            </a:r>
            <a:r>
              <a:rPr lang="fr-FR" sz="4000" b="1" dirty="0" smtClean="0">
                <a:solidFill>
                  <a:srgbClr val="002060"/>
                </a:solidFill>
                <a:latin typeface="Trebuchet MS" pitchFamily="34" charset="0"/>
                <a:ea typeface="+mn-ea"/>
                <a:cs typeface="+mn-cs"/>
              </a:rPr>
              <a:t> in </a:t>
            </a:r>
            <a:r>
              <a:rPr lang="fr-FR" sz="4000" b="1" dirty="0" err="1" smtClean="0">
                <a:solidFill>
                  <a:srgbClr val="002060"/>
                </a:solidFill>
                <a:latin typeface="Trebuchet MS" pitchFamily="34" charset="0"/>
                <a:ea typeface="+mn-ea"/>
                <a:cs typeface="+mn-cs"/>
              </a:rPr>
              <a:t>Morocco</a:t>
            </a:r>
            <a:r>
              <a:rPr lang="fr-FR" sz="4000" b="1" dirty="0" smtClean="0">
                <a:solidFill>
                  <a:srgbClr val="002060"/>
                </a:solidFill>
                <a:latin typeface="Trebuchet MS" pitchFamily="34" charset="0"/>
                <a:ea typeface="+mn-ea"/>
                <a:cs typeface="+mn-cs"/>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309501" y="1017587"/>
            <a:ext cx="2579552" cy="523220"/>
          </a:xfrm>
          <a:prstGeom prst="rect">
            <a:avLst/>
          </a:prstGeom>
          <a:noFill/>
          <a:ln w="9525">
            <a:noFill/>
            <a:miter lim="800000"/>
            <a:headEnd/>
            <a:tailEnd/>
          </a:ln>
        </p:spPr>
        <p:txBody>
          <a:bodyPr wrap="none">
            <a:spAutoFit/>
          </a:bodyPr>
          <a:lstStyle/>
          <a:p>
            <a:r>
              <a:rPr lang="fr-FR" sz="2800" b="1" dirty="0" err="1" smtClean="0">
                <a:solidFill>
                  <a:srgbClr val="A85400"/>
                </a:solidFill>
                <a:latin typeface="Trebuchet MS" pitchFamily="34" charset="0"/>
                <a:sym typeface="Marlett" pitchFamily="2" charset="2"/>
              </a:rPr>
              <a:t>New dynamics</a:t>
            </a:r>
          </a:p>
        </p:txBody>
      </p:sp>
      <p:sp>
        <p:nvSpPr>
          <p:cNvPr id="9220" name="Rectangle 4"/>
          <p:cNvSpPr>
            <a:spLocks noChangeArrowheads="1"/>
          </p:cNvSpPr>
          <p:nvPr/>
        </p:nvSpPr>
        <p:spPr bwMode="auto">
          <a:xfrm>
            <a:off x="71406" y="773113"/>
            <a:ext cx="184150" cy="457200"/>
          </a:xfrm>
          <a:prstGeom prst="rect">
            <a:avLst/>
          </a:prstGeom>
          <a:noFill/>
          <a:ln w="9525">
            <a:noFill/>
            <a:miter lim="800000"/>
            <a:headEnd/>
            <a:tailEnd/>
          </a:ln>
        </p:spPr>
        <p:txBody>
          <a:bodyPr wrap="none">
            <a:spAutoFit/>
          </a:bodyPr>
          <a:lstStyle/>
          <a:p>
            <a:endParaRPr lang="fr-FR" sz="2400" b="1">
              <a:solidFill>
                <a:schemeClr val="hlink"/>
              </a:solidFill>
              <a:latin typeface="Trebuchet MS" pitchFamily="34" charset="0"/>
            </a:endParaRPr>
          </a:p>
        </p:txBody>
      </p:sp>
      <p:sp>
        <p:nvSpPr>
          <p:cNvPr id="9221" name="Text Box 5"/>
          <p:cNvSpPr txBox="1">
            <a:spLocks noChangeArrowheads="1"/>
          </p:cNvSpPr>
          <p:nvPr/>
        </p:nvSpPr>
        <p:spPr bwMode="auto">
          <a:xfrm>
            <a:off x="577801" y="2587242"/>
            <a:ext cx="9180512" cy="892552"/>
          </a:xfrm>
          <a:prstGeom prst="rect">
            <a:avLst/>
          </a:prstGeom>
          <a:noFill/>
          <a:ln w="9525">
            <a:noFill/>
            <a:miter lim="800000"/>
            <a:headEnd/>
            <a:tailEnd/>
          </a:ln>
        </p:spPr>
        <p:txBody>
          <a:bodyPr>
            <a:spAutoFit/>
          </a:bodyPr>
          <a:lstStyle/>
          <a:p>
            <a:pPr>
              <a:buClr>
                <a:srgbClr val="CAA036"/>
              </a:buClr>
              <a:buSzPct val="120000"/>
              <a:buFontTx/>
              <a:buChar char="•"/>
            </a:pPr>
            <a:r>
              <a:rPr lang="en-US" sz="2500" b="1" dirty="0">
                <a:solidFill>
                  <a:srgbClr val="002060"/>
                </a:solidFill>
                <a:latin typeface="Trebuchet MS" pitchFamily="34" charset="0"/>
              </a:rPr>
              <a:t> Sustained studies of Petroleum Evaluation carried out   </a:t>
            </a:r>
          </a:p>
          <a:p>
            <a:pPr>
              <a:buClr>
                <a:srgbClr val="CAA036"/>
              </a:buClr>
              <a:buSzPct val="120000"/>
            </a:pPr>
            <a:r>
              <a:rPr lang="en-US" sz="2500" b="1" dirty="0">
                <a:solidFill>
                  <a:srgbClr val="002060"/>
                </a:solidFill>
                <a:latin typeface="Trebuchet MS" pitchFamily="34" charset="0"/>
              </a:rPr>
              <a:t>   by ONHYM and it’s partners</a:t>
            </a:r>
          </a:p>
        </p:txBody>
      </p:sp>
      <p:sp>
        <p:nvSpPr>
          <p:cNvPr id="9222" name="Text Box 6"/>
          <p:cNvSpPr txBox="1">
            <a:spLocks noChangeArrowheads="1"/>
          </p:cNvSpPr>
          <p:nvPr/>
        </p:nvSpPr>
        <p:spPr bwMode="auto">
          <a:xfrm>
            <a:off x="577801" y="3528544"/>
            <a:ext cx="5121851" cy="477054"/>
          </a:xfrm>
          <a:prstGeom prst="rect">
            <a:avLst/>
          </a:prstGeom>
          <a:noFill/>
          <a:ln w="9525">
            <a:noFill/>
            <a:miter lim="800000"/>
            <a:headEnd/>
            <a:tailEnd/>
          </a:ln>
        </p:spPr>
        <p:txBody>
          <a:bodyPr wrap="none">
            <a:spAutoFit/>
          </a:bodyPr>
          <a:lstStyle/>
          <a:p>
            <a:pPr algn="just">
              <a:buClr>
                <a:srgbClr val="CAA036"/>
              </a:buClr>
              <a:buSzPct val="120000"/>
              <a:buFontTx/>
              <a:buChar char="•"/>
            </a:pPr>
            <a:r>
              <a:rPr lang="fr-FR" sz="2500" b="1">
                <a:solidFill>
                  <a:srgbClr val="002060"/>
                </a:solidFill>
                <a:latin typeface="Trebuchet MS" pitchFamily="34" charset="0"/>
              </a:rPr>
              <a:t> Actions of proactive promotion</a:t>
            </a:r>
          </a:p>
        </p:txBody>
      </p:sp>
      <p:sp>
        <p:nvSpPr>
          <p:cNvPr id="9223" name="Text Box 7"/>
          <p:cNvSpPr txBox="1">
            <a:spLocks noChangeArrowheads="1"/>
          </p:cNvSpPr>
          <p:nvPr/>
        </p:nvSpPr>
        <p:spPr bwMode="auto">
          <a:xfrm>
            <a:off x="577801" y="4054348"/>
            <a:ext cx="9180512" cy="892552"/>
          </a:xfrm>
          <a:prstGeom prst="rect">
            <a:avLst/>
          </a:prstGeom>
          <a:noFill/>
          <a:ln w="9525">
            <a:noFill/>
            <a:miter lim="800000"/>
            <a:headEnd/>
            <a:tailEnd/>
          </a:ln>
        </p:spPr>
        <p:txBody>
          <a:bodyPr>
            <a:spAutoFit/>
          </a:bodyPr>
          <a:lstStyle/>
          <a:p>
            <a:pPr>
              <a:buClr>
                <a:srgbClr val="CAA036"/>
              </a:buClr>
              <a:buSzPct val="120000"/>
              <a:buFontTx/>
              <a:buChar char="•"/>
            </a:pPr>
            <a:r>
              <a:rPr lang="fr-FR" sz="2500" b="1">
                <a:solidFill>
                  <a:srgbClr val="002060"/>
                </a:solidFill>
                <a:latin typeface="Trebuchet MS" pitchFamily="34" charset="0"/>
              </a:rPr>
              <a:t> Technical progress (3D seismic data and Offshore </a:t>
            </a:r>
          </a:p>
          <a:p>
            <a:pPr>
              <a:buClr>
                <a:srgbClr val="CAA036"/>
              </a:buClr>
              <a:buSzPct val="120000"/>
            </a:pPr>
            <a:r>
              <a:rPr lang="fr-FR" sz="2500" b="1">
                <a:solidFill>
                  <a:srgbClr val="002060"/>
                </a:solidFill>
                <a:latin typeface="Trebuchet MS" pitchFamily="34" charset="0"/>
              </a:rPr>
              <a:t>   drillings)</a:t>
            </a:r>
          </a:p>
        </p:txBody>
      </p:sp>
      <p:sp>
        <p:nvSpPr>
          <p:cNvPr id="9224" name="Text Box 8"/>
          <p:cNvSpPr txBox="1">
            <a:spLocks noChangeArrowheads="1"/>
          </p:cNvSpPr>
          <p:nvPr/>
        </p:nvSpPr>
        <p:spPr bwMode="auto">
          <a:xfrm>
            <a:off x="577801" y="1645940"/>
            <a:ext cx="9180512" cy="892552"/>
          </a:xfrm>
          <a:prstGeom prst="rect">
            <a:avLst/>
          </a:prstGeom>
          <a:noFill/>
          <a:ln w="9525">
            <a:noFill/>
            <a:miter lim="800000"/>
            <a:headEnd/>
            <a:tailEnd/>
          </a:ln>
        </p:spPr>
        <p:txBody>
          <a:bodyPr>
            <a:spAutoFit/>
          </a:bodyPr>
          <a:lstStyle/>
          <a:p>
            <a:pPr>
              <a:buClr>
                <a:srgbClr val="CAA036"/>
              </a:buClr>
              <a:buSzPct val="120000"/>
              <a:buFontTx/>
              <a:buChar char="•"/>
            </a:pPr>
            <a:r>
              <a:rPr lang="fr-FR" sz="2500" b="1" dirty="0">
                <a:solidFill>
                  <a:srgbClr val="002060"/>
                </a:solidFill>
                <a:latin typeface="Trebuchet MS" pitchFamily="34" charset="0"/>
              </a:rPr>
              <a:t> </a:t>
            </a:r>
            <a:r>
              <a:rPr lang="fr-FR" sz="2500" b="1" dirty="0" err="1">
                <a:solidFill>
                  <a:srgbClr val="002060"/>
                </a:solidFill>
                <a:latin typeface="Trebuchet MS" pitchFamily="34" charset="0"/>
              </a:rPr>
              <a:t>Favourable</a:t>
            </a:r>
            <a:r>
              <a:rPr lang="fr-FR" sz="2500" b="1" dirty="0">
                <a:solidFill>
                  <a:srgbClr val="002060"/>
                </a:solidFill>
                <a:latin typeface="Trebuchet MS" pitchFamily="34" charset="0"/>
              </a:rPr>
              <a:t> </a:t>
            </a:r>
            <a:r>
              <a:rPr lang="fr-FR" sz="2500" b="1" dirty="0" err="1">
                <a:solidFill>
                  <a:srgbClr val="002060"/>
                </a:solidFill>
                <a:latin typeface="Trebuchet MS" pitchFamily="34" charset="0"/>
              </a:rPr>
              <a:t>Geology</a:t>
            </a:r>
            <a:r>
              <a:rPr lang="fr-FR" sz="2500" b="1" dirty="0">
                <a:solidFill>
                  <a:srgbClr val="002060"/>
                </a:solidFill>
                <a:latin typeface="Trebuchet MS" pitchFamily="34" charset="0"/>
              </a:rPr>
              <a:t> and </a:t>
            </a:r>
            <a:r>
              <a:rPr lang="fr-FR" sz="2500" b="1" dirty="0" err="1">
                <a:solidFill>
                  <a:srgbClr val="002060"/>
                </a:solidFill>
                <a:latin typeface="Trebuchet MS" pitchFamily="34" charset="0"/>
              </a:rPr>
              <a:t>under</a:t>
            </a:r>
            <a:r>
              <a:rPr lang="fr-FR" sz="2500" b="1" dirty="0">
                <a:solidFill>
                  <a:srgbClr val="002060"/>
                </a:solidFill>
                <a:latin typeface="Trebuchet MS" pitchFamily="34" charset="0"/>
              </a:rPr>
              <a:t> - </a:t>
            </a:r>
            <a:r>
              <a:rPr lang="fr-FR" sz="2500" b="1" dirty="0" err="1">
                <a:solidFill>
                  <a:srgbClr val="002060"/>
                </a:solidFill>
                <a:latin typeface="Trebuchet MS" pitchFamily="34" charset="0"/>
              </a:rPr>
              <a:t>explored</a:t>
            </a:r>
            <a:r>
              <a:rPr lang="fr-FR" sz="2500" b="1" dirty="0">
                <a:solidFill>
                  <a:srgbClr val="002060"/>
                </a:solidFill>
                <a:latin typeface="Trebuchet MS" pitchFamily="34" charset="0"/>
              </a:rPr>
              <a:t> </a:t>
            </a:r>
            <a:r>
              <a:rPr lang="fr-FR" sz="2500" b="1" dirty="0" err="1">
                <a:solidFill>
                  <a:srgbClr val="002060"/>
                </a:solidFill>
                <a:latin typeface="Trebuchet MS" pitchFamily="34" charset="0"/>
              </a:rPr>
              <a:t>sedimentary</a:t>
            </a:r>
            <a:r>
              <a:rPr lang="fr-FR" sz="2500" b="1" dirty="0">
                <a:solidFill>
                  <a:srgbClr val="002060"/>
                </a:solidFill>
                <a:latin typeface="Trebuchet MS" pitchFamily="34" charset="0"/>
              </a:rPr>
              <a:t>  </a:t>
            </a:r>
          </a:p>
          <a:p>
            <a:pPr>
              <a:buClr>
                <a:srgbClr val="CAA036"/>
              </a:buClr>
              <a:buSzPct val="120000"/>
            </a:pPr>
            <a:r>
              <a:rPr lang="fr-FR" sz="2500" b="1" dirty="0">
                <a:solidFill>
                  <a:srgbClr val="002060"/>
                </a:solidFill>
                <a:latin typeface="Trebuchet MS" pitchFamily="34" charset="0"/>
              </a:rPr>
              <a:t>   basins</a:t>
            </a:r>
          </a:p>
        </p:txBody>
      </p:sp>
      <p:sp>
        <p:nvSpPr>
          <p:cNvPr id="9226" name="Text Box 10"/>
          <p:cNvSpPr txBox="1">
            <a:spLocks noChangeArrowheads="1"/>
          </p:cNvSpPr>
          <p:nvPr/>
        </p:nvSpPr>
        <p:spPr bwMode="auto">
          <a:xfrm>
            <a:off x="577801" y="4995650"/>
            <a:ext cx="10080625" cy="892552"/>
          </a:xfrm>
          <a:prstGeom prst="rect">
            <a:avLst/>
          </a:prstGeom>
          <a:noFill/>
          <a:ln w="9525">
            <a:noFill/>
            <a:miter lim="800000"/>
            <a:headEnd/>
            <a:tailEnd/>
          </a:ln>
        </p:spPr>
        <p:txBody>
          <a:bodyPr>
            <a:spAutoFit/>
          </a:bodyPr>
          <a:lstStyle/>
          <a:p>
            <a:pPr>
              <a:buClr>
                <a:srgbClr val="CAA036"/>
              </a:buClr>
              <a:buSzPct val="120000"/>
              <a:buFontTx/>
              <a:buChar char="•"/>
            </a:pPr>
            <a:r>
              <a:rPr lang="fr-FR" sz="2500" b="1">
                <a:solidFill>
                  <a:srgbClr val="002060"/>
                </a:solidFill>
                <a:latin typeface="Trebuchet MS" pitchFamily="34" charset="0"/>
              </a:rPr>
              <a:t> Promulgation of a new more </a:t>
            </a:r>
            <a:r>
              <a:rPr lang="en-US" sz="2500" b="1">
                <a:solidFill>
                  <a:srgbClr val="002060"/>
                </a:solidFill>
                <a:latin typeface="Trebuchet MS" pitchFamily="34" charset="0"/>
              </a:rPr>
              <a:t>incentive</a:t>
            </a:r>
            <a:r>
              <a:rPr lang="fr-FR" sz="2500" b="1">
                <a:solidFill>
                  <a:srgbClr val="002060"/>
                </a:solidFill>
                <a:latin typeface="Trebuchet MS" pitchFamily="34" charset="0"/>
              </a:rPr>
              <a:t> code of </a:t>
            </a:r>
          </a:p>
          <a:p>
            <a:pPr>
              <a:buClr>
                <a:srgbClr val="CAA036"/>
              </a:buClr>
              <a:buSzPct val="120000"/>
            </a:pPr>
            <a:r>
              <a:rPr lang="fr-FR" sz="2500" b="1">
                <a:solidFill>
                  <a:srgbClr val="002060"/>
                </a:solidFill>
                <a:latin typeface="Trebuchet MS" pitchFamily="34" charset="0"/>
              </a:rPr>
              <a:t>   hydrocarbons in 2000</a:t>
            </a:r>
          </a:p>
        </p:txBody>
      </p:sp>
      <p:sp>
        <p:nvSpPr>
          <p:cNvPr id="13" name="Rectangle 12"/>
          <p:cNvSpPr>
            <a:spLocks noChangeArrowheads="1"/>
          </p:cNvSpPr>
          <p:nvPr/>
        </p:nvSpPr>
        <p:spPr bwMode="auto">
          <a:xfrm>
            <a:off x="238095" y="164975"/>
            <a:ext cx="9048813" cy="549381"/>
          </a:xfrm>
          <a:prstGeom prst="rect">
            <a:avLst/>
          </a:prstGeom>
          <a:noFill/>
          <a:ln w="9525" algn="ctr">
            <a:noFill/>
            <a:miter lim="800000"/>
            <a:headEnd/>
            <a:tailEnd/>
          </a:ln>
        </p:spPr>
        <p:txBody>
          <a:bodyPr wrap="square">
            <a:spAutoFit/>
          </a:bodyPr>
          <a:lstStyle/>
          <a:p>
            <a:pPr eaLnBrk="0" hangingPunct="0">
              <a:lnSpc>
                <a:spcPct val="90000"/>
              </a:lnSpc>
              <a:defRPr/>
            </a:pPr>
            <a:r>
              <a:rPr lang="fr-FR" sz="3300" b="1" dirty="0" err="1" smtClean="0">
                <a:solidFill>
                  <a:srgbClr val="002060"/>
                </a:solidFill>
                <a:latin typeface="Trebuchet MS" pitchFamily="34" charset="0"/>
              </a:rPr>
              <a:t>Petroleum Exploration Activities in Morocco</a:t>
            </a:r>
            <a:endParaRPr lang="en-US" sz="3300" b="1" dirty="0" err="1" smtClean="0">
              <a:solidFill>
                <a:srgbClr val="002060"/>
              </a:solidFill>
              <a:latin typeface="Trebuchet MS"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457401" y="1119830"/>
            <a:ext cx="2900153" cy="523220"/>
          </a:xfrm>
          <a:prstGeom prst="rect">
            <a:avLst/>
          </a:prstGeom>
          <a:noFill/>
          <a:ln w="9525">
            <a:noFill/>
            <a:miter lim="800000"/>
            <a:headEnd/>
            <a:tailEnd/>
          </a:ln>
        </p:spPr>
        <p:txBody>
          <a:bodyPr wrap="none">
            <a:spAutoFit/>
          </a:bodyPr>
          <a:lstStyle/>
          <a:p>
            <a:r>
              <a:rPr lang="fr-FR" sz="2800" b="1" dirty="0" smtClean="0">
                <a:solidFill>
                  <a:srgbClr val="A85400"/>
                </a:solidFill>
                <a:latin typeface="Trebuchet MS" pitchFamily="34" charset="0"/>
                <a:sym typeface="Marlett" pitchFamily="2" charset="2"/>
              </a:rPr>
              <a:t>ONHYM </a:t>
            </a:r>
            <a:r>
              <a:rPr lang="fr-FR" sz="2800" b="1" dirty="0" err="1" smtClean="0">
                <a:solidFill>
                  <a:srgbClr val="A85400"/>
                </a:solidFill>
                <a:latin typeface="Trebuchet MS" pitchFamily="34" charset="0"/>
                <a:sym typeface="Marlett" pitchFamily="2" charset="2"/>
              </a:rPr>
              <a:t>Strategy</a:t>
            </a:r>
            <a:endParaRPr lang="fr-FR" sz="2800" b="1" dirty="0">
              <a:solidFill>
                <a:srgbClr val="A85400"/>
              </a:solidFill>
              <a:latin typeface="Trebuchet MS" pitchFamily="34" charset="0"/>
              <a:sym typeface="Marlett" pitchFamily="2" charset="2"/>
            </a:endParaRPr>
          </a:p>
        </p:txBody>
      </p:sp>
      <p:sp>
        <p:nvSpPr>
          <p:cNvPr id="9220" name="Rectangle 4"/>
          <p:cNvSpPr>
            <a:spLocks noChangeArrowheads="1"/>
          </p:cNvSpPr>
          <p:nvPr/>
        </p:nvSpPr>
        <p:spPr bwMode="auto">
          <a:xfrm>
            <a:off x="119063" y="773113"/>
            <a:ext cx="184150" cy="457200"/>
          </a:xfrm>
          <a:prstGeom prst="rect">
            <a:avLst/>
          </a:prstGeom>
          <a:noFill/>
          <a:ln w="9525">
            <a:noFill/>
            <a:miter lim="800000"/>
            <a:headEnd/>
            <a:tailEnd/>
          </a:ln>
        </p:spPr>
        <p:txBody>
          <a:bodyPr wrap="none">
            <a:spAutoFit/>
          </a:bodyPr>
          <a:lstStyle/>
          <a:p>
            <a:endParaRPr lang="fr-FR" sz="2400" b="1">
              <a:solidFill>
                <a:schemeClr val="hlink"/>
              </a:solidFill>
              <a:latin typeface="Trebuchet MS" pitchFamily="34" charset="0"/>
            </a:endParaRPr>
          </a:p>
        </p:txBody>
      </p:sp>
      <p:sp>
        <p:nvSpPr>
          <p:cNvPr id="8" name="Rectangle 2"/>
          <p:cNvSpPr>
            <a:spLocks noChangeArrowheads="1"/>
          </p:cNvSpPr>
          <p:nvPr/>
        </p:nvSpPr>
        <p:spPr bwMode="auto">
          <a:xfrm>
            <a:off x="392083" y="3791449"/>
            <a:ext cx="9194800" cy="892552"/>
          </a:xfrm>
          <a:prstGeom prst="rect">
            <a:avLst/>
          </a:prstGeom>
          <a:noFill/>
          <a:ln w="9525">
            <a:noFill/>
            <a:miter lim="800000"/>
            <a:headEnd/>
            <a:tailEnd/>
          </a:ln>
        </p:spPr>
        <p:txBody>
          <a:bodyPr>
            <a:spAutoFit/>
          </a:bodyPr>
          <a:lstStyle/>
          <a:p>
            <a:pPr>
              <a:buClr>
                <a:srgbClr val="CAA036"/>
              </a:buClr>
              <a:buSzPct val="120000"/>
              <a:buFontTx/>
              <a:buChar char="•"/>
            </a:pPr>
            <a:r>
              <a:rPr lang="en-US" sz="2600" b="1">
                <a:solidFill>
                  <a:srgbClr val="002060"/>
                </a:solidFill>
                <a:latin typeface="Trebuchet MS" pitchFamily="34" charset="0"/>
                <a:sym typeface="Marlett" pitchFamily="2" charset="2"/>
              </a:rPr>
              <a:t> </a:t>
            </a:r>
            <a:r>
              <a:rPr lang="fr-FR" sz="2600" b="1">
                <a:solidFill>
                  <a:srgbClr val="002060"/>
                </a:solidFill>
                <a:latin typeface="Trebuchet MS" pitchFamily="34" charset="0"/>
                <a:sym typeface="Marlett" pitchFamily="2" charset="2"/>
              </a:rPr>
              <a:t>G</a:t>
            </a:r>
            <a:r>
              <a:rPr lang="en-US" sz="2600" b="1">
                <a:solidFill>
                  <a:srgbClr val="002060"/>
                </a:solidFill>
                <a:latin typeface="Trebuchet MS" pitchFamily="34" charset="0"/>
                <a:sym typeface="Marlett" pitchFamily="2" charset="2"/>
              </a:rPr>
              <a:t>uarantee</a:t>
            </a:r>
            <a:r>
              <a:rPr lang="fr-FR" sz="2600" b="1">
                <a:solidFill>
                  <a:srgbClr val="002060"/>
                </a:solidFill>
                <a:latin typeface="Trebuchet MS" pitchFamily="34" charset="0"/>
                <a:sym typeface="Marlett" pitchFamily="2" charset="2"/>
              </a:rPr>
              <a:t> ONHYM a national identity at the  </a:t>
            </a:r>
          </a:p>
          <a:p>
            <a:pPr>
              <a:buClr>
                <a:srgbClr val="CAA036"/>
              </a:buClr>
              <a:buSzPct val="120000"/>
            </a:pPr>
            <a:r>
              <a:rPr lang="fr-FR" sz="2600" b="1">
                <a:solidFill>
                  <a:srgbClr val="002060"/>
                </a:solidFill>
                <a:latin typeface="Trebuchet MS" pitchFamily="34" charset="0"/>
                <a:sym typeface="Marlett" pitchFamily="2" charset="2"/>
              </a:rPr>
              <a:t>   international level</a:t>
            </a:r>
            <a:endParaRPr lang="en-GB" sz="2600" b="1">
              <a:solidFill>
                <a:srgbClr val="002060"/>
              </a:solidFill>
              <a:latin typeface="Trebuchet MS" pitchFamily="34" charset="0"/>
              <a:sym typeface="Marlett" pitchFamily="2" charset="2"/>
            </a:endParaRPr>
          </a:p>
        </p:txBody>
      </p:sp>
      <p:sp>
        <p:nvSpPr>
          <p:cNvPr id="9" name="Rectangle 3"/>
          <p:cNvSpPr>
            <a:spLocks noChangeArrowheads="1"/>
          </p:cNvSpPr>
          <p:nvPr/>
        </p:nvSpPr>
        <p:spPr bwMode="auto">
          <a:xfrm>
            <a:off x="373033" y="4922827"/>
            <a:ext cx="9213850" cy="892552"/>
          </a:xfrm>
          <a:prstGeom prst="rect">
            <a:avLst/>
          </a:prstGeom>
          <a:noFill/>
          <a:ln w="9525">
            <a:noFill/>
            <a:miter lim="800000"/>
            <a:headEnd/>
            <a:tailEnd/>
          </a:ln>
        </p:spPr>
        <p:txBody>
          <a:bodyPr>
            <a:spAutoFit/>
          </a:bodyPr>
          <a:lstStyle/>
          <a:p>
            <a:pPr>
              <a:buClr>
                <a:srgbClr val="CAA036"/>
              </a:buClr>
              <a:buSzPct val="120000"/>
              <a:buFontTx/>
              <a:buChar char="•"/>
            </a:pPr>
            <a:r>
              <a:rPr lang="en-US" sz="2600" b="1">
                <a:solidFill>
                  <a:srgbClr val="002060"/>
                </a:solidFill>
                <a:latin typeface="Trebuchet MS" pitchFamily="34" charset="0"/>
                <a:sym typeface="Marlett" pitchFamily="2" charset="2"/>
              </a:rPr>
              <a:t> </a:t>
            </a:r>
            <a:r>
              <a:rPr lang="fr-FR" sz="2600" b="1">
                <a:solidFill>
                  <a:srgbClr val="002060"/>
                </a:solidFill>
                <a:latin typeface="Trebuchet MS" pitchFamily="34" charset="0"/>
                <a:sym typeface="Marlett" pitchFamily="2" charset="2"/>
              </a:rPr>
              <a:t>Found a culture of performance within all the </a:t>
            </a:r>
          </a:p>
          <a:p>
            <a:pPr>
              <a:buClr>
                <a:srgbClr val="CAA036"/>
              </a:buClr>
              <a:buSzPct val="120000"/>
            </a:pPr>
            <a:r>
              <a:rPr lang="fr-FR" sz="2600" b="1">
                <a:solidFill>
                  <a:srgbClr val="002060"/>
                </a:solidFill>
                <a:latin typeface="Trebuchet MS" pitchFamily="34" charset="0"/>
                <a:sym typeface="Marlett" pitchFamily="2" charset="2"/>
              </a:rPr>
              <a:t>   components of the new organization</a:t>
            </a:r>
            <a:endParaRPr lang="en-GB" sz="2600" b="1">
              <a:solidFill>
                <a:srgbClr val="002060"/>
              </a:solidFill>
              <a:latin typeface="Trebuchet MS" pitchFamily="34" charset="0"/>
              <a:sym typeface="Marlett" pitchFamily="2" charset="2"/>
            </a:endParaRPr>
          </a:p>
        </p:txBody>
      </p:sp>
      <p:sp>
        <p:nvSpPr>
          <p:cNvPr id="10" name="Rectangle 4"/>
          <p:cNvSpPr>
            <a:spLocks noChangeArrowheads="1"/>
          </p:cNvSpPr>
          <p:nvPr/>
        </p:nvSpPr>
        <p:spPr bwMode="auto">
          <a:xfrm>
            <a:off x="393671" y="3060180"/>
            <a:ext cx="8510663" cy="492443"/>
          </a:xfrm>
          <a:prstGeom prst="rect">
            <a:avLst/>
          </a:prstGeom>
          <a:noFill/>
          <a:ln w="9525">
            <a:noFill/>
            <a:miter lim="800000"/>
            <a:headEnd/>
            <a:tailEnd/>
          </a:ln>
        </p:spPr>
        <p:txBody>
          <a:bodyPr wrap="none">
            <a:spAutoFit/>
          </a:bodyPr>
          <a:lstStyle/>
          <a:p>
            <a:pPr>
              <a:buClr>
                <a:srgbClr val="CAA036"/>
              </a:buClr>
              <a:buSzPct val="120000"/>
              <a:buFontTx/>
              <a:buChar char="•"/>
            </a:pPr>
            <a:r>
              <a:rPr lang="en-GB" sz="2600" b="1">
                <a:solidFill>
                  <a:srgbClr val="002060"/>
                </a:solidFill>
                <a:latin typeface="Trebuchet MS" pitchFamily="34" charset="0"/>
              </a:rPr>
              <a:t> </a:t>
            </a:r>
            <a:r>
              <a:rPr lang="fr-FR" sz="2600" b="1">
                <a:solidFill>
                  <a:srgbClr val="002060"/>
                </a:solidFill>
                <a:latin typeface="Trebuchet MS" pitchFamily="34" charset="0"/>
              </a:rPr>
              <a:t>Reinforce the dynamics of opening and partnership</a:t>
            </a:r>
            <a:endParaRPr lang="en-US" sz="2600" b="1">
              <a:solidFill>
                <a:srgbClr val="002060"/>
              </a:solidFill>
              <a:latin typeface="Trebuchet MS" pitchFamily="34" charset="0"/>
            </a:endParaRPr>
          </a:p>
        </p:txBody>
      </p:sp>
      <p:sp>
        <p:nvSpPr>
          <p:cNvPr id="11" name="Text Box 6"/>
          <p:cNvSpPr txBox="1">
            <a:spLocks noChangeArrowheads="1"/>
          </p:cNvSpPr>
          <p:nvPr/>
        </p:nvSpPr>
        <p:spPr bwMode="auto">
          <a:xfrm>
            <a:off x="357158" y="1928802"/>
            <a:ext cx="10129838" cy="892552"/>
          </a:xfrm>
          <a:prstGeom prst="rect">
            <a:avLst/>
          </a:prstGeom>
          <a:noFill/>
          <a:ln w="9525">
            <a:noFill/>
            <a:miter lim="800000"/>
            <a:headEnd/>
            <a:tailEnd/>
          </a:ln>
        </p:spPr>
        <p:txBody>
          <a:bodyPr>
            <a:spAutoFit/>
          </a:bodyPr>
          <a:lstStyle/>
          <a:p>
            <a:pPr>
              <a:buClr>
                <a:srgbClr val="CAA036"/>
              </a:buClr>
              <a:buSzPct val="120000"/>
              <a:buFontTx/>
              <a:buChar char="•"/>
            </a:pPr>
            <a:r>
              <a:rPr lang="en-US" sz="2600" b="1" dirty="0">
                <a:solidFill>
                  <a:srgbClr val="002060"/>
                </a:solidFill>
                <a:latin typeface="Trebuchet MS" pitchFamily="34" charset="0"/>
                <a:sym typeface="Marlett" pitchFamily="2" charset="2"/>
              </a:rPr>
              <a:t> Give fresh impulse and a new dimension to the </a:t>
            </a:r>
          </a:p>
          <a:p>
            <a:pPr>
              <a:buClr>
                <a:srgbClr val="CAA036"/>
              </a:buClr>
              <a:buSzPct val="120000"/>
            </a:pPr>
            <a:r>
              <a:rPr lang="en-US" sz="2600" b="1" dirty="0">
                <a:solidFill>
                  <a:srgbClr val="002060"/>
                </a:solidFill>
                <a:latin typeface="Trebuchet MS" pitchFamily="34" charset="0"/>
                <a:sym typeface="Marlett" pitchFamily="2" charset="2"/>
              </a:rPr>
              <a:t>   mineral and hydrocarbon exploration in the country</a:t>
            </a:r>
          </a:p>
        </p:txBody>
      </p:sp>
      <p:sp>
        <p:nvSpPr>
          <p:cNvPr id="12" name="Rectangle 11"/>
          <p:cNvSpPr>
            <a:spLocks noChangeArrowheads="1"/>
          </p:cNvSpPr>
          <p:nvPr/>
        </p:nvSpPr>
        <p:spPr bwMode="auto">
          <a:xfrm>
            <a:off x="238095" y="164975"/>
            <a:ext cx="9048813" cy="549381"/>
          </a:xfrm>
          <a:prstGeom prst="rect">
            <a:avLst/>
          </a:prstGeom>
          <a:noFill/>
          <a:ln w="9525" algn="ctr">
            <a:noFill/>
            <a:miter lim="800000"/>
            <a:headEnd/>
            <a:tailEnd/>
          </a:ln>
        </p:spPr>
        <p:txBody>
          <a:bodyPr wrap="square">
            <a:spAutoFit/>
          </a:bodyPr>
          <a:lstStyle/>
          <a:p>
            <a:pPr eaLnBrk="0" hangingPunct="0">
              <a:lnSpc>
                <a:spcPct val="90000"/>
              </a:lnSpc>
              <a:defRPr/>
            </a:pPr>
            <a:r>
              <a:rPr lang="fr-FR" sz="3300" b="1" dirty="0" err="1" smtClean="0">
                <a:solidFill>
                  <a:srgbClr val="002060"/>
                </a:solidFill>
                <a:latin typeface="Trebuchet MS" pitchFamily="34" charset="0"/>
              </a:rPr>
              <a:t>Petroleum Exploration Activities in Morocco</a:t>
            </a:r>
            <a:endParaRPr lang="en-US" sz="3300" b="1" dirty="0" err="1" smtClean="0">
              <a:solidFill>
                <a:srgbClr val="002060"/>
              </a:solidFill>
              <a:latin typeface="Trebuchet MS"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6"/>
          <p:cNvSpPr txBox="1">
            <a:spLocks noChangeArrowheads="1"/>
          </p:cNvSpPr>
          <p:nvPr/>
        </p:nvSpPr>
        <p:spPr bwMode="auto">
          <a:xfrm>
            <a:off x="312918" y="-24"/>
            <a:ext cx="4544834" cy="707886"/>
          </a:xfrm>
          <a:prstGeom prst="rect">
            <a:avLst/>
          </a:prstGeom>
          <a:noFill/>
          <a:ln w="9525">
            <a:noFill/>
            <a:miter lim="800000"/>
            <a:headEnd/>
            <a:tailEnd/>
          </a:ln>
        </p:spPr>
        <p:txBody>
          <a:bodyPr wrap="none">
            <a:spAutoFit/>
          </a:bodyPr>
          <a:lstStyle/>
          <a:p>
            <a:pPr>
              <a:defRPr/>
            </a:pPr>
            <a:r>
              <a:rPr lang="fr-FR" sz="4000" b="1" dirty="0">
                <a:solidFill>
                  <a:srgbClr val="002060"/>
                </a:solidFill>
                <a:latin typeface="Trebuchet MS" pitchFamily="34" charset="0"/>
              </a:rPr>
              <a:t>Exploration </a:t>
            </a:r>
            <a:r>
              <a:rPr lang="fr-FR" sz="4000" b="1" dirty="0" err="1">
                <a:solidFill>
                  <a:srgbClr val="002060"/>
                </a:solidFill>
                <a:latin typeface="Trebuchet MS" pitchFamily="34" charset="0"/>
              </a:rPr>
              <a:t>Status</a:t>
            </a:r>
            <a:endParaRPr lang="fr-FR" sz="4000" b="1" dirty="0">
              <a:solidFill>
                <a:srgbClr val="002060"/>
              </a:solidFill>
              <a:latin typeface="Trebuchet MS" pitchFamily="34" charset="0"/>
            </a:endParaRPr>
          </a:p>
        </p:txBody>
      </p:sp>
      <p:sp>
        <p:nvSpPr>
          <p:cNvPr id="14343" name="Rectangle 7"/>
          <p:cNvSpPr>
            <a:spLocks noChangeArrowheads="1"/>
          </p:cNvSpPr>
          <p:nvPr/>
        </p:nvSpPr>
        <p:spPr bwMode="auto">
          <a:xfrm>
            <a:off x="3995734" y="1339851"/>
            <a:ext cx="4517199" cy="830997"/>
          </a:xfrm>
          <a:prstGeom prst="rect">
            <a:avLst/>
          </a:prstGeom>
          <a:noFill/>
          <a:ln w="9525">
            <a:noFill/>
            <a:miter lim="800000"/>
            <a:headEnd/>
            <a:tailEnd/>
          </a:ln>
        </p:spPr>
        <p:txBody>
          <a:bodyPr wrap="none" anchor="ctr">
            <a:spAutoFit/>
          </a:bodyPr>
          <a:lstStyle/>
          <a:p>
            <a:pPr>
              <a:buClr>
                <a:srgbClr val="CAA036"/>
              </a:buClr>
              <a:buSzPct val="80000"/>
              <a:buFontTx/>
              <a:buChar char="•"/>
            </a:pPr>
            <a:r>
              <a:rPr lang="fr-FR" sz="2400" b="1" dirty="0">
                <a:solidFill>
                  <a:srgbClr val="002060"/>
                </a:solidFill>
                <a:latin typeface="Trebuchet MS" pitchFamily="34" charset="0"/>
              </a:rPr>
              <a:t> </a:t>
            </a:r>
            <a:r>
              <a:rPr lang="fr-FR" sz="2400" b="1" dirty="0" err="1" smtClean="0">
                <a:solidFill>
                  <a:srgbClr val="002060"/>
                </a:solidFill>
                <a:latin typeface="Trebuchet MS" pitchFamily="34" charset="0"/>
              </a:rPr>
              <a:t>Variety</a:t>
            </a:r>
            <a:r>
              <a:rPr lang="fr-FR" sz="2400" b="1" dirty="0" smtClean="0">
                <a:solidFill>
                  <a:srgbClr val="002060"/>
                </a:solidFill>
                <a:latin typeface="Trebuchet MS" pitchFamily="34" charset="0"/>
              </a:rPr>
              <a:t> </a:t>
            </a:r>
            <a:r>
              <a:rPr lang="fr-FR" sz="2400" b="1" dirty="0">
                <a:solidFill>
                  <a:srgbClr val="002060"/>
                </a:solidFill>
                <a:latin typeface="Trebuchet MS" pitchFamily="34" charset="0"/>
              </a:rPr>
              <a:t>of </a:t>
            </a:r>
            <a:r>
              <a:rPr lang="fr-FR" sz="2400" b="1" dirty="0" err="1">
                <a:solidFill>
                  <a:srgbClr val="002060"/>
                </a:solidFill>
                <a:latin typeface="Trebuchet MS" pitchFamily="34" charset="0"/>
              </a:rPr>
              <a:t>thick</a:t>
            </a:r>
            <a:r>
              <a:rPr lang="fr-FR" sz="2400" b="1" dirty="0">
                <a:solidFill>
                  <a:srgbClr val="002060"/>
                </a:solidFill>
                <a:latin typeface="Trebuchet MS" pitchFamily="34" charset="0"/>
              </a:rPr>
              <a:t> </a:t>
            </a:r>
            <a:r>
              <a:rPr lang="fr-FR" sz="2400" b="1" dirty="0" err="1">
                <a:solidFill>
                  <a:srgbClr val="002060"/>
                </a:solidFill>
                <a:latin typeface="Trebuchet MS" pitchFamily="34" charset="0"/>
              </a:rPr>
              <a:t>Sedimentary</a:t>
            </a:r>
            <a:endParaRPr lang="fr-FR" sz="2400" b="1" dirty="0">
              <a:solidFill>
                <a:srgbClr val="002060"/>
              </a:solidFill>
              <a:latin typeface="Trebuchet MS" pitchFamily="34" charset="0"/>
            </a:endParaRPr>
          </a:p>
          <a:p>
            <a:pPr>
              <a:buClr>
                <a:srgbClr val="CAA036"/>
              </a:buClr>
              <a:buSzPct val="80000"/>
            </a:pPr>
            <a:r>
              <a:rPr lang="fr-FR" sz="2400" dirty="0">
                <a:solidFill>
                  <a:srgbClr val="002060"/>
                </a:solidFill>
                <a:latin typeface="Trebuchet MS" pitchFamily="34" charset="0"/>
              </a:rPr>
              <a:t>     </a:t>
            </a:r>
            <a:r>
              <a:rPr lang="fr-FR" sz="2400" b="1" dirty="0">
                <a:solidFill>
                  <a:srgbClr val="002060"/>
                </a:solidFill>
                <a:latin typeface="Trebuchet MS" pitchFamily="34" charset="0"/>
              </a:rPr>
              <a:t>Basins (S.B)</a:t>
            </a:r>
          </a:p>
        </p:txBody>
      </p:sp>
      <p:sp>
        <p:nvSpPr>
          <p:cNvPr id="14344" name="Rectangle 8"/>
          <p:cNvSpPr>
            <a:spLocks noChangeArrowheads="1"/>
          </p:cNvSpPr>
          <p:nvPr/>
        </p:nvSpPr>
        <p:spPr bwMode="auto">
          <a:xfrm>
            <a:off x="3995734" y="3133853"/>
            <a:ext cx="3661580" cy="461665"/>
          </a:xfrm>
          <a:prstGeom prst="rect">
            <a:avLst/>
          </a:prstGeom>
          <a:noFill/>
          <a:ln w="9525">
            <a:noFill/>
            <a:miter lim="800000"/>
            <a:headEnd/>
            <a:tailEnd/>
          </a:ln>
        </p:spPr>
        <p:txBody>
          <a:bodyPr wrap="none" anchor="ctr">
            <a:spAutoFit/>
          </a:bodyPr>
          <a:lstStyle/>
          <a:p>
            <a:pPr>
              <a:buClr>
                <a:srgbClr val="CAA036"/>
              </a:buClr>
              <a:buSzPct val="80000"/>
              <a:buFontTx/>
              <a:buChar char="•"/>
            </a:pPr>
            <a:r>
              <a:rPr lang="fr-FR" sz="2400" b="1" dirty="0">
                <a:solidFill>
                  <a:srgbClr val="002060"/>
                </a:solidFill>
                <a:latin typeface="Trebuchet MS" pitchFamily="34" charset="0"/>
              </a:rPr>
              <a:t> </a:t>
            </a:r>
            <a:r>
              <a:rPr lang="fr-FR" sz="2400" b="1" dirty="0" smtClean="0">
                <a:solidFill>
                  <a:srgbClr val="002060"/>
                </a:solidFill>
                <a:latin typeface="Trebuchet MS" pitchFamily="34" charset="0"/>
              </a:rPr>
              <a:t>3 </a:t>
            </a:r>
            <a:r>
              <a:rPr lang="fr-FR" sz="2400" b="1" dirty="0">
                <a:solidFill>
                  <a:srgbClr val="002060"/>
                </a:solidFill>
                <a:latin typeface="Trebuchet MS" pitchFamily="34" charset="0"/>
              </a:rPr>
              <a:t>500 Km of </a:t>
            </a:r>
            <a:r>
              <a:rPr lang="en-US" sz="2400" b="1" dirty="0">
                <a:solidFill>
                  <a:srgbClr val="002060"/>
                </a:solidFill>
                <a:latin typeface="Trebuchet MS" pitchFamily="34" charset="0"/>
              </a:rPr>
              <a:t>Coast</a:t>
            </a:r>
            <a:r>
              <a:rPr lang="fr-FR" sz="2400" b="1" dirty="0">
                <a:solidFill>
                  <a:srgbClr val="002060"/>
                </a:solidFill>
                <a:latin typeface="Trebuchet MS" pitchFamily="34" charset="0"/>
              </a:rPr>
              <a:t> line</a:t>
            </a:r>
            <a:endParaRPr lang="fr-FR" sz="2400" dirty="0">
              <a:solidFill>
                <a:srgbClr val="002060"/>
              </a:solidFill>
              <a:latin typeface="Trebuchet MS" pitchFamily="34" charset="0"/>
            </a:endParaRPr>
          </a:p>
        </p:txBody>
      </p:sp>
      <p:sp>
        <p:nvSpPr>
          <p:cNvPr id="14345" name="Rectangle 9"/>
          <p:cNvSpPr>
            <a:spLocks noChangeArrowheads="1"/>
          </p:cNvSpPr>
          <p:nvPr/>
        </p:nvSpPr>
        <p:spPr bwMode="auto">
          <a:xfrm>
            <a:off x="3995734" y="2236852"/>
            <a:ext cx="4653838" cy="830997"/>
          </a:xfrm>
          <a:prstGeom prst="rect">
            <a:avLst/>
          </a:prstGeom>
          <a:noFill/>
          <a:ln w="9525">
            <a:noFill/>
            <a:miter lim="800000"/>
            <a:headEnd/>
            <a:tailEnd/>
          </a:ln>
        </p:spPr>
        <p:txBody>
          <a:bodyPr wrap="none" anchor="ctr">
            <a:spAutoFit/>
          </a:bodyPr>
          <a:lstStyle/>
          <a:p>
            <a:pPr>
              <a:buClr>
                <a:srgbClr val="CAA036"/>
              </a:buClr>
              <a:buSzPct val="80000"/>
              <a:buFontTx/>
              <a:buChar char="•"/>
            </a:pPr>
            <a:r>
              <a:rPr lang="fr-FR" sz="2400" b="1" dirty="0">
                <a:solidFill>
                  <a:srgbClr val="002060"/>
                </a:solidFill>
                <a:latin typeface="Trebuchet MS" pitchFamily="34" charset="0"/>
              </a:rPr>
              <a:t> </a:t>
            </a:r>
            <a:r>
              <a:rPr lang="fr-FR" sz="2400" b="1" dirty="0" smtClean="0">
                <a:solidFill>
                  <a:srgbClr val="002060"/>
                </a:solidFill>
                <a:latin typeface="Trebuchet MS" pitchFamily="34" charset="0"/>
              </a:rPr>
              <a:t>Under- </a:t>
            </a:r>
            <a:r>
              <a:rPr lang="fr-FR" sz="2400" b="1" dirty="0" err="1">
                <a:solidFill>
                  <a:srgbClr val="002060"/>
                </a:solidFill>
                <a:latin typeface="Trebuchet MS" pitchFamily="34" charset="0"/>
              </a:rPr>
              <a:t>explored</a:t>
            </a:r>
            <a:r>
              <a:rPr lang="fr-FR" sz="2400" b="1" dirty="0">
                <a:solidFill>
                  <a:srgbClr val="002060"/>
                </a:solidFill>
                <a:latin typeface="Trebuchet MS" pitchFamily="34" charset="0"/>
              </a:rPr>
              <a:t> S.B </a:t>
            </a:r>
            <a:r>
              <a:rPr lang="fr-FR" sz="2400" b="1" dirty="0" err="1">
                <a:solidFill>
                  <a:srgbClr val="002060"/>
                </a:solidFill>
                <a:latin typeface="Trebuchet MS" pitchFamily="34" charset="0"/>
              </a:rPr>
              <a:t>onshore</a:t>
            </a:r>
            <a:r>
              <a:rPr lang="fr-FR" sz="2400" b="1" dirty="0">
                <a:solidFill>
                  <a:srgbClr val="002060"/>
                </a:solidFill>
                <a:latin typeface="Trebuchet MS" pitchFamily="34" charset="0"/>
              </a:rPr>
              <a:t> </a:t>
            </a:r>
          </a:p>
          <a:p>
            <a:pPr>
              <a:buClr>
                <a:srgbClr val="CAA036"/>
              </a:buClr>
              <a:buSzPct val="80000"/>
            </a:pPr>
            <a:r>
              <a:rPr lang="fr-FR" sz="2400" b="1" dirty="0">
                <a:solidFill>
                  <a:srgbClr val="002060"/>
                </a:solidFill>
                <a:latin typeface="Trebuchet MS" pitchFamily="34" charset="0"/>
              </a:rPr>
              <a:t>     &amp; offshore</a:t>
            </a:r>
            <a:r>
              <a:rPr lang="fr-FR" sz="2400" dirty="0">
                <a:solidFill>
                  <a:srgbClr val="002060"/>
                </a:solidFill>
                <a:latin typeface="Trebuchet MS" pitchFamily="34" charset="0"/>
              </a:rPr>
              <a:t> </a:t>
            </a:r>
          </a:p>
        </p:txBody>
      </p:sp>
      <p:sp>
        <p:nvSpPr>
          <p:cNvPr id="14346" name="Rectangle 10"/>
          <p:cNvSpPr>
            <a:spLocks noChangeArrowheads="1"/>
          </p:cNvSpPr>
          <p:nvPr/>
        </p:nvSpPr>
        <p:spPr bwMode="auto">
          <a:xfrm>
            <a:off x="4000496" y="3661522"/>
            <a:ext cx="4700326" cy="830997"/>
          </a:xfrm>
          <a:prstGeom prst="rect">
            <a:avLst/>
          </a:prstGeom>
          <a:noFill/>
          <a:ln w="9525">
            <a:noFill/>
            <a:miter lim="800000"/>
            <a:headEnd/>
            <a:tailEnd/>
          </a:ln>
        </p:spPr>
        <p:txBody>
          <a:bodyPr wrap="none" anchor="ctr">
            <a:spAutoFit/>
          </a:bodyPr>
          <a:lstStyle/>
          <a:p>
            <a:pPr>
              <a:buClr>
                <a:srgbClr val="CAA036"/>
              </a:buClr>
              <a:buSzPct val="80000"/>
              <a:buFontTx/>
              <a:buChar char="•"/>
            </a:pPr>
            <a:r>
              <a:rPr lang="fr-FR" sz="2400" b="1" dirty="0">
                <a:solidFill>
                  <a:srgbClr val="002060"/>
                </a:solidFill>
                <a:latin typeface="Trebuchet MS" pitchFamily="34" charset="0"/>
              </a:rPr>
              <a:t> </a:t>
            </a:r>
            <a:r>
              <a:rPr lang="fr-FR" sz="2400" b="1" dirty="0" err="1" smtClean="0">
                <a:solidFill>
                  <a:srgbClr val="002060"/>
                </a:solidFill>
                <a:latin typeface="Trebuchet MS" pitchFamily="34" charset="0"/>
              </a:rPr>
              <a:t>Recent</a:t>
            </a:r>
            <a:r>
              <a:rPr lang="fr-FR" sz="2400" b="1" dirty="0" smtClean="0">
                <a:solidFill>
                  <a:srgbClr val="002060"/>
                </a:solidFill>
                <a:latin typeface="Trebuchet MS" pitchFamily="34" charset="0"/>
              </a:rPr>
              <a:t> </a:t>
            </a:r>
            <a:r>
              <a:rPr lang="fr-FR" sz="2400" b="1" dirty="0" err="1" smtClean="0">
                <a:solidFill>
                  <a:srgbClr val="002060"/>
                </a:solidFill>
                <a:latin typeface="Trebuchet MS" pitchFamily="34" charset="0"/>
              </a:rPr>
              <a:t>discovery</a:t>
            </a:r>
            <a:r>
              <a:rPr lang="fr-FR" sz="2400" b="1" dirty="0" smtClean="0">
                <a:solidFill>
                  <a:srgbClr val="002060"/>
                </a:solidFill>
                <a:latin typeface="Trebuchet MS" pitchFamily="34" charset="0"/>
              </a:rPr>
              <a:t> in </a:t>
            </a:r>
            <a:r>
              <a:rPr lang="fr-FR" sz="2400" b="1" dirty="0" err="1" smtClean="0">
                <a:solidFill>
                  <a:srgbClr val="002060"/>
                </a:solidFill>
                <a:latin typeface="Trebuchet MS" pitchFamily="34" charset="0"/>
              </a:rPr>
              <a:t>northern</a:t>
            </a:r>
            <a:r>
              <a:rPr lang="fr-FR" sz="2400" b="1" dirty="0" smtClean="0">
                <a:solidFill>
                  <a:srgbClr val="002060"/>
                </a:solidFill>
                <a:latin typeface="Trebuchet MS" pitchFamily="34" charset="0"/>
              </a:rPr>
              <a:t> </a:t>
            </a:r>
          </a:p>
          <a:p>
            <a:pPr>
              <a:buClr>
                <a:srgbClr val="CAA036"/>
              </a:buClr>
              <a:buSzPct val="80000"/>
            </a:pPr>
            <a:r>
              <a:rPr lang="fr-FR" sz="2400" b="1" dirty="0" smtClean="0">
                <a:solidFill>
                  <a:srgbClr val="002060"/>
                </a:solidFill>
                <a:latin typeface="Trebuchet MS" pitchFamily="34" charset="0"/>
              </a:rPr>
              <a:t>   offshore </a:t>
            </a:r>
            <a:r>
              <a:rPr lang="fr-FR" sz="2400" b="1" dirty="0" err="1" smtClean="0">
                <a:solidFill>
                  <a:srgbClr val="002060"/>
                </a:solidFill>
                <a:latin typeface="Trebuchet MS" pitchFamily="34" charset="0"/>
              </a:rPr>
              <a:t>Morocoo</a:t>
            </a:r>
            <a:r>
              <a:rPr lang="fr-FR" sz="2400" b="1" dirty="0" smtClean="0">
                <a:solidFill>
                  <a:srgbClr val="002060"/>
                </a:solidFill>
                <a:latin typeface="Trebuchet MS" pitchFamily="34" charset="0"/>
              </a:rPr>
              <a:t>    </a:t>
            </a:r>
            <a:r>
              <a:rPr lang="en-US" sz="2400" b="1" dirty="0" smtClean="0">
                <a:solidFill>
                  <a:srgbClr val="002060"/>
                </a:solidFill>
                <a:latin typeface="Trebuchet MS" pitchFamily="34" charset="0"/>
              </a:rPr>
              <a:t> </a:t>
            </a:r>
            <a:endParaRPr lang="fr-FR" sz="2400" dirty="0">
              <a:solidFill>
                <a:srgbClr val="002060"/>
              </a:solidFill>
              <a:latin typeface="Trebuchet MS" pitchFamily="34" charset="0"/>
            </a:endParaRPr>
          </a:p>
        </p:txBody>
      </p:sp>
      <p:sp>
        <p:nvSpPr>
          <p:cNvPr id="14347" name="Rectangle 11"/>
          <p:cNvSpPr>
            <a:spLocks noChangeArrowheads="1"/>
          </p:cNvSpPr>
          <p:nvPr/>
        </p:nvSpPr>
        <p:spPr bwMode="auto">
          <a:xfrm>
            <a:off x="3995738" y="4558523"/>
            <a:ext cx="4672113" cy="830997"/>
          </a:xfrm>
          <a:prstGeom prst="rect">
            <a:avLst/>
          </a:prstGeom>
          <a:noFill/>
          <a:ln w="9525">
            <a:noFill/>
            <a:miter lim="800000"/>
            <a:headEnd/>
            <a:tailEnd/>
          </a:ln>
        </p:spPr>
        <p:txBody>
          <a:bodyPr wrap="none" anchor="ctr">
            <a:spAutoFit/>
          </a:bodyPr>
          <a:lstStyle/>
          <a:p>
            <a:pPr>
              <a:buClr>
                <a:srgbClr val="CAA036"/>
              </a:buClr>
              <a:buSzPct val="80000"/>
              <a:buFontTx/>
              <a:buChar char="•"/>
            </a:pPr>
            <a:r>
              <a:rPr lang="fr-FR" sz="2400" b="1" dirty="0">
                <a:solidFill>
                  <a:srgbClr val="002060"/>
                </a:solidFill>
                <a:latin typeface="Trebuchet MS" pitchFamily="34" charset="0"/>
              </a:rPr>
              <a:t> </a:t>
            </a:r>
            <a:r>
              <a:rPr lang="fr-FR" sz="2400" b="1" dirty="0" err="1" smtClean="0">
                <a:solidFill>
                  <a:srgbClr val="002060"/>
                </a:solidFill>
                <a:latin typeface="Trebuchet MS" pitchFamily="34" charset="0"/>
              </a:rPr>
              <a:t>Adequate</a:t>
            </a:r>
            <a:r>
              <a:rPr lang="fr-FR" sz="2400" b="1" dirty="0" smtClean="0">
                <a:solidFill>
                  <a:srgbClr val="002060"/>
                </a:solidFill>
                <a:latin typeface="Trebuchet MS" pitchFamily="34" charset="0"/>
              </a:rPr>
              <a:t> </a:t>
            </a:r>
            <a:r>
              <a:rPr lang="fr-FR" sz="2400" b="1" dirty="0">
                <a:solidFill>
                  <a:srgbClr val="002060"/>
                </a:solidFill>
                <a:latin typeface="Trebuchet MS" pitchFamily="34" charset="0"/>
              </a:rPr>
              <a:t>data base </a:t>
            </a:r>
            <a:r>
              <a:rPr lang="fr-FR" sz="2400" b="1" dirty="0" err="1">
                <a:solidFill>
                  <a:srgbClr val="002060"/>
                </a:solidFill>
                <a:latin typeface="Trebuchet MS" pitchFamily="34" charset="0"/>
              </a:rPr>
              <a:t>acquired</a:t>
            </a:r>
            <a:r>
              <a:rPr lang="fr-FR" sz="2400" b="1" dirty="0">
                <a:solidFill>
                  <a:srgbClr val="002060"/>
                </a:solidFill>
                <a:latin typeface="Trebuchet MS" pitchFamily="34" charset="0"/>
              </a:rPr>
              <a:t> </a:t>
            </a:r>
          </a:p>
          <a:p>
            <a:pPr>
              <a:buClr>
                <a:srgbClr val="CAA036"/>
              </a:buClr>
              <a:buSzPct val="80000"/>
            </a:pPr>
            <a:r>
              <a:rPr lang="fr-FR" sz="2400" b="1" dirty="0">
                <a:solidFill>
                  <a:srgbClr val="002060"/>
                </a:solidFill>
                <a:latin typeface="Trebuchet MS" pitchFamily="34" charset="0"/>
              </a:rPr>
              <a:t>     in </a:t>
            </a:r>
            <a:r>
              <a:rPr lang="fr-FR" sz="2400" b="1" dirty="0" err="1">
                <a:solidFill>
                  <a:srgbClr val="002060"/>
                </a:solidFill>
                <a:latin typeface="Trebuchet MS" pitchFamily="34" charset="0"/>
              </a:rPr>
              <a:t>some</a:t>
            </a:r>
            <a:r>
              <a:rPr lang="fr-FR" sz="2400" b="1" dirty="0">
                <a:solidFill>
                  <a:srgbClr val="002060"/>
                </a:solidFill>
                <a:latin typeface="Trebuchet MS" pitchFamily="34" charset="0"/>
              </a:rPr>
              <a:t> S.B.</a:t>
            </a:r>
            <a:r>
              <a:rPr lang="fr-FR" sz="2400" dirty="0">
                <a:solidFill>
                  <a:srgbClr val="002060"/>
                </a:solidFill>
                <a:latin typeface="Trebuchet MS" pitchFamily="34" charset="0"/>
              </a:rPr>
              <a:t> </a:t>
            </a:r>
          </a:p>
        </p:txBody>
      </p:sp>
      <p:pic>
        <p:nvPicPr>
          <p:cNvPr id="8201" name="Picture 12"/>
          <p:cNvPicPr>
            <a:picLocks noChangeAspect="1" noChangeArrowheads="1"/>
          </p:cNvPicPr>
          <p:nvPr/>
        </p:nvPicPr>
        <p:blipFill>
          <a:blip r:embed="rId3" cstate="print"/>
          <a:srcRect/>
          <a:stretch>
            <a:fillRect/>
          </a:stretch>
        </p:blipFill>
        <p:spPr bwMode="auto">
          <a:xfrm>
            <a:off x="0" y="1768490"/>
            <a:ext cx="3995738" cy="3732212"/>
          </a:xfrm>
          <a:prstGeom prst="rect">
            <a:avLst/>
          </a:prstGeom>
          <a:noFill/>
          <a:ln w="9525">
            <a:noFill/>
            <a:miter lim="800000"/>
            <a:headEnd/>
            <a:tailEnd/>
          </a:ln>
        </p:spPr>
      </p:pic>
      <p:sp>
        <p:nvSpPr>
          <p:cNvPr id="14349" name="Rectangle 13"/>
          <p:cNvSpPr>
            <a:spLocks noChangeArrowheads="1"/>
          </p:cNvSpPr>
          <p:nvPr/>
        </p:nvSpPr>
        <p:spPr bwMode="auto">
          <a:xfrm>
            <a:off x="3995738" y="5640189"/>
            <a:ext cx="4464694" cy="461665"/>
          </a:xfrm>
          <a:prstGeom prst="rect">
            <a:avLst/>
          </a:prstGeom>
          <a:noFill/>
          <a:ln w="9525">
            <a:noFill/>
            <a:miter lim="800000"/>
            <a:headEnd/>
            <a:tailEnd/>
          </a:ln>
        </p:spPr>
        <p:txBody>
          <a:bodyPr wrap="square" anchor="ctr">
            <a:spAutoFit/>
          </a:bodyPr>
          <a:lstStyle/>
          <a:p>
            <a:pPr>
              <a:buClr>
                <a:srgbClr val="CAA036"/>
              </a:buClr>
              <a:buSzPct val="80000"/>
              <a:buFontTx/>
              <a:buChar char="•"/>
            </a:pPr>
            <a:r>
              <a:rPr lang="fr-FR" sz="2400" b="1" dirty="0" smtClean="0">
                <a:solidFill>
                  <a:srgbClr val="002060"/>
                </a:solidFill>
                <a:latin typeface="Trebuchet MS" pitchFamily="34" charset="0"/>
              </a:rPr>
              <a:t>Play concepts </a:t>
            </a:r>
            <a:r>
              <a:rPr lang="fr-FR" sz="2400" b="1" dirty="0" err="1">
                <a:solidFill>
                  <a:srgbClr val="002060"/>
                </a:solidFill>
                <a:latin typeface="Trebuchet MS" pitchFamily="34" charset="0"/>
              </a:rPr>
              <a:t>defined</a:t>
            </a:r>
            <a:endParaRPr lang="fr-FR" sz="2400" dirty="0">
              <a:solidFill>
                <a:srgbClr val="002060"/>
              </a:solidFill>
              <a:latin typeface="Trebuchet MS" pitchFamily="34" charset="0"/>
            </a:endParaRPr>
          </a:p>
        </p:txBody>
      </p:sp>
      <p:sp>
        <p:nvSpPr>
          <p:cNvPr id="8203" name="Text Box 15"/>
          <p:cNvSpPr txBox="1">
            <a:spLocks noChangeArrowheads="1"/>
          </p:cNvSpPr>
          <p:nvPr/>
        </p:nvSpPr>
        <p:spPr bwMode="auto">
          <a:xfrm>
            <a:off x="107950" y="6503988"/>
            <a:ext cx="184150" cy="304800"/>
          </a:xfrm>
          <a:prstGeom prst="rect">
            <a:avLst/>
          </a:prstGeom>
          <a:noFill/>
          <a:ln w="9525">
            <a:noFill/>
            <a:miter lim="800000"/>
            <a:headEnd/>
            <a:tailEnd/>
          </a:ln>
        </p:spPr>
        <p:txBody>
          <a:bodyPr wrap="none">
            <a:spAutoFit/>
          </a:bodyPr>
          <a:lstStyle/>
          <a:p>
            <a:endParaRPr lang="en-US" sz="1400" b="1">
              <a:solidFill>
                <a:srgbClr val="808080"/>
              </a:solidFill>
              <a:latin typeface="Trebuchet MS"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5"/>
          <p:cNvSpPr txBox="1">
            <a:spLocks noChangeArrowheads="1"/>
          </p:cNvSpPr>
          <p:nvPr/>
        </p:nvSpPr>
        <p:spPr bwMode="auto">
          <a:xfrm>
            <a:off x="455794" y="1142984"/>
            <a:ext cx="6500858" cy="523210"/>
          </a:xfrm>
          <a:prstGeom prst="rect">
            <a:avLst/>
          </a:prstGeom>
          <a:solidFill>
            <a:schemeClr val="bg1"/>
          </a:solidFill>
          <a:ln w="9525">
            <a:noFill/>
            <a:miter lim="800000"/>
            <a:headEnd/>
            <a:tailEnd/>
          </a:ln>
        </p:spPr>
        <p:txBody>
          <a:bodyPr wrap="square" lIns="91429" tIns="45715" rIns="91429" bIns="45715">
            <a:spAutoFit/>
          </a:bodyPr>
          <a:lstStyle/>
          <a:p>
            <a:pPr>
              <a:spcBef>
                <a:spcPct val="50000"/>
              </a:spcBef>
            </a:pPr>
            <a:r>
              <a:rPr lang="fr-FR" sz="2800" b="1" dirty="0">
                <a:solidFill>
                  <a:srgbClr val="A85400"/>
                </a:solidFill>
                <a:latin typeface="Trebuchet MS" pitchFamily="34" charset="0"/>
              </a:rPr>
              <a:t>Offshore Prospects and </a:t>
            </a:r>
            <a:r>
              <a:rPr lang="fr-FR" sz="2800" b="1" dirty="0" err="1">
                <a:solidFill>
                  <a:srgbClr val="A85400"/>
                </a:solidFill>
                <a:latin typeface="Trebuchet MS" pitchFamily="34" charset="0"/>
              </a:rPr>
              <a:t>leads</a:t>
            </a:r>
            <a:r>
              <a:rPr lang="fr-FR" sz="2800" b="1" dirty="0">
                <a:solidFill>
                  <a:srgbClr val="A85400"/>
                </a:solidFill>
                <a:latin typeface="Trebuchet MS" pitchFamily="34" charset="0"/>
              </a:rPr>
              <a:t> </a:t>
            </a:r>
            <a:r>
              <a:rPr lang="fr-FR" sz="2800" b="1" dirty="0" err="1">
                <a:solidFill>
                  <a:srgbClr val="A85400"/>
                </a:solidFill>
                <a:latin typeface="Trebuchet MS" pitchFamily="34" charset="0"/>
              </a:rPr>
              <a:t>map</a:t>
            </a:r>
            <a:endParaRPr lang="fr-FR" sz="2800" b="1" dirty="0">
              <a:solidFill>
                <a:srgbClr val="A85400"/>
              </a:solidFill>
              <a:latin typeface="Trebuchet MS" pitchFamily="34" charset="0"/>
            </a:endParaRPr>
          </a:p>
        </p:txBody>
      </p:sp>
      <p:sp>
        <p:nvSpPr>
          <p:cNvPr id="10247" name="Text Box 18"/>
          <p:cNvSpPr txBox="1">
            <a:spLocks noChangeArrowheads="1"/>
          </p:cNvSpPr>
          <p:nvPr/>
        </p:nvSpPr>
        <p:spPr bwMode="auto">
          <a:xfrm>
            <a:off x="5940425" y="1000125"/>
            <a:ext cx="269626" cy="369332"/>
          </a:xfrm>
          <a:prstGeom prst="rect">
            <a:avLst/>
          </a:prstGeom>
          <a:noFill/>
          <a:ln w="9525">
            <a:noFill/>
            <a:miter lim="800000"/>
            <a:headEnd/>
            <a:tailEnd/>
          </a:ln>
        </p:spPr>
        <p:txBody>
          <a:bodyPr wrap="none">
            <a:spAutoFit/>
          </a:bodyPr>
          <a:lstStyle/>
          <a:p>
            <a:r>
              <a:rPr lang="fr-FR">
                <a:solidFill>
                  <a:schemeClr val="accent2"/>
                </a:solidFill>
                <a:latin typeface="Trebuchet MS" pitchFamily="34" charset="0"/>
              </a:rPr>
              <a:t>.</a:t>
            </a:r>
          </a:p>
        </p:txBody>
      </p:sp>
      <p:sp>
        <p:nvSpPr>
          <p:cNvPr id="18" name="Text Box 6"/>
          <p:cNvSpPr txBox="1">
            <a:spLocks noChangeArrowheads="1"/>
          </p:cNvSpPr>
          <p:nvPr/>
        </p:nvSpPr>
        <p:spPr bwMode="auto">
          <a:xfrm>
            <a:off x="312918" y="-24"/>
            <a:ext cx="4544834" cy="707886"/>
          </a:xfrm>
          <a:prstGeom prst="rect">
            <a:avLst/>
          </a:prstGeom>
          <a:noFill/>
          <a:ln w="9525">
            <a:noFill/>
            <a:miter lim="800000"/>
            <a:headEnd/>
            <a:tailEnd/>
          </a:ln>
        </p:spPr>
        <p:txBody>
          <a:bodyPr wrap="none">
            <a:spAutoFit/>
          </a:bodyPr>
          <a:lstStyle/>
          <a:p>
            <a:pPr>
              <a:defRPr/>
            </a:pPr>
            <a:r>
              <a:rPr lang="fr-FR" sz="4000" b="1" dirty="0">
                <a:solidFill>
                  <a:srgbClr val="002060"/>
                </a:solidFill>
                <a:latin typeface="Trebuchet MS" pitchFamily="34" charset="0"/>
              </a:rPr>
              <a:t>Exploration </a:t>
            </a:r>
            <a:r>
              <a:rPr lang="fr-FR" sz="4000" b="1" dirty="0" err="1">
                <a:solidFill>
                  <a:srgbClr val="002060"/>
                </a:solidFill>
                <a:latin typeface="Trebuchet MS" pitchFamily="34" charset="0"/>
              </a:rPr>
              <a:t>Status</a:t>
            </a:r>
            <a:endParaRPr lang="fr-FR" sz="4000" b="1" dirty="0">
              <a:solidFill>
                <a:srgbClr val="002060"/>
              </a:solidFill>
              <a:latin typeface="Trebuchet MS" pitchFamily="34" charset="0"/>
            </a:endParaRPr>
          </a:p>
        </p:txBody>
      </p:sp>
      <p:grpSp>
        <p:nvGrpSpPr>
          <p:cNvPr id="16" name="Groupe 15"/>
          <p:cNvGrpSpPr/>
          <p:nvPr/>
        </p:nvGrpSpPr>
        <p:grpSpPr>
          <a:xfrm>
            <a:off x="1071538" y="1857364"/>
            <a:ext cx="6813368" cy="4500571"/>
            <a:chOff x="1071538" y="1857364"/>
            <a:chExt cx="6813368" cy="4500571"/>
          </a:xfrm>
        </p:grpSpPr>
        <p:grpSp>
          <p:nvGrpSpPr>
            <p:cNvPr id="17" name="Groupe 16"/>
            <p:cNvGrpSpPr/>
            <p:nvPr/>
          </p:nvGrpSpPr>
          <p:grpSpPr>
            <a:xfrm>
              <a:off x="1071538" y="1857364"/>
              <a:ext cx="6813368" cy="4500571"/>
              <a:chOff x="0" y="2428863"/>
              <a:chExt cx="6140593" cy="4429137"/>
            </a:xfrm>
          </p:grpSpPr>
          <p:pic>
            <p:nvPicPr>
              <p:cNvPr id="10242" name="Picture 2"/>
              <p:cNvPicPr>
                <a:picLocks noChangeAspect="1" noChangeArrowheads="1"/>
              </p:cNvPicPr>
              <p:nvPr/>
            </p:nvPicPr>
            <p:blipFill>
              <a:blip r:embed="rId3" cstate="print"/>
              <a:srcRect/>
              <a:stretch>
                <a:fillRect/>
              </a:stretch>
            </p:blipFill>
            <p:spPr bwMode="auto">
              <a:xfrm>
                <a:off x="0" y="2428878"/>
                <a:ext cx="6140593" cy="4429122"/>
              </a:xfrm>
              <a:prstGeom prst="rect">
                <a:avLst/>
              </a:prstGeom>
              <a:noFill/>
              <a:ln w="9525">
                <a:noFill/>
                <a:miter lim="800000"/>
                <a:headEnd/>
                <a:tailEnd/>
              </a:ln>
            </p:spPr>
          </p:pic>
          <p:sp>
            <p:nvSpPr>
              <p:cNvPr id="10245" name="Rectangle 7"/>
              <p:cNvSpPr>
                <a:spLocks noChangeArrowheads="1"/>
              </p:cNvSpPr>
              <p:nvPr/>
            </p:nvSpPr>
            <p:spPr bwMode="auto">
              <a:xfrm>
                <a:off x="0" y="2428863"/>
                <a:ext cx="6132651" cy="4429137"/>
              </a:xfrm>
              <a:prstGeom prst="rect">
                <a:avLst/>
              </a:prstGeom>
              <a:noFill/>
              <a:ln w="9525">
                <a:solidFill>
                  <a:schemeClr val="tx1"/>
                </a:solidFill>
                <a:miter lim="800000"/>
                <a:headEnd/>
                <a:tailEnd/>
              </a:ln>
            </p:spPr>
            <p:txBody>
              <a:bodyPr wrap="none" anchor="ctr"/>
              <a:lstStyle/>
              <a:p>
                <a:endParaRPr lang="fr-FR" b="1">
                  <a:latin typeface="Trebuchet MS" pitchFamily="34" charset="0"/>
                </a:endParaRPr>
              </a:p>
            </p:txBody>
          </p:sp>
        </p:grpSp>
        <p:sp>
          <p:nvSpPr>
            <p:cNvPr id="10246" name="Text Box 14"/>
            <p:cNvSpPr txBox="1">
              <a:spLocks noChangeArrowheads="1"/>
            </p:cNvSpPr>
            <p:nvPr/>
          </p:nvSpPr>
          <p:spPr bwMode="auto">
            <a:xfrm>
              <a:off x="4879975" y="2928938"/>
              <a:ext cx="569387" cy="215444"/>
            </a:xfrm>
            <a:prstGeom prst="rect">
              <a:avLst/>
            </a:prstGeom>
            <a:noFill/>
            <a:ln w="9525">
              <a:noFill/>
              <a:miter lim="800000"/>
              <a:headEnd/>
              <a:tailEnd/>
            </a:ln>
          </p:spPr>
          <p:txBody>
            <a:bodyPr wrap="none">
              <a:spAutoFit/>
            </a:bodyPr>
            <a:lstStyle/>
            <a:p>
              <a:r>
                <a:rPr lang="fr-FR" sz="800">
                  <a:latin typeface="Trebuchet MS" pitchFamily="34" charset="0"/>
                </a:rPr>
                <a:t>Amber 1</a:t>
              </a:r>
              <a:endParaRPr lang="en-US" sz="800">
                <a:latin typeface="Trebuchet MS" pitchFamily="34" charset="0"/>
              </a:endParaRPr>
            </a:p>
          </p:txBody>
        </p:sp>
        <p:grpSp>
          <p:nvGrpSpPr>
            <p:cNvPr id="2" name="Groupe 14"/>
            <p:cNvGrpSpPr>
              <a:grpSpLocks/>
            </p:cNvGrpSpPr>
            <p:nvPr/>
          </p:nvGrpSpPr>
          <p:grpSpPr bwMode="auto">
            <a:xfrm>
              <a:off x="3422650" y="4433888"/>
              <a:ext cx="84138" cy="112712"/>
              <a:chOff x="3422651" y="4434670"/>
              <a:chExt cx="83820" cy="111619"/>
            </a:xfrm>
          </p:grpSpPr>
          <p:sp>
            <p:nvSpPr>
              <p:cNvPr id="12" name="Forme libre 11"/>
              <p:cNvSpPr/>
              <p:nvPr/>
            </p:nvSpPr>
            <p:spPr>
              <a:xfrm flipV="1">
                <a:off x="3460607" y="4455107"/>
                <a:ext cx="45864" cy="45592"/>
              </a:xfrm>
              <a:custGeom>
                <a:avLst/>
                <a:gdLst>
                  <a:gd name="connsiteX0" fmla="*/ 30162 w 92868"/>
                  <a:gd name="connsiteY0" fmla="*/ 3969 h 105569"/>
                  <a:gd name="connsiteX1" fmla="*/ 1587 w 92868"/>
                  <a:gd name="connsiteY1" fmla="*/ 61119 h 105569"/>
                  <a:gd name="connsiteX2" fmla="*/ 39687 w 92868"/>
                  <a:gd name="connsiteY2" fmla="*/ 103981 h 105569"/>
                  <a:gd name="connsiteX3" fmla="*/ 63499 w 92868"/>
                  <a:gd name="connsiteY3" fmla="*/ 70644 h 105569"/>
                  <a:gd name="connsiteX4" fmla="*/ 92074 w 92868"/>
                  <a:gd name="connsiteY4" fmla="*/ 37306 h 105569"/>
                  <a:gd name="connsiteX5" fmla="*/ 30162 w 92868"/>
                  <a:gd name="connsiteY5" fmla="*/ 3969 h 10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8" h="105569">
                    <a:moveTo>
                      <a:pt x="30162" y="3969"/>
                    </a:moveTo>
                    <a:cubicBezTo>
                      <a:pt x="15081" y="7938"/>
                      <a:pt x="0" y="44450"/>
                      <a:pt x="1587" y="61119"/>
                    </a:cubicBezTo>
                    <a:cubicBezTo>
                      <a:pt x="3174" y="77788"/>
                      <a:pt x="29368" y="102394"/>
                      <a:pt x="39687" y="103981"/>
                    </a:cubicBezTo>
                    <a:cubicBezTo>
                      <a:pt x="50006" y="105569"/>
                      <a:pt x="54768" y="81757"/>
                      <a:pt x="63499" y="70644"/>
                    </a:cubicBezTo>
                    <a:cubicBezTo>
                      <a:pt x="72230" y="59531"/>
                      <a:pt x="92868" y="45243"/>
                      <a:pt x="92074" y="37306"/>
                    </a:cubicBezTo>
                    <a:cubicBezTo>
                      <a:pt x="91280" y="29369"/>
                      <a:pt x="45243" y="0"/>
                      <a:pt x="30162" y="3969"/>
                    </a:cubicBezTo>
                    <a:close/>
                  </a:path>
                </a:pathLst>
              </a:custGeom>
              <a:solidFill>
                <a:srgbClr val="00B050"/>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Trebuchet MS" pitchFamily="34" charset="0"/>
                </a:endParaRPr>
              </a:p>
            </p:txBody>
          </p:sp>
          <p:sp>
            <p:nvSpPr>
              <p:cNvPr id="13" name="Forme libre 12"/>
              <p:cNvSpPr/>
              <p:nvPr/>
            </p:nvSpPr>
            <p:spPr>
              <a:xfrm>
                <a:off x="3422651" y="4434670"/>
                <a:ext cx="45864" cy="45591"/>
              </a:xfrm>
              <a:custGeom>
                <a:avLst/>
                <a:gdLst>
                  <a:gd name="connsiteX0" fmla="*/ 30162 w 92868"/>
                  <a:gd name="connsiteY0" fmla="*/ 3969 h 105569"/>
                  <a:gd name="connsiteX1" fmla="*/ 1587 w 92868"/>
                  <a:gd name="connsiteY1" fmla="*/ 61119 h 105569"/>
                  <a:gd name="connsiteX2" fmla="*/ 39687 w 92868"/>
                  <a:gd name="connsiteY2" fmla="*/ 103981 h 105569"/>
                  <a:gd name="connsiteX3" fmla="*/ 63499 w 92868"/>
                  <a:gd name="connsiteY3" fmla="*/ 70644 h 105569"/>
                  <a:gd name="connsiteX4" fmla="*/ 92074 w 92868"/>
                  <a:gd name="connsiteY4" fmla="*/ 37306 h 105569"/>
                  <a:gd name="connsiteX5" fmla="*/ 30162 w 92868"/>
                  <a:gd name="connsiteY5" fmla="*/ 3969 h 10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8" h="105569">
                    <a:moveTo>
                      <a:pt x="30162" y="3969"/>
                    </a:moveTo>
                    <a:cubicBezTo>
                      <a:pt x="15081" y="7938"/>
                      <a:pt x="0" y="44450"/>
                      <a:pt x="1587" y="61119"/>
                    </a:cubicBezTo>
                    <a:cubicBezTo>
                      <a:pt x="3174" y="77788"/>
                      <a:pt x="29368" y="102394"/>
                      <a:pt x="39687" y="103981"/>
                    </a:cubicBezTo>
                    <a:cubicBezTo>
                      <a:pt x="50006" y="105569"/>
                      <a:pt x="54768" y="81757"/>
                      <a:pt x="63499" y="70644"/>
                    </a:cubicBezTo>
                    <a:cubicBezTo>
                      <a:pt x="72230" y="59531"/>
                      <a:pt x="92868" y="45243"/>
                      <a:pt x="92074" y="37306"/>
                    </a:cubicBezTo>
                    <a:cubicBezTo>
                      <a:pt x="91280" y="29369"/>
                      <a:pt x="45243" y="0"/>
                      <a:pt x="30162" y="3969"/>
                    </a:cubicBezTo>
                    <a:close/>
                  </a:path>
                </a:pathLst>
              </a:custGeom>
              <a:solidFill>
                <a:srgbClr val="00B050"/>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Trebuchet MS" pitchFamily="34" charset="0"/>
                </a:endParaRPr>
              </a:p>
            </p:txBody>
          </p:sp>
          <p:sp>
            <p:nvSpPr>
              <p:cNvPr id="14" name="Forme libre 13"/>
              <p:cNvSpPr/>
              <p:nvPr/>
            </p:nvSpPr>
            <p:spPr>
              <a:xfrm flipV="1">
                <a:off x="3428977" y="4500698"/>
                <a:ext cx="45864" cy="45591"/>
              </a:xfrm>
              <a:custGeom>
                <a:avLst/>
                <a:gdLst>
                  <a:gd name="connsiteX0" fmla="*/ 30162 w 92868"/>
                  <a:gd name="connsiteY0" fmla="*/ 3969 h 105569"/>
                  <a:gd name="connsiteX1" fmla="*/ 1587 w 92868"/>
                  <a:gd name="connsiteY1" fmla="*/ 61119 h 105569"/>
                  <a:gd name="connsiteX2" fmla="*/ 39687 w 92868"/>
                  <a:gd name="connsiteY2" fmla="*/ 103981 h 105569"/>
                  <a:gd name="connsiteX3" fmla="*/ 63499 w 92868"/>
                  <a:gd name="connsiteY3" fmla="*/ 70644 h 105569"/>
                  <a:gd name="connsiteX4" fmla="*/ 92074 w 92868"/>
                  <a:gd name="connsiteY4" fmla="*/ 37306 h 105569"/>
                  <a:gd name="connsiteX5" fmla="*/ 30162 w 92868"/>
                  <a:gd name="connsiteY5" fmla="*/ 3969 h 10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8" h="105569">
                    <a:moveTo>
                      <a:pt x="30162" y="3969"/>
                    </a:moveTo>
                    <a:cubicBezTo>
                      <a:pt x="15081" y="7938"/>
                      <a:pt x="0" y="44450"/>
                      <a:pt x="1587" y="61119"/>
                    </a:cubicBezTo>
                    <a:cubicBezTo>
                      <a:pt x="3174" y="77788"/>
                      <a:pt x="29368" y="102394"/>
                      <a:pt x="39687" y="103981"/>
                    </a:cubicBezTo>
                    <a:cubicBezTo>
                      <a:pt x="50006" y="105569"/>
                      <a:pt x="54768" y="81757"/>
                      <a:pt x="63499" y="70644"/>
                    </a:cubicBezTo>
                    <a:cubicBezTo>
                      <a:pt x="72230" y="59531"/>
                      <a:pt x="92868" y="45243"/>
                      <a:pt x="92074" y="37306"/>
                    </a:cubicBezTo>
                    <a:cubicBezTo>
                      <a:pt x="91280" y="29369"/>
                      <a:pt x="45243" y="0"/>
                      <a:pt x="30162" y="3969"/>
                    </a:cubicBezTo>
                    <a:close/>
                  </a:path>
                </a:pathLst>
              </a:custGeom>
              <a:solidFill>
                <a:srgbClr val="00B050"/>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Trebuchet MS" pitchFamily="34" charset="0"/>
                </a:endParaRPr>
              </a:p>
            </p:txBody>
          </p:sp>
        </p:grpSp>
        <p:sp>
          <p:nvSpPr>
            <p:cNvPr id="15" name="ZoneTexte 14"/>
            <p:cNvSpPr txBox="1"/>
            <p:nvPr/>
          </p:nvSpPr>
          <p:spPr>
            <a:xfrm>
              <a:off x="1835696" y="1988840"/>
              <a:ext cx="2736304" cy="369332"/>
            </a:xfrm>
            <a:prstGeom prst="rect">
              <a:avLst/>
            </a:prstGeom>
            <a:solidFill>
              <a:schemeClr val="bg1"/>
            </a:solidFill>
          </p:spPr>
          <p:txBody>
            <a:bodyPr wrap="square" rtlCol="0">
              <a:spAutoFit/>
            </a:bodyPr>
            <a:lstStyle/>
            <a:p>
              <a:endParaRPr lang="en-US" dirty="0"/>
            </a:p>
          </p:txBody>
        </p:sp>
      </p:gr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srcRect/>
          <a:stretch>
            <a:fillRect/>
          </a:stretch>
        </p:blipFill>
        <p:spPr bwMode="auto">
          <a:xfrm>
            <a:off x="535738" y="1902404"/>
            <a:ext cx="3214709" cy="2711020"/>
          </a:xfrm>
          <a:prstGeom prst="rect">
            <a:avLst/>
          </a:prstGeom>
          <a:noFill/>
          <a:ln w="19050">
            <a:solidFill>
              <a:schemeClr val="tx1"/>
            </a:solidFill>
            <a:miter lim="800000"/>
            <a:headEnd/>
            <a:tailEnd/>
          </a:ln>
          <a:effectLst/>
        </p:spPr>
      </p:pic>
      <p:sp>
        <p:nvSpPr>
          <p:cNvPr id="11267" name="Rectangle 3"/>
          <p:cNvSpPr>
            <a:spLocks noChangeArrowheads="1"/>
          </p:cNvSpPr>
          <p:nvPr/>
        </p:nvSpPr>
        <p:spPr bwMode="auto">
          <a:xfrm>
            <a:off x="4872618" y="5426093"/>
            <a:ext cx="3429000" cy="503237"/>
          </a:xfrm>
          <a:prstGeom prst="rect">
            <a:avLst/>
          </a:prstGeom>
          <a:solidFill>
            <a:srgbClr val="EAD9B0"/>
          </a:solidFill>
          <a:ln w="28575">
            <a:solidFill>
              <a:srgbClr val="FF9900"/>
            </a:solidFill>
            <a:miter lim="800000"/>
            <a:headEnd/>
            <a:tailEnd/>
          </a:ln>
        </p:spPr>
        <p:txBody>
          <a:bodyPr wrap="none" anchor="ctr"/>
          <a:lstStyle/>
          <a:p>
            <a:pPr>
              <a:defRPr/>
            </a:pPr>
            <a:endParaRPr lang="fr-FR" dirty="0">
              <a:solidFill>
                <a:srgbClr val="002060"/>
              </a:solidFill>
              <a:latin typeface="Trebuchet MS" pitchFamily="34" charset="0"/>
            </a:endParaRPr>
          </a:p>
        </p:txBody>
      </p:sp>
      <p:graphicFrame>
        <p:nvGraphicFramePr>
          <p:cNvPr id="664613" name="Group 37"/>
          <p:cNvGraphicFramePr>
            <a:graphicFrameLocks noGrp="1"/>
          </p:cNvGraphicFramePr>
          <p:nvPr/>
        </p:nvGraphicFramePr>
        <p:xfrm>
          <a:off x="4214810" y="2963235"/>
          <a:ext cx="4592880" cy="2251715"/>
        </p:xfrm>
        <a:graphic>
          <a:graphicData uri="http://schemas.openxmlformats.org/drawingml/2006/table">
            <a:tbl>
              <a:tblPr>
                <a:tableStyleId>{22838BEF-8BB2-4498-84A7-C5851F593DF1}</a:tableStyleId>
              </a:tblPr>
              <a:tblGrid>
                <a:gridCol w="861246"/>
                <a:gridCol w="1152128"/>
                <a:gridCol w="1152128"/>
                <a:gridCol w="1427378"/>
              </a:tblGrid>
              <a:tr h="1059719">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fr-FR" sz="1700" b="1" i="0" u="none" strike="noStrike" cap="none" normalizeH="0" baseline="0" dirty="0" smtClean="0">
                        <a:ln>
                          <a:noFill/>
                        </a:ln>
                        <a:solidFill>
                          <a:srgbClr val="FF3300"/>
                        </a:solidFill>
                        <a:effectLst/>
                        <a:latin typeface="Trebuchet MS"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n-US" sz="1400" u="none" strike="noStrike" kern="1200" cap="none" normalizeH="0" baseline="0" dirty="0" smtClean="0">
                          <a:ln>
                            <a:noFill/>
                          </a:ln>
                          <a:solidFill>
                            <a:schemeClr val="dk1"/>
                          </a:solidFill>
                          <a:effectLst/>
                          <a:latin typeface="Trebuchet MS" pitchFamily="34" charset="0"/>
                          <a:ea typeface="+mn-ea"/>
                          <a:cs typeface="+mn-cs"/>
                        </a:rPr>
                        <a:t>Onshore</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fr-FR" sz="1400" u="none" strike="noStrike" cap="none" normalizeH="0" baseline="0" noProof="0" dirty="0" err="1" smtClean="0">
                          <a:ln>
                            <a:noFill/>
                          </a:ln>
                          <a:effectLst/>
                          <a:latin typeface="Trebuchet MS" pitchFamily="34" charset="0"/>
                        </a:rPr>
                        <a:t>Permits</a:t>
                      </a:r>
                      <a:endParaRPr kumimoji="0" lang="fr-FR" sz="1400" u="none" strike="noStrike" cap="none" normalizeH="0" baseline="0" noProof="0" dirty="0" smtClean="0">
                        <a:ln>
                          <a:noFill/>
                        </a:ln>
                        <a:effectLst/>
                        <a:latin typeface="Trebuchet MS"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n-US" sz="1400" u="none" strike="noStrike" cap="none" normalizeH="0" baseline="0" dirty="0" smtClean="0">
                          <a:ln>
                            <a:noFill/>
                          </a:ln>
                          <a:effectLst/>
                          <a:latin typeface="Trebuchet MS" pitchFamily="34" charset="0"/>
                        </a:rPr>
                        <a:t>Offshore</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fr-FR" sz="1400" u="none" strike="noStrike" cap="none" normalizeH="0" baseline="0" noProof="0" dirty="0" err="1" smtClean="0">
                          <a:ln>
                            <a:noFill/>
                          </a:ln>
                          <a:effectLst/>
                          <a:latin typeface="Trebuchet MS" pitchFamily="34" charset="0"/>
                        </a:rPr>
                        <a:t>Permits</a:t>
                      </a:r>
                      <a:endParaRPr kumimoji="0" lang="fr-FR" sz="1400" u="none" strike="noStrike" cap="none" normalizeH="0" baseline="0" noProof="0" dirty="0" smtClean="0">
                        <a:ln>
                          <a:noFill/>
                        </a:ln>
                        <a:effectLst/>
                        <a:latin typeface="Trebuchet MS"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n-US" sz="1400" u="none" strike="noStrike" cap="none" normalizeH="0" baseline="0" dirty="0" smtClean="0">
                        <a:ln>
                          <a:noFill/>
                        </a:ln>
                        <a:effectLst/>
                        <a:latin typeface="Trebuchet MS" pitchFamily="34"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1400" u="none" strike="noStrike" cap="none" normalizeH="0" baseline="0" dirty="0" smtClean="0">
                          <a:ln>
                            <a:noFill/>
                          </a:ln>
                          <a:effectLst/>
                          <a:latin typeface="Trebuchet MS" pitchFamily="34" charset="0"/>
                        </a:rPr>
                        <a:t>Reconnaissance Zones</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n-US" sz="1400" b="1" i="0" u="none" strike="noStrike" cap="none" normalizeH="0" baseline="0" dirty="0" smtClean="0">
                        <a:ln>
                          <a:noFill/>
                        </a:ln>
                        <a:solidFill>
                          <a:srgbClr val="FF3300"/>
                        </a:solidFill>
                        <a:effectLst/>
                        <a:latin typeface="Trebuchet MS"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9469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1700" u="none" strike="noStrike" cap="none" normalizeH="0" baseline="0" dirty="0" smtClean="0">
                          <a:ln>
                            <a:noFill/>
                          </a:ln>
                          <a:effectLst/>
                          <a:latin typeface="Trebuchet MS" pitchFamily="34" charset="0"/>
                        </a:rPr>
                        <a:t>Acreage </a:t>
                      </a:r>
                      <a:endParaRPr kumimoji="0" lang="en-US" sz="1700" b="1" i="0" u="none" strike="noStrike" cap="none" normalizeH="0" baseline="0" dirty="0" smtClean="0">
                        <a:ln>
                          <a:noFill/>
                        </a:ln>
                        <a:solidFill>
                          <a:srgbClr val="FF3300"/>
                        </a:solidFill>
                        <a:effectLst/>
                        <a:latin typeface="Trebuchet MS"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fr-FR" sz="1400" b="1" u="none" strike="noStrike" cap="none" normalizeH="0" baseline="0" dirty="0" smtClean="0">
                          <a:ln>
                            <a:noFill/>
                          </a:ln>
                          <a:solidFill>
                            <a:srgbClr val="002060"/>
                          </a:solidFill>
                          <a:effectLst/>
                          <a:latin typeface="Trebuchet MS" pitchFamily="34" charset="0"/>
                        </a:rPr>
                        <a:t>135 764,45 </a:t>
                      </a:r>
                      <a:r>
                        <a:rPr kumimoji="0" lang="en-US" sz="1400" b="1" u="none" strike="noStrike" cap="none" normalizeH="0" baseline="0" dirty="0" smtClean="0">
                          <a:ln>
                            <a:noFill/>
                          </a:ln>
                          <a:solidFill>
                            <a:srgbClr val="002060"/>
                          </a:solidFill>
                          <a:effectLst/>
                          <a:latin typeface="Trebuchet MS" pitchFamily="34" charset="0"/>
                        </a:rPr>
                        <a:t>Km²</a:t>
                      </a:r>
                      <a:endParaRPr kumimoji="0" lang="en-US" sz="1400" b="1" i="0" u="none" strike="noStrike" cap="none" normalizeH="0" baseline="0" dirty="0" smtClean="0">
                        <a:ln>
                          <a:noFill/>
                        </a:ln>
                        <a:solidFill>
                          <a:srgbClr val="002060"/>
                        </a:solidFill>
                        <a:effectLst/>
                        <a:latin typeface="Trebuchet MS"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1400" b="1" u="none" strike="noStrike" cap="none" normalizeH="0" baseline="0" dirty="0" smtClean="0">
                          <a:ln>
                            <a:noFill/>
                          </a:ln>
                          <a:solidFill>
                            <a:srgbClr val="002060"/>
                          </a:solidFill>
                          <a:effectLst/>
                          <a:latin typeface="Trebuchet MS" pitchFamily="34" charset="0"/>
                        </a:rPr>
                        <a:t>91 980,57 Km²</a:t>
                      </a:r>
                      <a:endParaRPr kumimoji="0" lang="en-US" sz="1400" b="1" i="0" u="none" strike="noStrike" cap="none" normalizeH="0" baseline="0" dirty="0" smtClean="0">
                        <a:ln>
                          <a:noFill/>
                        </a:ln>
                        <a:solidFill>
                          <a:srgbClr val="002060"/>
                        </a:solidFill>
                        <a:effectLst/>
                        <a:latin typeface="Trebuchet MS"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fr-FR" sz="1400" b="1" u="none" strike="noStrike" cap="none" normalizeH="0" baseline="0" dirty="0" smtClean="0">
                          <a:ln>
                            <a:noFill/>
                          </a:ln>
                          <a:solidFill>
                            <a:srgbClr val="002060"/>
                          </a:solidFill>
                          <a:effectLst/>
                          <a:latin typeface="Trebuchet MS" pitchFamily="34" charset="0"/>
                        </a:rPr>
                        <a:t>53  967,63</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fr-FR" sz="1400" b="1" u="none" strike="noStrike" cap="none" normalizeH="0" baseline="0" dirty="0" smtClean="0">
                          <a:ln>
                            <a:noFill/>
                          </a:ln>
                          <a:solidFill>
                            <a:srgbClr val="002060"/>
                          </a:solidFill>
                          <a:effectLst/>
                          <a:latin typeface="Trebuchet MS" pitchFamily="34" charset="0"/>
                        </a:rPr>
                        <a:t> </a:t>
                      </a:r>
                      <a:r>
                        <a:rPr kumimoji="0" lang="en-US" sz="1400" b="1" u="none" strike="noStrike" cap="none" normalizeH="0" baseline="0" dirty="0" smtClean="0">
                          <a:ln>
                            <a:noFill/>
                          </a:ln>
                          <a:solidFill>
                            <a:srgbClr val="002060"/>
                          </a:solidFill>
                          <a:effectLst/>
                          <a:latin typeface="Trebuchet MS" pitchFamily="34" charset="0"/>
                        </a:rPr>
                        <a:t>Km²</a:t>
                      </a:r>
                      <a:endParaRPr kumimoji="0" lang="en-US" sz="1400" b="1" i="0" u="none" strike="noStrike" cap="none" normalizeH="0" baseline="0" dirty="0" smtClean="0">
                        <a:ln>
                          <a:noFill/>
                        </a:ln>
                        <a:solidFill>
                          <a:srgbClr val="002060"/>
                        </a:solidFill>
                        <a:effectLst/>
                        <a:latin typeface="Trebuchet MS"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730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1800" b="1" u="none" strike="noStrike" cap="none" normalizeH="0" baseline="0" dirty="0" smtClean="0">
                          <a:ln>
                            <a:noFill/>
                          </a:ln>
                          <a:effectLst/>
                          <a:latin typeface="Trebuchet MS" pitchFamily="34" charset="0"/>
                        </a:rPr>
                        <a:t>Total</a:t>
                      </a:r>
                      <a:endParaRPr kumimoji="0" lang="en-US" sz="1800" b="1" i="0" u="none" strike="noStrike" cap="none" normalizeH="0" baseline="0" dirty="0" smtClean="0">
                        <a:ln>
                          <a:noFill/>
                        </a:ln>
                        <a:solidFill>
                          <a:srgbClr val="FF3300"/>
                        </a:solidFill>
                        <a:effectLst/>
                        <a:latin typeface="Trebuchet MS"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1800" b="1" u="none" strike="noStrike" cap="none" normalizeH="0" baseline="0" dirty="0" smtClean="0">
                          <a:ln>
                            <a:noFill/>
                          </a:ln>
                          <a:solidFill>
                            <a:srgbClr val="002060"/>
                          </a:solidFill>
                          <a:effectLst/>
                          <a:latin typeface="Trebuchet MS" pitchFamily="34" charset="0"/>
                        </a:rPr>
                        <a:t>79</a:t>
                      </a:r>
                      <a:endParaRPr kumimoji="0" lang="en-US" sz="1800" b="1" i="0" u="none" strike="noStrike" cap="none" normalizeH="0" baseline="0" dirty="0" smtClean="0">
                        <a:ln>
                          <a:noFill/>
                        </a:ln>
                        <a:solidFill>
                          <a:srgbClr val="002060"/>
                        </a:solidFill>
                        <a:effectLst/>
                        <a:latin typeface="Trebuchet MS"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1800" b="1" u="none" strike="noStrike" cap="none" normalizeH="0" baseline="0" dirty="0" smtClean="0">
                          <a:ln>
                            <a:noFill/>
                          </a:ln>
                          <a:solidFill>
                            <a:srgbClr val="002060"/>
                          </a:solidFill>
                          <a:effectLst/>
                          <a:latin typeface="Trebuchet MS" pitchFamily="34" charset="0"/>
                        </a:rPr>
                        <a:t>52</a:t>
                      </a:r>
                      <a:endParaRPr kumimoji="0" lang="en-US" sz="1800" b="1" i="0" u="none" strike="noStrike" cap="none" normalizeH="0" baseline="0" dirty="0" smtClean="0">
                        <a:ln>
                          <a:noFill/>
                        </a:ln>
                        <a:solidFill>
                          <a:srgbClr val="002060"/>
                        </a:solidFill>
                        <a:effectLst/>
                        <a:latin typeface="Trebuchet MS"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1800" b="1" u="none" strike="noStrike" cap="none" normalizeH="0" baseline="0" dirty="0" smtClean="0">
                          <a:ln>
                            <a:noFill/>
                          </a:ln>
                          <a:solidFill>
                            <a:srgbClr val="002060"/>
                          </a:solidFill>
                          <a:effectLst/>
                          <a:latin typeface="Trebuchet MS" pitchFamily="34" charset="0"/>
                        </a:rPr>
                        <a:t>6</a:t>
                      </a:r>
                      <a:endParaRPr kumimoji="0" lang="en-US" sz="1800" b="1" i="0" u="none" strike="noStrike" cap="none" normalizeH="0" baseline="0" dirty="0" smtClean="0">
                        <a:ln>
                          <a:noFill/>
                        </a:ln>
                        <a:solidFill>
                          <a:srgbClr val="002060"/>
                        </a:solidFill>
                        <a:effectLst/>
                        <a:latin typeface="Trebuchet MS"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2313" name="Rectangle 28"/>
          <p:cNvSpPr>
            <a:spLocks noChangeArrowheads="1"/>
          </p:cNvSpPr>
          <p:nvPr/>
        </p:nvSpPr>
        <p:spPr bwMode="auto">
          <a:xfrm>
            <a:off x="5265524" y="1790081"/>
            <a:ext cx="2286203" cy="477054"/>
          </a:xfrm>
          <a:prstGeom prst="rect">
            <a:avLst/>
          </a:prstGeom>
          <a:noFill/>
          <a:ln w="28575">
            <a:noFill/>
            <a:miter lim="800000"/>
            <a:headEnd/>
            <a:tailEnd/>
          </a:ln>
        </p:spPr>
        <p:txBody>
          <a:bodyPr wrap="none">
            <a:spAutoFit/>
          </a:bodyPr>
          <a:lstStyle/>
          <a:p>
            <a:pPr>
              <a:spcBef>
                <a:spcPct val="20000"/>
              </a:spcBef>
              <a:buClr>
                <a:srgbClr val="FF9900"/>
              </a:buClr>
              <a:buSzPct val="120000"/>
              <a:buFontTx/>
              <a:buChar char="•"/>
            </a:pPr>
            <a:r>
              <a:rPr lang="en-US" sz="2500" b="1" dirty="0">
                <a:solidFill>
                  <a:srgbClr val="0000FF"/>
                </a:solidFill>
                <a:latin typeface="Trebuchet MS" pitchFamily="34" charset="0"/>
              </a:rPr>
              <a:t> </a:t>
            </a:r>
            <a:r>
              <a:rPr lang="en-US" sz="2500" b="1" dirty="0" smtClean="0">
                <a:solidFill>
                  <a:srgbClr val="002060"/>
                </a:solidFill>
                <a:latin typeface="Trebuchet MS" pitchFamily="34" charset="0"/>
              </a:rPr>
              <a:t>131 </a:t>
            </a:r>
            <a:r>
              <a:rPr lang="en-US" sz="2500" b="1" dirty="0">
                <a:solidFill>
                  <a:srgbClr val="002060"/>
                </a:solidFill>
                <a:latin typeface="Trebuchet MS" pitchFamily="34" charset="0"/>
              </a:rPr>
              <a:t>permits</a:t>
            </a:r>
          </a:p>
        </p:txBody>
      </p:sp>
      <p:sp>
        <p:nvSpPr>
          <p:cNvPr id="12314" name="Text Box 31"/>
          <p:cNvSpPr txBox="1">
            <a:spLocks noChangeArrowheads="1"/>
          </p:cNvSpPr>
          <p:nvPr/>
        </p:nvSpPr>
        <p:spPr bwMode="auto">
          <a:xfrm>
            <a:off x="5103085" y="5459419"/>
            <a:ext cx="2968067" cy="336550"/>
          </a:xfrm>
          <a:prstGeom prst="rect">
            <a:avLst/>
          </a:prstGeom>
          <a:noFill/>
          <a:ln w="9525">
            <a:noFill/>
            <a:miter lim="800000"/>
            <a:headEnd/>
            <a:tailEnd/>
          </a:ln>
        </p:spPr>
        <p:txBody>
          <a:bodyPr wrap="square">
            <a:spAutoFit/>
          </a:bodyPr>
          <a:lstStyle/>
          <a:p>
            <a:r>
              <a:rPr lang="en-US" sz="1600" b="1" dirty="0" smtClean="0">
                <a:solidFill>
                  <a:srgbClr val="002060"/>
                </a:solidFill>
                <a:latin typeface="Trebuchet MS" pitchFamily="34" charset="0"/>
              </a:rPr>
              <a:t>13 concessions</a:t>
            </a:r>
            <a:r>
              <a:rPr lang="en-US" sz="1600" b="1" dirty="0">
                <a:solidFill>
                  <a:srgbClr val="002060"/>
                </a:solidFill>
                <a:latin typeface="Trebuchet MS" pitchFamily="34" charset="0"/>
              </a:rPr>
              <a:t>: </a:t>
            </a:r>
            <a:r>
              <a:rPr lang="en-US" sz="1600" b="1" dirty="0" smtClean="0">
                <a:solidFill>
                  <a:srgbClr val="002060"/>
                </a:solidFill>
                <a:latin typeface="Trebuchet MS" pitchFamily="34" charset="0"/>
              </a:rPr>
              <a:t>127,37 </a:t>
            </a:r>
            <a:r>
              <a:rPr lang="en-US" sz="1600" b="1" dirty="0">
                <a:solidFill>
                  <a:srgbClr val="002060"/>
                </a:solidFill>
                <a:latin typeface="Trebuchet MS" pitchFamily="34" charset="0"/>
              </a:rPr>
              <a:t>Km²</a:t>
            </a:r>
          </a:p>
        </p:txBody>
      </p:sp>
      <p:sp>
        <p:nvSpPr>
          <p:cNvPr id="12316" name="Text Box 31"/>
          <p:cNvSpPr txBox="1">
            <a:spLocks noChangeArrowheads="1"/>
          </p:cNvSpPr>
          <p:nvPr/>
        </p:nvSpPr>
        <p:spPr bwMode="auto">
          <a:xfrm>
            <a:off x="285720" y="1071546"/>
            <a:ext cx="9358378" cy="461665"/>
          </a:xfrm>
          <a:prstGeom prst="rect">
            <a:avLst/>
          </a:prstGeom>
          <a:noFill/>
          <a:ln w="28575">
            <a:noFill/>
            <a:miter lim="800000"/>
            <a:headEnd/>
            <a:tailEnd/>
          </a:ln>
        </p:spPr>
        <p:txBody>
          <a:bodyPr wrap="square">
            <a:spAutoFit/>
          </a:bodyPr>
          <a:lstStyle/>
          <a:p>
            <a:r>
              <a:rPr lang="en-US" sz="2400" b="1" dirty="0">
                <a:solidFill>
                  <a:srgbClr val="A85400"/>
                </a:solidFill>
                <a:latin typeface="Trebuchet MS" pitchFamily="34" charset="0"/>
                <a:sym typeface="Marlett" pitchFamily="2" charset="2"/>
              </a:rPr>
              <a:t>Permits and Reconnaissance Zones </a:t>
            </a:r>
            <a:r>
              <a:rPr lang="en-US" sz="2400" b="1" dirty="0" smtClean="0">
                <a:solidFill>
                  <a:srgbClr val="A85400"/>
                </a:solidFill>
                <a:latin typeface="Trebuchet MS" pitchFamily="34" charset="0"/>
                <a:sym typeface="Marlett" pitchFamily="2" charset="2"/>
              </a:rPr>
              <a:t>acreage: end 2010</a:t>
            </a:r>
            <a:endParaRPr lang="en-US" sz="2400" b="1" dirty="0">
              <a:solidFill>
                <a:srgbClr val="A85400"/>
              </a:solidFill>
              <a:latin typeface="Trebuchet MS" pitchFamily="34" charset="0"/>
              <a:sym typeface="Marlett" pitchFamily="2" charset="2"/>
            </a:endParaRPr>
          </a:p>
        </p:txBody>
      </p:sp>
      <p:sp>
        <p:nvSpPr>
          <p:cNvPr id="12320" name="Rectangle 28"/>
          <p:cNvSpPr>
            <a:spLocks noChangeArrowheads="1"/>
          </p:cNvSpPr>
          <p:nvPr/>
        </p:nvSpPr>
        <p:spPr bwMode="auto">
          <a:xfrm>
            <a:off x="5265524" y="2277444"/>
            <a:ext cx="2454518" cy="477054"/>
          </a:xfrm>
          <a:prstGeom prst="rect">
            <a:avLst/>
          </a:prstGeom>
          <a:noFill/>
          <a:ln w="28575">
            <a:noFill/>
            <a:miter lim="800000"/>
            <a:headEnd/>
            <a:tailEnd/>
          </a:ln>
        </p:spPr>
        <p:txBody>
          <a:bodyPr wrap="none">
            <a:spAutoFit/>
          </a:bodyPr>
          <a:lstStyle/>
          <a:p>
            <a:pPr>
              <a:spcBef>
                <a:spcPct val="20000"/>
              </a:spcBef>
              <a:buClr>
                <a:srgbClr val="FF9900"/>
              </a:buClr>
              <a:buSzPct val="120000"/>
              <a:buFontTx/>
              <a:buChar char="•"/>
            </a:pPr>
            <a:r>
              <a:rPr lang="en-US" sz="2500" b="1" dirty="0" smtClean="0">
                <a:solidFill>
                  <a:srgbClr val="002060"/>
                </a:solidFill>
                <a:latin typeface="Trebuchet MS" pitchFamily="34" charset="0"/>
              </a:rPr>
              <a:t>   28 </a:t>
            </a:r>
            <a:r>
              <a:rPr lang="en-US" sz="2500" b="1" dirty="0">
                <a:solidFill>
                  <a:srgbClr val="002060"/>
                </a:solidFill>
                <a:latin typeface="Trebuchet MS" pitchFamily="34" charset="0"/>
              </a:rPr>
              <a:t>societies</a:t>
            </a:r>
          </a:p>
        </p:txBody>
      </p:sp>
      <p:graphicFrame>
        <p:nvGraphicFramePr>
          <p:cNvPr id="15" name="Graphique 14"/>
          <p:cNvGraphicFramePr>
            <a:graphicFrameLocks/>
          </p:cNvGraphicFramePr>
          <p:nvPr/>
        </p:nvGraphicFramePr>
        <p:xfrm>
          <a:off x="357126" y="4791587"/>
          <a:ext cx="3571932" cy="1923561"/>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 Box 6"/>
          <p:cNvSpPr txBox="1">
            <a:spLocks noChangeArrowheads="1"/>
          </p:cNvSpPr>
          <p:nvPr/>
        </p:nvSpPr>
        <p:spPr bwMode="auto">
          <a:xfrm>
            <a:off x="312918" y="-24"/>
            <a:ext cx="4544834" cy="707886"/>
          </a:xfrm>
          <a:prstGeom prst="rect">
            <a:avLst/>
          </a:prstGeom>
          <a:noFill/>
          <a:ln w="9525">
            <a:noFill/>
            <a:miter lim="800000"/>
            <a:headEnd/>
            <a:tailEnd/>
          </a:ln>
        </p:spPr>
        <p:txBody>
          <a:bodyPr wrap="none">
            <a:spAutoFit/>
          </a:bodyPr>
          <a:lstStyle/>
          <a:p>
            <a:pPr>
              <a:defRPr/>
            </a:pPr>
            <a:r>
              <a:rPr lang="fr-FR" sz="4000" b="1" dirty="0">
                <a:solidFill>
                  <a:srgbClr val="002060"/>
                </a:solidFill>
                <a:latin typeface="Trebuchet MS" pitchFamily="34" charset="0"/>
              </a:rPr>
              <a:t>Exploration </a:t>
            </a:r>
            <a:r>
              <a:rPr lang="fr-FR" sz="4000" b="1" dirty="0" err="1">
                <a:solidFill>
                  <a:srgbClr val="002060"/>
                </a:solidFill>
                <a:latin typeface="Trebuchet MS" pitchFamily="34" charset="0"/>
              </a:rPr>
              <a:t>Status</a:t>
            </a:r>
            <a:endParaRPr lang="fr-FR" sz="4000" b="1" dirty="0">
              <a:solidFill>
                <a:srgbClr val="002060"/>
              </a:solidFill>
              <a:latin typeface="Trebuchet MS" pitchFamily="34" charset="0"/>
            </a:endParaRPr>
          </a:p>
        </p:txBody>
      </p:sp>
      <p:sp>
        <p:nvSpPr>
          <p:cNvPr id="11" name="ZoneTexte 10"/>
          <p:cNvSpPr txBox="1"/>
          <p:nvPr/>
        </p:nvSpPr>
        <p:spPr>
          <a:xfrm rot="-2580000">
            <a:off x="3236943" y="6224707"/>
            <a:ext cx="695059" cy="250113"/>
          </a:xfrm>
          <a:prstGeom prst="rect">
            <a:avLst/>
          </a:prstGeom>
          <a:solidFill>
            <a:schemeClr val="bg1">
              <a:lumMod val="85000"/>
            </a:schemeClr>
          </a:solidFill>
        </p:spPr>
        <p:txBody>
          <a:bodyPr wrap="square" rtlCol="0">
            <a:spAutoFit/>
          </a:bodyPr>
          <a:lstStyle/>
          <a:p>
            <a:r>
              <a:rPr lang="en-US" sz="1000" b="1" dirty="0" smtClean="0">
                <a:latin typeface="+mj-lt"/>
              </a:rPr>
              <a:t>   2010</a:t>
            </a:r>
            <a:endParaRPr lang="en-US" sz="1000" b="1" dirty="0">
              <a:latin typeface="+mj-lt"/>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ChangeArrowheads="1"/>
          </p:cNvSpPr>
          <p:nvPr/>
        </p:nvSpPr>
        <p:spPr bwMode="auto">
          <a:xfrm>
            <a:off x="340408" y="1071546"/>
            <a:ext cx="7160550" cy="492443"/>
          </a:xfrm>
          <a:prstGeom prst="rect">
            <a:avLst/>
          </a:prstGeom>
          <a:noFill/>
          <a:ln w="9525">
            <a:noFill/>
            <a:miter lim="800000"/>
            <a:headEnd/>
            <a:tailEnd/>
          </a:ln>
        </p:spPr>
        <p:txBody>
          <a:bodyPr wrap="none">
            <a:spAutoFit/>
          </a:bodyPr>
          <a:lstStyle/>
          <a:p>
            <a:pPr>
              <a:buClr>
                <a:schemeClr val="accent1"/>
              </a:buClr>
              <a:buSzPct val="115000"/>
              <a:buFont typeface="Tahoma" pitchFamily="34" charset="0"/>
              <a:buNone/>
            </a:pPr>
            <a:r>
              <a:rPr lang="en-US" sz="2600" dirty="0">
                <a:solidFill>
                  <a:srgbClr val="A85400"/>
                </a:solidFill>
                <a:sym typeface="Marlett" pitchFamily="2" charset="2"/>
              </a:rPr>
              <a:t> </a:t>
            </a:r>
            <a:r>
              <a:rPr lang="en-US" sz="2600" b="1" dirty="0" smtClean="0">
                <a:solidFill>
                  <a:srgbClr val="A85400"/>
                </a:solidFill>
                <a:latin typeface="Trebuchet MS" pitchFamily="34" charset="0"/>
                <a:sym typeface="Marlett" pitchFamily="2" charset="2"/>
              </a:rPr>
              <a:t>Petroleum Agreement Evolution: 1997-2010</a:t>
            </a:r>
            <a:endParaRPr lang="en-GB" sz="2600" b="1" dirty="0">
              <a:solidFill>
                <a:srgbClr val="A85400"/>
              </a:solidFill>
              <a:latin typeface="Trebuchet MS" pitchFamily="34" charset="0"/>
              <a:sym typeface="Marlett" pitchFamily="2" charset="2"/>
            </a:endParaRPr>
          </a:p>
        </p:txBody>
      </p:sp>
      <p:grpSp>
        <p:nvGrpSpPr>
          <p:cNvPr id="9" name="Groupe 8"/>
          <p:cNvGrpSpPr/>
          <p:nvPr/>
        </p:nvGrpSpPr>
        <p:grpSpPr>
          <a:xfrm>
            <a:off x="876404" y="1785927"/>
            <a:ext cx="7338934" cy="4857783"/>
            <a:chOff x="304900" y="1071546"/>
            <a:chExt cx="7338934" cy="4857783"/>
          </a:xfrm>
        </p:grpSpPr>
        <p:graphicFrame>
          <p:nvGraphicFramePr>
            <p:cNvPr id="13" name="Graphique 12"/>
            <p:cNvGraphicFramePr>
              <a:graphicFrameLocks/>
            </p:cNvGraphicFramePr>
            <p:nvPr/>
          </p:nvGraphicFramePr>
          <p:xfrm>
            <a:off x="357158" y="1071546"/>
            <a:ext cx="7286676" cy="4857783"/>
          </p:xfrm>
          <a:graphic>
            <a:graphicData uri="http://schemas.openxmlformats.org/drawingml/2006/chart">
              <c:chart xmlns:c="http://schemas.openxmlformats.org/drawingml/2006/chart" xmlns:r="http://schemas.openxmlformats.org/officeDocument/2006/relationships" r:id="rId3"/>
            </a:graphicData>
          </a:graphic>
        </p:graphicFrame>
        <p:sp>
          <p:nvSpPr>
            <p:cNvPr id="39942" name="Text Box 17"/>
            <p:cNvSpPr txBox="1">
              <a:spLocks noChangeArrowheads="1"/>
            </p:cNvSpPr>
            <p:nvPr/>
          </p:nvSpPr>
          <p:spPr bwMode="auto">
            <a:xfrm rot="-5400000">
              <a:off x="-585407" y="3134619"/>
              <a:ext cx="2088392" cy="307777"/>
            </a:xfrm>
            <a:prstGeom prst="rect">
              <a:avLst/>
            </a:prstGeom>
            <a:noFill/>
            <a:ln w="9525">
              <a:noFill/>
              <a:miter lim="800000"/>
              <a:headEnd/>
              <a:tailEnd/>
            </a:ln>
          </p:spPr>
          <p:txBody>
            <a:bodyPr wrap="none">
              <a:spAutoFit/>
            </a:bodyPr>
            <a:lstStyle/>
            <a:p>
              <a:r>
                <a:rPr lang="en-US" sz="1400" b="1" dirty="0" smtClean="0">
                  <a:latin typeface="Trebuchet MS" pitchFamily="34" charset="0"/>
                </a:rPr>
                <a:t>Petroleum Agreement</a:t>
              </a:r>
              <a:endParaRPr lang="en-US" sz="1400" b="1" dirty="0">
                <a:latin typeface="Trebuchet MS" pitchFamily="34" charset="0"/>
              </a:endParaRPr>
            </a:p>
          </p:txBody>
        </p:sp>
      </p:grpSp>
      <p:sp>
        <p:nvSpPr>
          <p:cNvPr id="10" name="Text Box 6"/>
          <p:cNvSpPr txBox="1">
            <a:spLocks noChangeArrowheads="1"/>
          </p:cNvSpPr>
          <p:nvPr/>
        </p:nvSpPr>
        <p:spPr bwMode="auto">
          <a:xfrm>
            <a:off x="312918" y="-24"/>
            <a:ext cx="4544834" cy="707886"/>
          </a:xfrm>
          <a:prstGeom prst="rect">
            <a:avLst/>
          </a:prstGeom>
          <a:noFill/>
          <a:ln w="9525">
            <a:noFill/>
            <a:miter lim="800000"/>
            <a:headEnd/>
            <a:tailEnd/>
          </a:ln>
        </p:spPr>
        <p:txBody>
          <a:bodyPr wrap="none">
            <a:spAutoFit/>
          </a:bodyPr>
          <a:lstStyle/>
          <a:p>
            <a:pPr>
              <a:defRPr/>
            </a:pPr>
            <a:r>
              <a:rPr lang="fr-FR" sz="4000" b="1" dirty="0">
                <a:solidFill>
                  <a:srgbClr val="002060"/>
                </a:solidFill>
                <a:latin typeface="Trebuchet MS" pitchFamily="34" charset="0"/>
              </a:rPr>
              <a:t>Exploration </a:t>
            </a:r>
            <a:r>
              <a:rPr lang="fr-FR" sz="4000" b="1" dirty="0" err="1">
                <a:solidFill>
                  <a:srgbClr val="002060"/>
                </a:solidFill>
                <a:latin typeface="Trebuchet MS" pitchFamily="34" charset="0"/>
              </a:rPr>
              <a:t>Status</a:t>
            </a:r>
            <a:endParaRPr lang="fr-FR" sz="4000" b="1" dirty="0">
              <a:solidFill>
                <a:srgbClr val="002060"/>
              </a:solidFill>
              <a:latin typeface="Trebuchet MS" pitchFamily="34" charset="0"/>
            </a:endParaRPr>
          </a:p>
        </p:txBody>
      </p:sp>
      <p:grpSp>
        <p:nvGrpSpPr>
          <p:cNvPr id="11" name="Groupe 10"/>
          <p:cNvGrpSpPr/>
          <p:nvPr/>
        </p:nvGrpSpPr>
        <p:grpSpPr>
          <a:xfrm>
            <a:off x="4214810" y="5994755"/>
            <a:ext cx="3793268" cy="602597"/>
            <a:chOff x="4214810" y="5994755"/>
            <a:chExt cx="3793268" cy="602597"/>
          </a:xfrm>
        </p:grpSpPr>
        <p:sp>
          <p:nvSpPr>
            <p:cNvPr id="39941" name="Text Box 16"/>
            <p:cNvSpPr txBox="1">
              <a:spLocks noChangeArrowheads="1"/>
            </p:cNvSpPr>
            <p:nvPr/>
          </p:nvSpPr>
          <p:spPr bwMode="auto">
            <a:xfrm>
              <a:off x="4214810" y="6289575"/>
              <a:ext cx="663708" cy="307777"/>
            </a:xfrm>
            <a:prstGeom prst="rect">
              <a:avLst/>
            </a:prstGeom>
            <a:noFill/>
            <a:ln w="9525">
              <a:noFill/>
              <a:miter lim="800000"/>
              <a:headEnd/>
              <a:tailEnd/>
            </a:ln>
          </p:spPr>
          <p:txBody>
            <a:bodyPr wrap="none">
              <a:spAutoFit/>
            </a:bodyPr>
            <a:lstStyle/>
            <a:p>
              <a:r>
                <a:rPr lang="fr-FR" sz="1400" b="1" dirty="0" err="1" smtClean="0"/>
                <a:t>Years</a:t>
              </a:r>
              <a:endParaRPr lang="fr-FR" sz="1400" b="1" dirty="0"/>
            </a:p>
          </p:txBody>
        </p:sp>
        <p:sp>
          <p:nvSpPr>
            <p:cNvPr id="8" name="ZoneTexte 7"/>
            <p:cNvSpPr txBox="1"/>
            <p:nvPr/>
          </p:nvSpPr>
          <p:spPr>
            <a:xfrm rot="-2700000">
              <a:off x="7143982" y="5994755"/>
              <a:ext cx="864096" cy="300486"/>
            </a:xfrm>
            <a:prstGeom prst="rect">
              <a:avLst/>
            </a:prstGeom>
            <a:solidFill>
              <a:schemeClr val="bg1"/>
            </a:solidFill>
          </p:spPr>
          <p:txBody>
            <a:bodyPr wrap="square" rtlCol="0">
              <a:spAutoFit/>
            </a:bodyPr>
            <a:lstStyle/>
            <a:p>
              <a:r>
                <a:rPr lang="en-US" sz="1300" b="1" dirty="0" smtClean="0">
                  <a:latin typeface="+mj-lt"/>
                </a:rPr>
                <a:t>2010</a:t>
              </a:r>
              <a:endParaRPr lang="en-US" sz="1300" b="1" dirty="0">
                <a:latin typeface="+mj-lt"/>
              </a:endParaRPr>
            </a:p>
          </p:txBody>
        </p:sp>
      </p:gr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588TGp_Housesale_light">
  <a:themeElements>
    <a:clrScheme name="3 1">
      <a:dk1>
        <a:srgbClr val="000000"/>
      </a:dk1>
      <a:lt1>
        <a:srgbClr val="FFFFFF"/>
      </a:lt1>
      <a:dk2>
        <a:srgbClr val="114F9B"/>
      </a:dk2>
      <a:lt2>
        <a:srgbClr val="C0C0C0"/>
      </a:lt2>
      <a:accent1>
        <a:srgbClr val="4792D7"/>
      </a:accent1>
      <a:accent2>
        <a:srgbClr val="F6750A"/>
      </a:accent2>
      <a:accent3>
        <a:srgbClr val="FFFFFF"/>
      </a:accent3>
      <a:accent4>
        <a:srgbClr val="000000"/>
      </a:accent4>
      <a:accent5>
        <a:srgbClr val="B1C7E8"/>
      </a:accent5>
      <a:accent6>
        <a:srgbClr val="DF6908"/>
      </a:accent6>
      <a:hlink>
        <a:srgbClr val="8CB929"/>
      </a:hlink>
      <a:folHlink>
        <a:srgbClr val="C072AA"/>
      </a:folHlink>
    </a:clrScheme>
    <a:fontScheme name="3">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 1">
        <a:dk1>
          <a:srgbClr val="000000"/>
        </a:dk1>
        <a:lt1>
          <a:srgbClr val="FFFFFF"/>
        </a:lt1>
        <a:dk2>
          <a:srgbClr val="114F9B"/>
        </a:dk2>
        <a:lt2>
          <a:srgbClr val="C0C0C0"/>
        </a:lt2>
        <a:accent1>
          <a:srgbClr val="4792D7"/>
        </a:accent1>
        <a:accent2>
          <a:srgbClr val="F6750A"/>
        </a:accent2>
        <a:accent3>
          <a:srgbClr val="FFFFFF"/>
        </a:accent3>
        <a:accent4>
          <a:srgbClr val="000000"/>
        </a:accent4>
        <a:accent5>
          <a:srgbClr val="B1C7E8"/>
        </a:accent5>
        <a:accent6>
          <a:srgbClr val="DF6908"/>
        </a:accent6>
        <a:hlink>
          <a:srgbClr val="8CB929"/>
        </a:hlink>
        <a:folHlink>
          <a:srgbClr val="C072AA"/>
        </a:folHlink>
      </a:clrScheme>
      <a:clrMap bg1="lt1" tx1="dk1" bg2="lt2" tx2="dk2" accent1="accent1" accent2="accent2" accent3="accent3" accent4="accent4" accent5="accent5" accent6="accent6" hlink="hlink" folHlink="folHlink"/>
    </a:extraClrScheme>
    <a:extraClrScheme>
      <a:clrScheme name="3 2">
        <a:dk1>
          <a:srgbClr val="000000"/>
        </a:dk1>
        <a:lt1>
          <a:srgbClr val="FFFFFF"/>
        </a:lt1>
        <a:dk2>
          <a:srgbClr val="660033"/>
        </a:dk2>
        <a:lt2>
          <a:srgbClr val="C0C0C0"/>
        </a:lt2>
        <a:accent1>
          <a:srgbClr val="948EDE"/>
        </a:accent1>
        <a:accent2>
          <a:srgbClr val="36B9BC"/>
        </a:accent2>
        <a:accent3>
          <a:srgbClr val="FFFFFF"/>
        </a:accent3>
        <a:accent4>
          <a:srgbClr val="000000"/>
        </a:accent4>
        <a:accent5>
          <a:srgbClr val="C8C6EC"/>
        </a:accent5>
        <a:accent6>
          <a:srgbClr val="30A7AA"/>
        </a:accent6>
        <a:hlink>
          <a:srgbClr val="C8B540"/>
        </a:hlink>
        <a:folHlink>
          <a:srgbClr val="8198D9"/>
        </a:folHlink>
      </a:clrScheme>
      <a:clrMap bg1="lt1" tx1="dk1" bg2="lt2" tx2="dk2" accent1="accent1" accent2="accent2" accent3="accent3" accent4="accent4" accent5="accent5" accent6="accent6" hlink="hlink" folHlink="folHlink"/>
    </a:extraClrScheme>
    <a:extraClrScheme>
      <a:clrScheme name="3 3">
        <a:dk1>
          <a:srgbClr val="000000"/>
        </a:dk1>
        <a:lt1>
          <a:srgbClr val="FFFFFF"/>
        </a:lt1>
        <a:dk2>
          <a:srgbClr val="006666"/>
        </a:dk2>
        <a:lt2>
          <a:srgbClr val="C0C0C0"/>
        </a:lt2>
        <a:accent1>
          <a:srgbClr val="8FC670"/>
        </a:accent1>
        <a:accent2>
          <a:srgbClr val="40B1C8"/>
        </a:accent2>
        <a:accent3>
          <a:srgbClr val="FFFFFF"/>
        </a:accent3>
        <a:accent4>
          <a:srgbClr val="000000"/>
        </a:accent4>
        <a:accent5>
          <a:srgbClr val="C6DFBB"/>
        </a:accent5>
        <a:accent6>
          <a:srgbClr val="39A0B5"/>
        </a:accent6>
        <a:hlink>
          <a:srgbClr val="FBAC0D"/>
        </a:hlink>
        <a:folHlink>
          <a:srgbClr val="D4CF0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588TGp_Housesale_light</Template>
  <TotalTime>1055</TotalTime>
  <Words>1487</Words>
  <Application>Microsoft Office PowerPoint</Application>
  <PresentationFormat>Affichage à l'écran (4:3)</PresentationFormat>
  <Paragraphs>293</Paragraphs>
  <Slides>27</Slides>
  <Notes>27</Notes>
  <HiddenSlides>0</HiddenSlides>
  <MMClips>0</MMClips>
  <ScaleCrop>false</ScaleCrop>
  <HeadingPairs>
    <vt:vector size="4" baseType="variant">
      <vt:variant>
        <vt:lpstr>Thème</vt:lpstr>
      </vt:variant>
      <vt:variant>
        <vt:i4>1</vt:i4>
      </vt:variant>
      <vt:variant>
        <vt:lpstr>Titres des diapositives</vt:lpstr>
      </vt:variant>
      <vt:variant>
        <vt:i4>27</vt:i4>
      </vt:variant>
    </vt:vector>
  </HeadingPairs>
  <TitlesOfParts>
    <vt:vector size="28" baseType="lpstr">
      <vt:lpstr>588TGp_Housesale_light</vt:lpstr>
      <vt:lpstr>Diapositive 1</vt:lpstr>
      <vt:lpstr>Diapositive 2</vt:lpstr>
      <vt:lpstr>Energy sector in Morocco </vt:lpstr>
      <vt:lpstr>Diapositive 4</vt:lpstr>
      <vt:lpstr>Diapositive 5</vt:lpstr>
      <vt:lpstr>Diapositive 6</vt:lpstr>
      <vt:lpstr>Diapositive 7</vt:lpstr>
      <vt:lpstr>Diapositive 8</vt:lpstr>
      <vt:lpstr>Diapositive 9</vt:lpstr>
      <vt:lpstr>Diapositive 10</vt:lpstr>
      <vt:lpstr>Amplitude Energy Extraction Map</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PowerTemplate</dc:title>
  <dc:creator>AMEZZANE</dc:creator>
  <cp:lastModifiedBy>hssain</cp:lastModifiedBy>
  <cp:revision>76</cp:revision>
  <dcterms:created xsi:type="dcterms:W3CDTF">2010-11-25T11:23:20Z</dcterms:created>
  <dcterms:modified xsi:type="dcterms:W3CDTF">2011-04-11T17:44:58Z</dcterms:modified>
</cp:coreProperties>
</file>