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707" r:id="rId2"/>
    <p:sldId id="806" r:id="rId3"/>
    <p:sldId id="807" r:id="rId4"/>
    <p:sldId id="808" r:id="rId5"/>
    <p:sldId id="1107" r:id="rId6"/>
    <p:sldId id="1108" r:id="rId7"/>
    <p:sldId id="974" r:id="rId8"/>
    <p:sldId id="1025" r:id="rId9"/>
    <p:sldId id="1032" r:id="rId10"/>
    <p:sldId id="1028" r:id="rId11"/>
    <p:sldId id="1029" r:id="rId12"/>
    <p:sldId id="1030" r:id="rId13"/>
    <p:sldId id="987" r:id="rId14"/>
    <p:sldId id="988" r:id="rId15"/>
    <p:sldId id="1090" r:id="rId16"/>
    <p:sldId id="1091" r:id="rId17"/>
    <p:sldId id="1109" r:id="rId18"/>
    <p:sldId id="998" r:id="rId19"/>
  </p:sldIdLst>
  <p:sldSz cx="9144000" cy="6858000" type="screen4x3"/>
  <p:notesSz cx="6834188" cy="9979025"/>
  <p:defaultTextStyle>
    <a:defPPr>
      <a:defRPr lang="da-DK"/>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66"/>
    <a:srgbClr val="000099"/>
    <a:srgbClr val="CC0000"/>
    <a:srgbClr val="6600CC"/>
    <a:srgbClr val="FF9900"/>
    <a:srgbClr val="FFFF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468" autoAdjust="0"/>
  </p:normalViewPr>
  <p:slideViewPr>
    <p:cSldViewPr>
      <p:cViewPr>
        <p:scale>
          <a:sx n="70" d="100"/>
          <a:sy n="70" d="100"/>
        </p:scale>
        <p:origin x="-966" y="-276"/>
      </p:cViewPr>
      <p:guideLst>
        <p:guide orient="horz" pos="2160"/>
        <p:guide pos="2880"/>
      </p:guideLst>
    </p:cSldViewPr>
  </p:slideViewPr>
  <p:outlineViewPr>
    <p:cViewPr>
      <p:scale>
        <a:sx n="33" d="100"/>
        <a:sy n="33" d="100"/>
      </p:scale>
      <p:origin x="0" y="90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atin typeface="Arial" charset="0"/>
                <a:cs typeface="+mn-cs"/>
              </a:defRPr>
            </a:lvl1pPr>
          </a:lstStyle>
          <a:p>
            <a:pPr>
              <a:defRPr/>
            </a:pPr>
            <a:endParaRPr lang="da-DK"/>
          </a:p>
        </p:txBody>
      </p:sp>
      <p:sp>
        <p:nvSpPr>
          <p:cNvPr id="3" name="Pladsholder til dato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atin typeface="Arial" charset="0"/>
                <a:cs typeface="+mn-cs"/>
              </a:defRPr>
            </a:lvl1pPr>
          </a:lstStyle>
          <a:p>
            <a:pPr>
              <a:defRPr/>
            </a:pPr>
            <a:fld id="{6B7DFDFD-490A-42E6-B9DD-5A62769D9426}" type="datetimeFigureOut">
              <a:rPr lang="da-DK"/>
              <a:pPr>
                <a:defRPr/>
              </a:pPr>
              <a:t>13-04-2011</a:t>
            </a:fld>
            <a:endParaRPr lang="da-DK"/>
          </a:p>
        </p:txBody>
      </p:sp>
      <p:sp>
        <p:nvSpPr>
          <p:cNvPr id="4" name="Pladsholder til diasbillede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da-DK"/>
          </a:p>
        </p:txBody>
      </p:sp>
      <p:sp>
        <p:nvSpPr>
          <p:cNvPr id="7" name="Pladsholder til diasnumm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atin typeface="Arial" charset="0"/>
                <a:cs typeface="+mn-cs"/>
              </a:defRPr>
            </a:lvl1pPr>
          </a:lstStyle>
          <a:p>
            <a:pPr>
              <a:defRPr/>
            </a:pPr>
            <a:fld id="{E9304D9F-C90D-4CFE-A380-48428B54ECB4}" type="slidenum">
              <a:rPr lang="da-DK"/>
              <a:pPr>
                <a:defRPr/>
              </a:pPr>
              <a:t>‹nr.›</a:t>
            </a:fld>
            <a:endParaRPr lang="da-DK"/>
          </a:p>
        </p:txBody>
      </p:sp>
    </p:spTree>
    <p:extLst>
      <p:ext uri="{BB962C8B-B14F-4D97-AF65-F5344CB8AC3E}">
        <p14:creationId xmlns:p14="http://schemas.microsoft.com/office/powerpoint/2010/main" val="244574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70325" y="9478963"/>
            <a:ext cx="2962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94" tIns="46597" rIns="93194" bIns="46597"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EB085E-3954-44FD-BD0E-EEE05E393107}" type="slidenum">
              <a:rPr lang="en-GB" sz="1200">
                <a:latin typeface="Verdana" pitchFamily="34" charset="0"/>
                <a:ea typeface="MS PGothic" pitchFamily="34" charset="-128"/>
              </a:rPr>
              <a:pPr algn="r" eaLnBrk="1" hangingPunct="1"/>
              <a:t>2</a:t>
            </a:fld>
            <a:endParaRPr lang="en-GB" sz="1200">
              <a:latin typeface="Verdana" pitchFamily="34" charset="0"/>
              <a:ea typeface="MS PGothic" pitchFamily="34"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911225" y="4740275"/>
            <a:ext cx="5011738" cy="449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94" tIns="46597" rIns="93194" bIns="4659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925513" y="746125"/>
            <a:ext cx="4992687" cy="3744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a:xfrm>
            <a:off x="912813" y="4738688"/>
            <a:ext cx="5008562" cy="4494212"/>
          </a:xfrm>
        </p:spPr>
        <p:txBody>
          <a:bodyPr>
            <a:normAutofit fontScale="92500"/>
          </a:bodyPr>
          <a:lstStyle/>
          <a:p>
            <a:pPr>
              <a:lnSpc>
                <a:spcPct val="80000"/>
              </a:lnSpc>
              <a:defRPr/>
            </a:pPr>
            <a:r>
              <a:rPr lang="en-GB" sz="1000" dirty="0" smtClean="0">
                <a:latin typeface="Arial" pitchFamily="34" charset="0"/>
                <a:ea typeface="ヒラギノ角ゴ Pro W3"/>
                <a:cs typeface="ヒラギノ角ゴ Pro W3"/>
              </a:rPr>
              <a:t>Based on a maximum likely drilling programme of 150 days from entering Greenland territory to demobilising from Greenland waters (124 days for the</a:t>
            </a:r>
          </a:p>
          <a:p>
            <a:pPr>
              <a:lnSpc>
                <a:spcPct val="80000"/>
              </a:lnSpc>
              <a:defRPr/>
            </a:pPr>
            <a:r>
              <a:rPr lang="en-GB" sz="1000" i="1" dirty="0" err="1" smtClean="0">
                <a:latin typeface="Arial" pitchFamily="34" charset="0"/>
                <a:ea typeface="ヒラギノ角ゴ Pro W3"/>
                <a:cs typeface="ヒラギノ角ゴ Pro W3"/>
              </a:rPr>
              <a:t>Stena</a:t>
            </a:r>
            <a:r>
              <a:rPr lang="en-GB" sz="1000" i="1" dirty="0" smtClean="0">
                <a:latin typeface="Arial" pitchFamily="34" charset="0"/>
                <a:ea typeface="ヒラギノ角ゴ Pro W3"/>
                <a:cs typeface="ヒラギノ角ゴ Pro W3"/>
              </a:rPr>
              <a:t> Forth MODU </a:t>
            </a:r>
            <a:r>
              <a:rPr lang="en-GB" sz="1000" dirty="0" smtClean="0">
                <a:latin typeface="Arial" pitchFamily="34" charset="0"/>
                <a:ea typeface="ヒラギノ角ゴ Pro W3"/>
                <a:cs typeface="ヒラギノ角ゴ Pro W3"/>
              </a:rPr>
              <a:t>and 95 days for the </a:t>
            </a:r>
            <a:r>
              <a:rPr lang="en-GB" sz="1000" i="1" dirty="0" err="1" smtClean="0">
                <a:latin typeface="Arial" pitchFamily="34" charset="0"/>
                <a:ea typeface="ヒラギノ角ゴ Pro W3"/>
                <a:cs typeface="ヒラギノ角ゴ Pro W3"/>
              </a:rPr>
              <a:t>Stena</a:t>
            </a:r>
            <a:r>
              <a:rPr lang="en-GB" sz="1000" i="1" dirty="0" smtClean="0">
                <a:latin typeface="Arial" pitchFamily="34" charset="0"/>
                <a:ea typeface="ヒラギノ角ゴ Pro W3"/>
                <a:cs typeface="ヒラギノ角ゴ Pro W3"/>
              </a:rPr>
              <a:t> Don MODU)</a:t>
            </a:r>
            <a:r>
              <a:rPr lang="en-GB" sz="1000" dirty="0" smtClean="0">
                <a:latin typeface="Arial" pitchFamily="34" charset="0"/>
                <a:ea typeface="ヒラギノ角ゴ Pro W3"/>
                <a:cs typeface="ヒラギノ角ゴ Pro W3"/>
              </a:rPr>
              <a:t>,</a:t>
            </a:r>
          </a:p>
          <a:p>
            <a:pPr>
              <a:lnSpc>
                <a:spcPct val="80000"/>
              </a:lnSpc>
              <a:defRPr/>
            </a:pPr>
            <a:endParaRPr lang="en-GB" sz="1000" b="1" dirty="0" smtClean="0">
              <a:latin typeface="Arial" pitchFamily="34" charset="0"/>
              <a:ea typeface="ヒラギノ角ゴ Pro W3"/>
              <a:cs typeface="ヒラギノ角ゴ Pro W3"/>
            </a:endParaRPr>
          </a:p>
          <a:p>
            <a:pPr>
              <a:lnSpc>
                <a:spcPct val="80000"/>
              </a:lnSpc>
              <a:defRPr/>
            </a:pPr>
            <a:r>
              <a:rPr lang="en-GB" sz="1000" b="1" dirty="0" smtClean="0">
                <a:latin typeface="Arial" pitchFamily="34" charset="0"/>
                <a:ea typeface="ヒラギノ角ゴ Pro W3"/>
                <a:cs typeface="ヒラギノ角ゴ Pro W3"/>
              </a:rPr>
              <a:t>2 Rig Strategy – Drilling Program</a:t>
            </a:r>
          </a:p>
          <a:p>
            <a:pPr>
              <a:lnSpc>
                <a:spcPct val="80000"/>
              </a:lnSpc>
              <a:defRPr/>
            </a:pPr>
            <a:r>
              <a:rPr lang="en-US" sz="1000" dirty="0" smtClean="0">
                <a:latin typeface="Arial" pitchFamily="34" charset="0"/>
                <a:ea typeface="ヒラギノ角ゴ Pro W3"/>
                <a:cs typeface="ヒラギノ角ゴ Pro W3"/>
              </a:rPr>
              <a:t>The 2 rigs for the Greenland project are both dynamically positioned (DP), no anchors and kept in position by thrusters and GPS.</a:t>
            </a:r>
          </a:p>
          <a:p>
            <a:pPr>
              <a:lnSpc>
                <a:spcPct val="80000"/>
              </a:lnSpc>
              <a:defRPr/>
            </a:pPr>
            <a:r>
              <a:rPr lang="en-US" sz="1000" dirty="0" smtClean="0">
                <a:latin typeface="Arial" pitchFamily="34" charset="0"/>
                <a:ea typeface="ヒラギノ角ゴ Pro W3"/>
                <a:cs typeface="ヒラギノ角ゴ Pro W3"/>
              </a:rPr>
              <a:t>The drillship is the </a:t>
            </a:r>
            <a:r>
              <a:rPr lang="en-US" sz="1000" dirty="0" err="1" smtClean="0">
                <a:latin typeface="Arial" pitchFamily="34" charset="0"/>
                <a:ea typeface="ヒラギノ角ゴ Pro W3"/>
                <a:cs typeface="ヒラギノ角ゴ Pro W3"/>
              </a:rPr>
              <a:t>Stena</a:t>
            </a:r>
            <a:r>
              <a:rPr lang="en-US" sz="1000" dirty="0" smtClean="0">
                <a:latin typeface="Arial" pitchFamily="34" charset="0"/>
                <a:ea typeface="ヒラギノ角ゴ Pro W3"/>
                <a:cs typeface="ヒラギノ角ゴ Pro W3"/>
              </a:rPr>
              <a:t> Forth and the semi sub is the </a:t>
            </a:r>
            <a:r>
              <a:rPr lang="en-US" sz="1000" dirty="0" err="1" smtClean="0">
                <a:latin typeface="Arial" pitchFamily="34" charset="0"/>
                <a:ea typeface="ヒラギノ角ゴ Pro W3"/>
                <a:cs typeface="ヒラギノ角ゴ Pro W3"/>
              </a:rPr>
              <a:t>Stena</a:t>
            </a:r>
            <a:r>
              <a:rPr lang="en-US" sz="1000" dirty="0" smtClean="0">
                <a:latin typeface="Arial" pitchFamily="34" charset="0"/>
                <a:ea typeface="ヒラギノ角ゴ Pro W3"/>
                <a:cs typeface="ヒラギノ角ゴ Pro W3"/>
              </a:rPr>
              <a:t> Don, both are two of the most modern </a:t>
            </a:r>
            <a:r>
              <a:rPr lang="en-US" sz="1000" b="1" dirty="0" smtClean="0">
                <a:latin typeface="Arial" pitchFamily="34" charset="0"/>
                <a:ea typeface="ヒラギノ角ゴ Pro W3"/>
                <a:cs typeface="ヒラギノ角ゴ Pro W3"/>
              </a:rPr>
              <a:t>state of the art</a:t>
            </a:r>
            <a:r>
              <a:rPr lang="en-US" sz="1000" dirty="0" smtClean="0">
                <a:latin typeface="Arial" pitchFamily="34" charset="0"/>
                <a:ea typeface="ヒラギノ角ゴ Pro W3"/>
                <a:cs typeface="ヒラギノ角ゴ Pro W3"/>
              </a:rPr>
              <a:t> vessels in their class</a:t>
            </a:r>
            <a:endParaRPr lang="en-GB" sz="1000" b="1" dirty="0" smtClean="0">
              <a:latin typeface="Arial" pitchFamily="34" charset="0"/>
              <a:ea typeface="ヒラギノ角ゴ Pro W3"/>
              <a:cs typeface="ヒラギノ角ゴ Pro W3"/>
            </a:endParaRPr>
          </a:p>
          <a:p>
            <a:pPr>
              <a:lnSpc>
                <a:spcPct val="80000"/>
              </a:lnSpc>
              <a:defRPr/>
            </a:pPr>
            <a:r>
              <a:rPr lang="en-GB" sz="1000" dirty="0" err="1" smtClean="0">
                <a:latin typeface="Arial" pitchFamily="34" charset="0"/>
                <a:ea typeface="ヒラギノ角ゴ Pro W3"/>
                <a:cs typeface="ヒラギノ角ゴ Pro W3"/>
              </a:rPr>
              <a:t>Stena</a:t>
            </a:r>
            <a:r>
              <a:rPr lang="en-GB" sz="1000" dirty="0" smtClean="0">
                <a:latin typeface="Arial" pitchFamily="34" charset="0"/>
                <a:ea typeface="ヒラギノ角ゴ Pro W3"/>
                <a:cs typeface="ヒラギノ角ゴ Pro W3"/>
              </a:rPr>
              <a:t> Forth DP Drillship, operates in broken ice</a:t>
            </a:r>
          </a:p>
          <a:p>
            <a:pPr>
              <a:lnSpc>
                <a:spcPct val="80000"/>
              </a:lnSpc>
              <a:defRPr/>
            </a:pPr>
            <a:r>
              <a:rPr lang="en-US" sz="1000" dirty="0" err="1" smtClean="0">
                <a:solidFill>
                  <a:srgbClr val="404040"/>
                </a:solidFill>
                <a:latin typeface="Arial" pitchFamily="34" charset="0"/>
                <a:ea typeface="ヒラギノ角ゴ Pro W3"/>
                <a:cs typeface="ヒラギノ角ゴ Pro W3"/>
              </a:rPr>
              <a:t>Stena</a:t>
            </a:r>
            <a:r>
              <a:rPr lang="en-US" sz="1000" dirty="0" smtClean="0">
                <a:solidFill>
                  <a:srgbClr val="404040"/>
                </a:solidFill>
                <a:latin typeface="Arial" pitchFamily="34" charset="0"/>
                <a:ea typeface="ヒラギノ角ゴ Pro W3"/>
                <a:cs typeface="ヒラギノ角ゴ Pro W3"/>
              </a:rPr>
              <a:t> Don Semi- Submersible both harsh environment rig </a:t>
            </a:r>
          </a:p>
          <a:p>
            <a:pPr>
              <a:lnSpc>
                <a:spcPct val="80000"/>
              </a:lnSpc>
              <a:defRPr/>
            </a:pPr>
            <a:r>
              <a:rPr lang="en-US" sz="1000" dirty="0" smtClean="0">
                <a:solidFill>
                  <a:srgbClr val="404040"/>
                </a:solidFill>
                <a:latin typeface="Arial" pitchFamily="34" charset="0"/>
                <a:ea typeface="ヒラギノ角ゴ Pro W3"/>
                <a:cs typeface="ヒラギノ角ゴ Pro W3"/>
              </a:rPr>
              <a:t>Detailed rig inspections and audits to ensure Arctic level environmental, safety and operations compliance</a:t>
            </a:r>
          </a:p>
          <a:p>
            <a:pPr>
              <a:lnSpc>
                <a:spcPct val="80000"/>
              </a:lnSpc>
              <a:defRPr/>
            </a:pPr>
            <a:endParaRPr lang="en-US" sz="1000" dirty="0" smtClean="0">
              <a:latin typeface="Arial" pitchFamily="34" charset="0"/>
              <a:ea typeface="ヒラギノ角ゴ Pro W3"/>
              <a:cs typeface="ヒラギノ角ゴ Pro W3"/>
            </a:endParaRPr>
          </a:p>
          <a:p>
            <a:pPr>
              <a:lnSpc>
                <a:spcPct val="80000"/>
              </a:lnSpc>
              <a:defRPr/>
            </a:pPr>
            <a:r>
              <a:rPr lang="en-US" sz="1000" b="1" dirty="0" smtClean="0">
                <a:latin typeface="Arial" pitchFamily="34" charset="0"/>
                <a:ea typeface="ヒラギノ角ゴ Pro W3"/>
                <a:cs typeface="ヒラギノ角ゴ Pro W3"/>
              </a:rPr>
              <a:t>Helicopter Logistics</a:t>
            </a:r>
            <a:r>
              <a:rPr lang="en-US" sz="1000" dirty="0" smtClean="0">
                <a:latin typeface="Arial" pitchFamily="34" charset="0"/>
                <a:ea typeface="ヒラギノ角ゴ Pro W3"/>
                <a:cs typeface="ヒラギノ角ゴ Pro W3"/>
              </a:rPr>
              <a:t> – Helicopter Main Base - Hanger and maintenance facilities – Flight and maintenance crews based in </a:t>
            </a:r>
            <a:r>
              <a:rPr lang="en-US" sz="1000" dirty="0" err="1" smtClean="0">
                <a:latin typeface="Arial" pitchFamily="34" charset="0"/>
                <a:ea typeface="ヒラギノ角ゴ Pro W3"/>
                <a:cs typeface="ヒラギノ角ゴ Pro W3"/>
              </a:rPr>
              <a:t>Ilulissat</a:t>
            </a:r>
            <a:r>
              <a:rPr lang="en-US" sz="1000" dirty="0" smtClean="0">
                <a:latin typeface="Arial" pitchFamily="34" charset="0"/>
                <a:ea typeface="ヒラギノ角ゴ Pro W3"/>
                <a:cs typeface="ヒラギノ角ゴ Pro W3"/>
              </a:rPr>
              <a:t>, and </a:t>
            </a:r>
          </a:p>
          <a:p>
            <a:pPr>
              <a:lnSpc>
                <a:spcPct val="80000"/>
              </a:lnSpc>
              <a:defRPr/>
            </a:pPr>
            <a:r>
              <a:rPr lang="en-US" sz="1000" dirty="0" smtClean="0">
                <a:latin typeface="Arial" pitchFamily="34" charset="0"/>
                <a:ea typeface="ヒラギノ角ゴ Pro W3"/>
                <a:cs typeface="ヒラギノ角ゴ Pro W3"/>
              </a:rPr>
              <a:t>Personnel and Freight operates out of </a:t>
            </a:r>
            <a:r>
              <a:rPr lang="en-US" sz="1000" dirty="0" err="1" smtClean="0">
                <a:latin typeface="Arial" pitchFamily="34" charset="0"/>
                <a:ea typeface="ヒラギノ角ゴ Pro W3"/>
                <a:cs typeface="ヒラギノ角ゴ Pro W3"/>
              </a:rPr>
              <a:t>Aasiaat</a:t>
            </a:r>
            <a:endParaRPr lang="en-US" sz="1000" dirty="0" smtClean="0">
              <a:latin typeface="Arial" pitchFamily="34" charset="0"/>
              <a:ea typeface="ヒラギノ角ゴ Pro W3"/>
              <a:cs typeface="ヒラギノ角ゴ Pro W3"/>
            </a:endParaRPr>
          </a:p>
          <a:p>
            <a:pPr>
              <a:lnSpc>
                <a:spcPct val="80000"/>
              </a:lnSpc>
              <a:defRPr/>
            </a:pPr>
            <a:r>
              <a:rPr lang="en-US" sz="1000" dirty="0" smtClean="0">
                <a:latin typeface="Arial" pitchFamily="34" charset="0"/>
                <a:ea typeface="ヒラギノ角ゴ Pro W3"/>
                <a:cs typeface="ヒラギノ角ゴ Pro W3"/>
              </a:rPr>
              <a:t>2 x S-92   Crew change helicopter - </a:t>
            </a:r>
            <a:r>
              <a:rPr lang="en-US" sz="1000" b="1" dirty="0" smtClean="0">
                <a:latin typeface="Arial" pitchFamily="34" charset="0"/>
                <a:ea typeface="ヒラギノ角ゴ Pro W3"/>
                <a:cs typeface="ヒラギノ角ゴ Pro W3"/>
              </a:rPr>
              <a:t>S92 air frames for extended range and payload</a:t>
            </a:r>
            <a:endParaRPr lang="en-US" sz="1000" dirty="0" smtClean="0">
              <a:latin typeface="Arial" pitchFamily="34" charset="0"/>
              <a:ea typeface="ヒラギノ角ゴ Pro W3"/>
              <a:cs typeface="ヒラギノ角ゴ Pro W3"/>
            </a:endParaRPr>
          </a:p>
          <a:p>
            <a:pPr>
              <a:lnSpc>
                <a:spcPct val="80000"/>
              </a:lnSpc>
              <a:defRPr/>
            </a:pPr>
            <a:r>
              <a:rPr lang="en-US" sz="1000" dirty="0" smtClean="0">
                <a:latin typeface="Arial" pitchFamily="34" charset="0"/>
                <a:ea typeface="ヒラギノ角ゴ Pro W3"/>
                <a:cs typeface="ヒラギノ角ゴ Pro W3"/>
              </a:rPr>
              <a:t>1 x S-61   SAR and Oil Spill Response service - </a:t>
            </a:r>
            <a:r>
              <a:rPr lang="en-US" sz="1000" b="1" dirty="0" smtClean="0">
                <a:latin typeface="Arial" pitchFamily="34" charset="0"/>
                <a:ea typeface="ヒラギノ角ゴ Pro W3"/>
                <a:cs typeface="ヒラギノ角ゴ Pro W3"/>
              </a:rPr>
              <a:t>24/7 Search and Rescue Capability </a:t>
            </a:r>
          </a:p>
          <a:p>
            <a:pPr>
              <a:lnSpc>
                <a:spcPct val="80000"/>
              </a:lnSpc>
              <a:defRPr/>
            </a:pPr>
            <a:r>
              <a:rPr lang="en-US" sz="1000" dirty="0" smtClean="0">
                <a:latin typeface="Arial" pitchFamily="34" charset="0"/>
                <a:ea typeface="ヒラギノ角ゴ Pro W3"/>
                <a:cs typeface="ヒラギノ角ゴ Pro W3"/>
              </a:rPr>
              <a:t>Helicopter iceberg reconnaissance and AIS beacon deployment</a:t>
            </a:r>
          </a:p>
          <a:p>
            <a:pPr>
              <a:lnSpc>
                <a:spcPct val="80000"/>
              </a:lnSpc>
              <a:defRPr/>
            </a:pPr>
            <a:endParaRPr lang="en-US" sz="1000" dirty="0" smtClean="0">
              <a:latin typeface="Arial" pitchFamily="34" charset="0"/>
              <a:ea typeface="ヒラギノ角ゴ Pro W3"/>
              <a:cs typeface="ヒラギノ角ゴ Pro W3"/>
            </a:endParaRPr>
          </a:p>
          <a:p>
            <a:pPr>
              <a:lnSpc>
                <a:spcPct val="80000"/>
              </a:lnSpc>
              <a:defRPr/>
            </a:pPr>
            <a:r>
              <a:rPr lang="en-US" sz="1000" b="1" dirty="0" smtClean="0">
                <a:latin typeface="Arial" pitchFamily="34" charset="0"/>
                <a:ea typeface="ヒラギノ角ゴ Pro W3"/>
                <a:cs typeface="ヒラギノ角ゴ Pro W3"/>
              </a:rPr>
              <a:t>Logistics Vessels - </a:t>
            </a:r>
          </a:p>
          <a:p>
            <a:pPr>
              <a:lnSpc>
                <a:spcPct val="80000"/>
              </a:lnSpc>
              <a:defRPr/>
            </a:pPr>
            <a:r>
              <a:rPr lang="en-US" sz="1000" dirty="0" smtClean="0">
                <a:latin typeface="Arial" pitchFamily="34" charset="0"/>
                <a:ea typeface="ヒラギノ角ゴ Pro W3"/>
                <a:cs typeface="ヒラギノ角ゴ Pro W3"/>
              </a:rPr>
              <a:t>Ware-ship; </a:t>
            </a:r>
            <a:r>
              <a:rPr lang="en-US" sz="1000" dirty="0" err="1" smtClean="0">
                <a:latin typeface="Arial" pitchFamily="34" charset="0"/>
                <a:ea typeface="ヒラギノ角ゴ Pro W3"/>
                <a:cs typeface="ヒラギノ角ゴ Pro W3"/>
              </a:rPr>
              <a:t>Flotel</a:t>
            </a:r>
            <a:r>
              <a:rPr lang="en-US" sz="1000" dirty="0" smtClean="0">
                <a:latin typeface="Arial" pitchFamily="34" charset="0"/>
                <a:ea typeface="ヒラギノ角ゴ Pro W3"/>
                <a:cs typeface="ヒラギノ角ゴ Pro W3"/>
              </a:rPr>
              <a:t> (fog contingency) and storage of drilling equipment</a:t>
            </a:r>
            <a:br>
              <a:rPr lang="en-US" sz="1000" dirty="0" smtClean="0">
                <a:latin typeface="Arial" pitchFamily="34" charset="0"/>
                <a:ea typeface="ヒラギノ角ゴ Pro W3"/>
                <a:cs typeface="ヒラギノ角ゴ Pro W3"/>
              </a:rPr>
            </a:br>
            <a:r>
              <a:rPr lang="en-US" sz="1000" dirty="0" smtClean="0">
                <a:latin typeface="Arial" pitchFamily="34" charset="0"/>
                <a:ea typeface="ヒラギノ角ゴ Pro W3"/>
                <a:cs typeface="ヒラギノ角ゴ Pro W3"/>
              </a:rPr>
              <a:t>1 x accommodation vessel / warship;</a:t>
            </a:r>
          </a:p>
          <a:p>
            <a:pPr>
              <a:lnSpc>
                <a:spcPct val="80000"/>
              </a:lnSpc>
              <a:defRPr/>
            </a:pPr>
            <a:r>
              <a:rPr lang="en-US" sz="1000" dirty="0" smtClean="0">
                <a:latin typeface="Arial" pitchFamily="34" charset="0"/>
                <a:ea typeface="ヒラギノ角ゴ Pro W3"/>
                <a:cs typeface="ヒラギノ角ゴ Pro W3"/>
              </a:rPr>
              <a:t>2x icebreaker vessels;</a:t>
            </a:r>
          </a:p>
          <a:p>
            <a:pPr>
              <a:lnSpc>
                <a:spcPct val="80000"/>
              </a:lnSpc>
              <a:defRPr/>
            </a:pPr>
            <a:r>
              <a:rPr lang="en-US" sz="1000" dirty="0" smtClean="0">
                <a:latin typeface="Arial" pitchFamily="34" charset="0"/>
                <a:ea typeface="ヒラギノ角ゴ Pro W3"/>
                <a:cs typeface="ヒラギノ角ゴ Pro W3"/>
              </a:rPr>
              <a:t>1 multi role icebreaker and Ice Management (IM) vessel;</a:t>
            </a:r>
          </a:p>
          <a:p>
            <a:pPr>
              <a:lnSpc>
                <a:spcPct val="80000"/>
              </a:lnSpc>
              <a:defRPr/>
            </a:pPr>
            <a:r>
              <a:rPr lang="en-US" sz="1000" dirty="0" smtClean="0">
                <a:latin typeface="Arial" pitchFamily="34" charset="0"/>
                <a:ea typeface="ヒラギノ角ゴ Pro W3"/>
                <a:cs typeface="ヒラギノ角ゴ Pro W3"/>
              </a:rPr>
              <a:t>1 multi role Emergency Response and Rescue Vessel (ERRV), Oil Recovery</a:t>
            </a:r>
          </a:p>
          <a:p>
            <a:pPr>
              <a:lnSpc>
                <a:spcPct val="80000"/>
              </a:lnSpc>
              <a:defRPr/>
            </a:pPr>
            <a:r>
              <a:rPr lang="en-US" sz="1000" dirty="0" smtClean="0">
                <a:latin typeface="Arial" pitchFamily="34" charset="0"/>
                <a:ea typeface="ヒラギノ角ゴ Pro W3"/>
                <a:cs typeface="ヒラギノ角ゴ Pro W3"/>
              </a:rPr>
              <a:t>and Ice Management Vessel;</a:t>
            </a:r>
          </a:p>
          <a:p>
            <a:pPr>
              <a:lnSpc>
                <a:spcPct val="80000"/>
              </a:lnSpc>
              <a:defRPr/>
            </a:pPr>
            <a:r>
              <a:rPr lang="en-US" sz="1000" dirty="0" smtClean="0">
                <a:latin typeface="Arial" pitchFamily="34" charset="0"/>
                <a:ea typeface="ヒラギノ角ゴ Pro W3"/>
                <a:cs typeface="ヒラギノ角ゴ Pro W3"/>
              </a:rPr>
              <a:t>2 x ERRV Standby vessels;</a:t>
            </a:r>
          </a:p>
          <a:p>
            <a:pPr>
              <a:lnSpc>
                <a:spcPct val="80000"/>
              </a:lnSpc>
              <a:defRPr/>
            </a:pPr>
            <a:r>
              <a:rPr lang="en-US" sz="1000" dirty="0" smtClean="0">
                <a:latin typeface="Arial" pitchFamily="34" charset="0"/>
                <a:ea typeface="ヒラギノ角ゴ Pro W3"/>
                <a:cs typeface="ヒラギノ角ゴ Pro W3"/>
              </a:rPr>
              <a:t>1 x Platform Supply Vessel (PSV); and</a:t>
            </a:r>
          </a:p>
          <a:p>
            <a:pPr>
              <a:lnSpc>
                <a:spcPct val="80000"/>
              </a:lnSpc>
              <a:defRPr/>
            </a:pPr>
            <a:r>
              <a:rPr lang="en-US" sz="1000" dirty="0" smtClean="0">
                <a:latin typeface="Arial" pitchFamily="34" charset="0"/>
                <a:ea typeface="ヒラギノ角ゴ Pro W3"/>
                <a:cs typeface="ヒラギノ角ゴ Pro W3"/>
              </a:rPr>
              <a:t>1 x Anchor Handling / ice breaker / ice management.</a:t>
            </a:r>
          </a:p>
          <a:p>
            <a:pPr>
              <a:lnSpc>
                <a:spcPct val="80000"/>
              </a:lnSpc>
              <a:defRPr/>
            </a:pPr>
            <a:endParaRPr lang="en-US" sz="1000" dirty="0"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925513" y="746125"/>
            <a:ext cx="4992687" cy="3744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a:xfrm>
            <a:off x="912813" y="4738688"/>
            <a:ext cx="5008562" cy="4494212"/>
          </a:xfrm>
        </p:spPr>
        <p:txBody>
          <a:bodyPr>
            <a:normAutofit fontScale="92500"/>
          </a:bodyPr>
          <a:lstStyle/>
          <a:p>
            <a:pPr>
              <a:lnSpc>
                <a:spcPct val="80000"/>
              </a:lnSpc>
              <a:defRPr/>
            </a:pPr>
            <a:r>
              <a:rPr lang="en-GB" sz="1000" dirty="0" smtClean="0">
                <a:latin typeface="Arial" pitchFamily="34" charset="0"/>
                <a:ea typeface="ヒラギノ角ゴ Pro W3"/>
                <a:cs typeface="ヒラギノ角ゴ Pro W3"/>
              </a:rPr>
              <a:t>Based on a maximum likely drilling programme of 150 days from entering Greenland territory to demobilising from Greenland waters (124 days for the</a:t>
            </a:r>
          </a:p>
          <a:p>
            <a:pPr>
              <a:lnSpc>
                <a:spcPct val="80000"/>
              </a:lnSpc>
              <a:defRPr/>
            </a:pPr>
            <a:r>
              <a:rPr lang="en-GB" sz="1000" i="1" dirty="0" err="1" smtClean="0">
                <a:latin typeface="Arial" pitchFamily="34" charset="0"/>
                <a:ea typeface="ヒラギノ角ゴ Pro W3"/>
                <a:cs typeface="ヒラギノ角ゴ Pro W3"/>
              </a:rPr>
              <a:t>Stena</a:t>
            </a:r>
            <a:r>
              <a:rPr lang="en-GB" sz="1000" i="1" dirty="0" smtClean="0">
                <a:latin typeface="Arial" pitchFamily="34" charset="0"/>
                <a:ea typeface="ヒラギノ角ゴ Pro W3"/>
                <a:cs typeface="ヒラギノ角ゴ Pro W3"/>
              </a:rPr>
              <a:t> Forth MODU </a:t>
            </a:r>
            <a:r>
              <a:rPr lang="en-GB" sz="1000" dirty="0" smtClean="0">
                <a:latin typeface="Arial" pitchFamily="34" charset="0"/>
                <a:ea typeface="ヒラギノ角ゴ Pro W3"/>
                <a:cs typeface="ヒラギノ角ゴ Pro W3"/>
              </a:rPr>
              <a:t>and 95 days for the </a:t>
            </a:r>
            <a:r>
              <a:rPr lang="en-GB" sz="1000" i="1" dirty="0" err="1" smtClean="0">
                <a:latin typeface="Arial" pitchFamily="34" charset="0"/>
                <a:ea typeface="ヒラギノ角ゴ Pro W3"/>
                <a:cs typeface="ヒラギノ角ゴ Pro W3"/>
              </a:rPr>
              <a:t>Stena</a:t>
            </a:r>
            <a:r>
              <a:rPr lang="en-GB" sz="1000" i="1" dirty="0" smtClean="0">
                <a:latin typeface="Arial" pitchFamily="34" charset="0"/>
                <a:ea typeface="ヒラギノ角ゴ Pro W3"/>
                <a:cs typeface="ヒラギノ角ゴ Pro W3"/>
              </a:rPr>
              <a:t> Don MODU)</a:t>
            </a:r>
            <a:r>
              <a:rPr lang="en-GB" sz="1000" dirty="0" smtClean="0">
                <a:latin typeface="Arial" pitchFamily="34" charset="0"/>
                <a:ea typeface="ヒラギノ角ゴ Pro W3"/>
                <a:cs typeface="ヒラギノ角ゴ Pro W3"/>
              </a:rPr>
              <a:t>,</a:t>
            </a:r>
          </a:p>
          <a:p>
            <a:pPr>
              <a:lnSpc>
                <a:spcPct val="80000"/>
              </a:lnSpc>
              <a:defRPr/>
            </a:pPr>
            <a:endParaRPr lang="en-GB" sz="1000" b="1" dirty="0" smtClean="0">
              <a:latin typeface="Arial" pitchFamily="34" charset="0"/>
              <a:ea typeface="ヒラギノ角ゴ Pro W3"/>
              <a:cs typeface="ヒラギノ角ゴ Pro W3"/>
            </a:endParaRPr>
          </a:p>
          <a:p>
            <a:pPr>
              <a:lnSpc>
                <a:spcPct val="80000"/>
              </a:lnSpc>
              <a:defRPr/>
            </a:pPr>
            <a:r>
              <a:rPr lang="en-GB" sz="1000" b="1" dirty="0" smtClean="0">
                <a:latin typeface="Arial" pitchFamily="34" charset="0"/>
                <a:ea typeface="ヒラギノ角ゴ Pro W3"/>
                <a:cs typeface="ヒラギノ角ゴ Pro W3"/>
              </a:rPr>
              <a:t>2 Rig Strategy – Drilling Program</a:t>
            </a:r>
          </a:p>
          <a:p>
            <a:pPr>
              <a:lnSpc>
                <a:spcPct val="80000"/>
              </a:lnSpc>
              <a:defRPr/>
            </a:pPr>
            <a:r>
              <a:rPr lang="en-US" sz="1000" dirty="0" smtClean="0">
                <a:latin typeface="Arial" pitchFamily="34" charset="0"/>
                <a:ea typeface="ヒラギノ角ゴ Pro W3"/>
                <a:cs typeface="ヒラギノ角ゴ Pro W3"/>
              </a:rPr>
              <a:t>The 2 rigs for the Greenland project are both dynamically positioned (DP), no anchors and kept in position by thrusters and GPS.</a:t>
            </a:r>
          </a:p>
          <a:p>
            <a:pPr>
              <a:lnSpc>
                <a:spcPct val="80000"/>
              </a:lnSpc>
              <a:defRPr/>
            </a:pPr>
            <a:r>
              <a:rPr lang="en-US" sz="1000" dirty="0" smtClean="0">
                <a:latin typeface="Arial" pitchFamily="34" charset="0"/>
                <a:ea typeface="ヒラギノ角ゴ Pro W3"/>
                <a:cs typeface="ヒラギノ角ゴ Pro W3"/>
              </a:rPr>
              <a:t>The drillship is the </a:t>
            </a:r>
            <a:r>
              <a:rPr lang="en-US" sz="1000" dirty="0" err="1" smtClean="0">
                <a:latin typeface="Arial" pitchFamily="34" charset="0"/>
                <a:ea typeface="ヒラギノ角ゴ Pro W3"/>
                <a:cs typeface="ヒラギノ角ゴ Pro W3"/>
              </a:rPr>
              <a:t>Stena</a:t>
            </a:r>
            <a:r>
              <a:rPr lang="en-US" sz="1000" dirty="0" smtClean="0">
                <a:latin typeface="Arial" pitchFamily="34" charset="0"/>
                <a:ea typeface="ヒラギノ角ゴ Pro W3"/>
                <a:cs typeface="ヒラギノ角ゴ Pro W3"/>
              </a:rPr>
              <a:t> Forth and the semi sub is the </a:t>
            </a:r>
            <a:r>
              <a:rPr lang="en-US" sz="1000" dirty="0" err="1" smtClean="0">
                <a:latin typeface="Arial" pitchFamily="34" charset="0"/>
                <a:ea typeface="ヒラギノ角ゴ Pro W3"/>
                <a:cs typeface="ヒラギノ角ゴ Pro W3"/>
              </a:rPr>
              <a:t>Stena</a:t>
            </a:r>
            <a:r>
              <a:rPr lang="en-US" sz="1000" dirty="0" smtClean="0">
                <a:latin typeface="Arial" pitchFamily="34" charset="0"/>
                <a:ea typeface="ヒラギノ角ゴ Pro W3"/>
                <a:cs typeface="ヒラギノ角ゴ Pro W3"/>
              </a:rPr>
              <a:t> Don, both are two of the most modern </a:t>
            </a:r>
            <a:r>
              <a:rPr lang="en-US" sz="1000" b="1" dirty="0" smtClean="0">
                <a:latin typeface="Arial" pitchFamily="34" charset="0"/>
                <a:ea typeface="ヒラギノ角ゴ Pro W3"/>
                <a:cs typeface="ヒラギノ角ゴ Pro W3"/>
              </a:rPr>
              <a:t>state of the art</a:t>
            </a:r>
            <a:r>
              <a:rPr lang="en-US" sz="1000" dirty="0" smtClean="0">
                <a:latin typeface="Arial" pitchFamily="34" charset="0"/>
                <a:ea typeface="ヒラギノ角ゴ Pro W3"/>
                <a:cs typeface="ヒラギノ角ゴ Pro W3"/>
              </a:rPr>
              <a:t> vessels in their class</a:t>
            </a:r>
            <a:endParaRPr lang="en-GB" sz="1000" b="1" dirty="0" smtClean="0">
              <a:latin typeface="Arial" pitchFamily="34" charset="0"/>
              <a:ea typeface="ヒラギノ角ゴ Pro W3"/>
              <a:cs typeface="ヒラギノ角ゴ Pro W3"/>
            </a:endParaRPr>
          </a:p>
          <a:p>
            <a:pPr>
              <a:lnSpc>
                <a:spcPct val="80000"/>
              </a:lnSpc>
              <a:defRPr/>
            </a:pPr>
            <a:r>
              <a:rPr lang="en-GB" sz="1000" dirty="0" err="1" smtClean="0">
                <a:latin typeface="Arial" pitchFamily="34" charset="0"/>
                <a:ea typeface="ヒラギノ角ゴ Pro W3"/>
                <a:cs typeface="ヒラギノ角ゴ Pro W3"/>
              </a:rPr>
              <a:t>Stena</a:t>
            </a:r>
            <a:r>
              <a:rPr lang="en-GB" sz="1000" dirty="0" smtClean="0">
                <a:latin typeface="Arial" pitchFamily="34" charset="0"/>
                <a:ea typeface="ヒラギノ角ゴ Pro W3"/>
                <a:cs typeface="ヒラギノ角ゴ Pro W3"/>
              </a:rPr>
              <a:t> Forth DP Drillship, operates in broken ice</a:t>
            </a:r>
          </a:p>
          <a:p>
            <a:pPr>
              <a:lnSpc>
                <a:spcPct val="80000"/>
              </a:lnSpc>
              <a:defRPr/>
            </a:pPr>
            <a:r>
              <a:rPr lang="en-US" sz="1000" dirty="0" err="1" smtClean="0">
                <a:solidFill>
                  <a:srgbClr val="404040"/>
                </a:solidFill>
                <a:latin typeface="Arial" pitchFamily="34" charset="0"/>
                <a:ea typeface="ヒラギノ角ゴ Pro W3"/>
                <a:cs typeface="ヒラギノ角ゴ Pro W3"/>
              </a:rPr>
              <a:t>Stena</a:t>
            </a:r>
            <a:r>
              <a:rPr lang="en-US" sz="1000" dirty="0" smtClean="0">
                <a:solidFill>
                  <a:srgbClr val="404040"/>
                </a:solidFill>
                <a:latin typeface="Arial" pitchFamily="34" charset="0"/>
                <a:ea typeface="ヒラギノ角ゴ Pro W3"/>
                <a:cs typeface="ヒラギノ角ゴ Pro W3"/>
              </a:rPr>
              <a:t> Don Semi- Submersible both harsh environment rig </a:t>
            </a:r>
          </a:p>
          <a:p>
            <a:pPr>
              <a:lnSpc>
                <a:spcPct val="80000"/>
              </a:lnSpc>
              <a:defRPr/>
            </a:pPr>
            <a:r>
              <a:rPr lang="en-US" sz="1000" dirty="0" smtClean="0">
                <a:solidFill>
                  <a:srgbClr val="404040"/>
                </a:solidFill>
                <a:latin typeface="Arial" pitchFamily="34" charset="0"/>
                <a:ea typeface="ヒラギノ角ゴ Pro W3"/>
                <a:cs typeface="ヒラギノ角ゴ Pro W3"/>
              </a:rPr>
              <a:t>Detailed rig inspections and audits to ensure Arctic level environmental, safety and operations compliance</a:t>
            </a:r>
          </a:p>
          <a:p>
            <a:pPr>
              <a:lnSpc>
                <a:spcPct val="80000"/>
              </a:lnSpc>
              <a:defRPr/>
            </a:pPr>
            <a:endParaRPr lang="en-US" sz="1000" dirty="0" smtClean="0">
              <a:latin typeface="Arial" pitchFamily="34" charset="0"/>
              <a:ea typeface="ヒラギノ角ゴ Pro W3"/>
              <a:cs typeface="ヒラギノ角ゴ Pro W3"/>
            </a:endParaRPr>
          </a:p>
          <a:p>
            <a:pPr>
              <a:lnSpc>
                <a:spcPct val="80000"/>
              </a:lnSpc>
              <a:defRPr/>
            </a:pPr>
            <a:r>
              <a:rPr lang="en-US" sz="1000" b="1" dirty="0" smtClean="0">
                <a:latin typeface="Arial" pitchFamily="34" charset="0"/>
                <a:ea typeface="ヒラギノ角ゴ Pro W3"/>
                <a:cs typeface="ヒラギノ角ゴ Pro W3"/>
              </a:rPr>
              <a:t>Helicopter Logistics</a:t>
            </a:r>
            <a:r>
              <a:rPr lang="en-US" sz="1000" dirty="0" smtClean="0">
                <a:latin typeface="Arial" pitchFamily="34" charset="0"/>
                <a:ea typeface="ヒラギノ角ゴ Pro W3"/>
                <a:cs typeface="ヒラギノ角ゴ Pro W3"/>
              </a:rPr>
              <a:t> – Helicopter Main Base - Hanger and maintenance facilities – Flight and maintenance crews based in </a:t>
            </a:r>
            <a:r>
              <a:rPr lang="en-US" sz="1000" dirty="0" err="1" smtClean="0">
                <a:latin typeface="Arial" pitchFamily="34" charset="0"/>
                <a:ea typeface="ヒラギノ角ゴ Pro W3"/>
                <a:cs typeface="ヒラギノ角ゴ Pro W3"/>
              </a:rPr>
              <a:t>Ilulissat</a:t>
            </a:r>
            <a:r>
              <a:rPr lang="en-US" sz="1000" dirty="0" smtClean="0">
                <a:latin typeface="Arial" pitchFamily="34" charset="0"/>
                <a:ea typeface="ヒラギノ角ゴ Pro W3"/>
                <a:cs typeface="ヒラギノ角ゴ Pro W3"/>
              </a:rPr>
              <a:t>, and </a:t>
            </a:r>
          </a:p>
          <a:p>
            <a:pPr>
              <a:lnSpc>
                <a:spcPct val="80000"/>
              </a:lnSpc>
              <a:defRPr/>
            </a:pPr>
            <a:r>
              <a:rPr lang="en-US" sz="1000" dirty="0" smtClean="0">
                <a:latin typeface="Arial" pitchFamily="34" charset="0"/>
                <a:ea typeface="ヒラギノ角ゴ Pro W3"/>
                <a:cs typeface="ヒラギノ角ゴ Pro W3"/>
              </a:rPr>
              <a:t>Personnel and Freight operates out of </a:t>
            </a:r>
            <a:r>
              <a:rPr lang="en-US" sz="1000" dirty="0" err="1" smtClean="0">
                <a:latin typeface="Arial" pitchFamily="34" charset="0"/>
                <a:ea typeface="ヒラギノ角ゴ Pro W3"/>
                <a:cs typeface="ヒラギノ角ゴ Pro W3"/>
              </a:rPr>
              <a:t>Aasiaat</a:t>
            </a:r>
            <a:endParaRPr lang="en-US" sz="1000" dirty="0" smtClean="0">
              <a:latin typeface="Arial" pitchFamily="34" charset="0"/>
              <a:ea typeface="ヒラギノ角ゴ Pro W3"/>
              <a:cs typeface="ヒラギノ角ゴ Pro W3"/>
            </a:endParaRPr>
          </a:p>
          <a:p>
            <a:pPr>
              <a:lnSpc>
                <a:spcPct val="80000"/>
              </a:lnSpc>
              <a:defRPr/>
            </a:pPr>
            <a:r>
              <a:rPr lang="en-US" sz="1000" dirty="0" smtClean="0">
                <a:latin typeface="Arial" pitchFamily="34" charset="0"/>
                <a:ea typeface="ヒラギノ角ゴ Pro W3"/>
                <a:cs typeface="ヒラギノ角ゴ Pro W3"/>
              </a:rPr>
              <a:t>2 x S-92   Crew change helicopter - </a:t>
            </a:r>
            <a:r>
              <a:rPr lang="en-US" sz="1000" b="1" dirty="0" smtClean="0">
                <a:latin typeface="Arial" pitchFamily="34" charset="0"/>
                <a:ea typeface="ヒラギノ角ゴ Pro W3"/>
                <a:cs typeface="ヒラギノ角ゴ Pro W3"/>
              </a:rPr>
              <a:t>S92 air frames for extended range and payload</a:t>
            </a:r>
            <a:endParaRPr lang="en-US" sz="1000" dirty="0" smtClean="0">
              <a:latin typeface="Arial" pitchFamily="34" charset="0"/>
              <a:ea typeface="ヒラギノ角ゴ Pro W3"/>
              <a:cs typeface="ヒラギノ角ゴ Pro W3"/>
            </a:endParaRPr>
          </a:p>
          <a:p>
            <a:pPr>
              <a:lnSpc>
                <a:spcPct val="80000"/>
              </a:lnSpc>
              <a:defRPr/>
            </a:pPr>
            <a:r>
              <a:rPr lang="en-US" sz="1000" dirty="0" smtClean="0">
                <a:latin typeface="Arial" pitchFamily="34" charset="0"/>
                <a:ea typeface="ヒラギノ角ゴ Pro W3"/>
                <a:cs typeface="ヒラギノ角ゴ Pro W3"/>
              </a:rPr>
              <a:t>1 x S-61   SAR and Oil Spill Response service - </a:t>
            </a:r>
            <a:r>
              <a:rPr lang="en-US" sz="1000" b="1" dirty="0" smtClean="0">
                <a:latin typeface="Arial" pitchFamily="34" charset="0"/>
                <a:ea typeface="ヒラギノ角ゴ Pro W3"/>
                <a:cs typeface="ヒラギノ角ゴ Pro W3"/>
              </a:rPr>
              <a:t>24/7 Search and Rescue Capability </a:t>
            </a:r>
          </a:p>
          <a:p>
            <a:pPr>
              <a:lnSpc>
                <a:spcPct val="80000"/>
              </a:lnSpc>
              <a:defRPr/>
            </a:pPr>
            <a:r>
              <a:rPr lang="en-US" sz="1000" dirty="0" smtClean="0">
                <a:latin typeface="Arial" pitchFamily="34" charset="0"/>
                <a:ea typeface="ヒラギノ角ゴ Pro W3"/>
                <a:cs typeface="ヒラギノ角ゴ Pro W3"/>
              </a:rPr>
              <a:t>Helicopter iceberg reconnaissance and AIS beacon deployment</a:t>
            </a:r>
          </a:p>
          <a:p>
            <a:pPr>
              <a:lnSpc>
                <a:spcPct val="80000"/>
              </a:lnSpc>
              <a:defRPr/>
            </a:pPr>
            <a:endParaRPr lang="en-US" sz="1000" dirty="0" smtClean="0">
              <a:latin typeface="Arial" pitchFamily="34" charset="0"/>
              <a:ea typeface="ヒラギノ角ゴ Pro W3"/>
              <a:cs typeface="ヒラギノ角ゴ Pro W3"/>
            </a:endParaRPr>
          </a:p>
          <a:p>
            <a:pPr>
              <a:lnSpc>
                <a:spcPct val="80000"/>
              </a:lnSpc>
              <a:defRPr/>
            </a:pPr>
            <a:r>
              <a:rPr lang="en-US" sz="1000" b="1" dirty="0" smtClean="0">
                <a:latin typeface="Arial" pitchFamily="34" charset="0"/>
                <a:ea typeface="ヒラギノ角ゴ Pro W3"/>
                <a:cs typeface="ヒラギノ角ゴ Pro W3"/>
              </a:rPr>
              <a:t>Logistics Vessels - </a:t>
            </a:r>
          </a:p>
          <a:p>
            <a:pPr>
              <a:lnSpc>
                <a:spcPct val="80000"/>
              </a:lnSpc>
              <a:defRPr/>
            </a:pPr>
            <a:r>
              <a:rPr lang="en-US" sz="1000" dirty="0" smtClean="0">
                <a:latin typeface="Arial" pitchFamily="34" charset="0"/>
                <a:ea typeface="ヒラギノ角ゴ Pro W3"/>
                <a:cs typeface="ヒラギノ角ゴ Pro W3"/>
              </a:rPr>
              <a:t>Ware-ship; </a:t>
            </a:r>
            <a:r>
              <a:rPr lang="en-US" sz="1000" dirty="0" err="1" smtClean="0">
                <a:latin typeface="Arial" pitchFamily="34" charset="0"/>
                <a:ea typeface="ヒラギノ角ゴ Pro W3"/>
                <a:cs typeface="ヒラギノ角ゴ Pro W3"/>
              </a:rPr>
              <a:t>Flotel</a:t>
            </a:r>
            <a:r>
              <a:rPr lang="en-US" sz="1000" dirty="0" smtClean="0">
                <a:latin typeface="Arial" pitchFamily="34" charset="0"/>
                <a:ea typeface="ヒラギノ角ゴ Pro W3"/>
                <a:cs typeface="ヒラギノ角ゴ Pro W3"/>
              </a:rPr>
              <a:t> (fog contingency) and storage of drilling equipment</a:t>
            </a:r>
            <a:br>
              <a:rPr lang="en-US" sz="1000" dirty="0" smtClean="0">
                <a:latin typeface="Arial" pitchFamily="34" charset="0"/>
                <a:ea typeface="ヒラギノ角ゴ Pro W3"/>
                <a:cs typeface="ヒラギノ角ゴ Pro W3"/>
              </a:rPr>
            </a:br>
            <a:r>
              <a:rPr lang="en-US" sz="1000" dirty="0" smtClean="0">
                <a:latin typeface="Arial" pitchFamily="34" charset="0"/>
                <a:ea typeface="ヒラギノ角ゴ Pro W3"/>
                <a:cs typeface="ヒラギノ角ゴ Pro W3"/>
              </a:rPr>
              <a:t>1 x accommodation vessel / warship;</a:t>
            </a:r>
          </a:p>
          <a:p>
            <a:pPr>
              <a:lnSpc>
                <a:spcPct val="80000"/>
              </a:lnSpc>
              <a:defRPr/>
            </a:pPr>
            <a:r>
              <a:rPr lang="en-US" sz="1000" dirty="0" smtClean="0">
                <a:latin typeface="Arial" pitchFamily="34" charset="0"/>
                <a:ea typeface="ヒラギノ角ゴ Pro W3"/>
                <a:cs typeface="ヒラギノ角ゴ Pro W3"/>
              </a:rPr>
              <a:t>2x icebreaker vessels;</a:t>
            </a:r>
          </a:p>
          <a:p>
            <a:pPr>
              <a:lnSpc>
                <a:spcPct val="80000"/>
              </a:lnSpc>
              <a:defRPr/>
            </a:pPr>
            <a:r>
              <a:rPr lang="en-US" sz="1000" dirty="0" smtClean="0">
                <a:latin typeface="Arial" pitchFamily="34" charset="0"/>
                <a:ea typeface="ヒラギノ角ゴ Pro W3"/>
                <a:cs typeface="ヒラギノ角ゴ Pro W3"/>
              </a:rPr>
              <a:t>1 multi role icebreaker and Ice Management (IM) vessel;</a:t>
            </a:r>
          </a:p>
          <a:p>
            <a:pPr>
              <a:lnSpc>
                <a:spcPct val="80000"/>
              </a:lnSpc>
              <a:defRPr/>
            </a:pPr>
            <a:r>
              <a:rPr lang="en-US" sz="1000" dirty="0" smtClean="0">
                <a:latin typeface="Arial" pitchFamily="34" charset="0"/>
                <a:ea typeface="ヒラギノ角ゴ Pro W3"/>
                <a:cs typeface="ヒラギノ角ゴ Pro W3"/>
              </a:rPr>
              <a:t>1 multi role Emergency Response and Rescue Vessel (ERRV), Oil Recovery</a:t>
            </a:r>
          </a:p>
          <a:p>
            <a:pPr>
              <a:lnSpc>
                <a:spcPct val="80000"/>
              </a:lnSpc>
              <a:defRPr/>
            </a:pPr>
            <a:r>
              <a:rPr lang="en-US" sz="1000" dirty="0" smtClean="0">
                <a:latin typeface="Arial" pitchFamily="34" charset="0"/>
                <a:ea typeface="ヒラギノ角ゴ Pro W3"/>
                <a:cs typeface="ヒラギノ角ゴ Pro W3"/>
              </a:rPr>
              <a:t>and Ice Management Vessel;</a:t>
            </a:r>
          </a:p>
          <a:p>
            <a:pPr>
              <a:lnSpc>
                <a:spcPct val="80000"/>
              </a:lnSpc>
              <a:defRPr/>
            </a:pPr>
            <a:r>
              <a:rPr lang="en-US" sz="1000" dirty="0" smtClean="0">
                <a:latin typeface="Arial" pitchFamily="34" charset="0"/>
                <a:ea typeface="ヒラギノ角ゴ Pro W3"/>
                <a:cs typeface="ヒラギノ角ゴ Pro W3"/>
              </a:rPr>
              <a:t>2 x ERRV Standby vessels;</a:t>
            </a:r>
          </a:p>
          <a:p>
            <a:pPr>
              <a:lnSpc>
                <a:spcPct val="80000"/>
              </a:lnSpc>
              <a:defRPr/>
            </a:pPr>
            <a:r>
              <a:rPr lang="en-US" sz="1000" dirty="0" smtClean="0">
                <a:latin typeface="Arial" pitchFamily="34" charset="0"/>
                <a:ea typeface="ヒラギノ角ゴ Pro W3"/>
                <a:cs typeface="ヒラギノ角ゴ Pro W3"/>
              </a:rPr>
              <a:t>1 x Platform Supply Vessel (PSV); and</a:t>
            </a:r>
          </a:p>
          <a:p>
            <a:pPr>
              <a:lnSpc>
                <a:spcPct val="80000"/>
              </a:lnSpc>
              <a:defRPr/>
            </a:pPr>
            <a:r>
              <a:rPr lang="en-US" sz="1000" dirty="0" smtClean="0">
                <a:latin typeface="Arial" pitchFamily="34" charset="0"/>
                <a:ea typeface="ヒラギノ角ゴ Pro W3"/>
                <a:cs typeface="ヒラギノ角ゴ Pro W3"/>
              </a:rPr>
              <a:t>1 x Anchor Handling / ice breaker / ice management.</a:t>
            </a:r>
          </a:p>
          <a:p>
            <a:pPr>
              <a:lnSpc>
                <a:spcPct val="80000"/>
              </a:lnSpc>
              <a:defRPr/>
            </a:pPr>
            <a:endParaRPr lang="en-US" sz="1000" dirty="0"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6BE869-BCAF-4687-8FF5-858F363A2EA1}" type="slidenum">
              <a:rPr lang="en-GB"/>
              <a:pPr>
                <a:defRPr/>
              </a:pPr>
              <a:t>15</a:t>
            </a:fld>
            <a:endParaRPr lang="en-GB"/>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u="sng" smtClean="0"/>
              <a:t>Field operations:</a:t>
            </a:r>
          </a:p>
          <a:p>
            <a:r>
              <a:rPr lang="da-DK" b="1" smtClean="0"/>
              <a:t>April 24 – JD 114: Laser flights of northern lines (V5-V8), aircraft has to return to Kangerlussuaq base due to other commitments</a:t>
            </a:r>
          </a:p>
          <a:p>
            <a:r>
              <a:rPr lang="da-DK" b="1" smtClean="0"/>
              <a:t>April 26 – JD116: Twin-Otter reflight of part of line V7-V8 with helicopter validation – </a:t>
            </a:r>
            <a:r>
              <a:rPr lang="da-DK" b="1" i="1" smtClean="0"/>
              <a:t>weather finally ok</a:t>
            </a:r>
          </a:p>
          <a:p>
            <a:r>
              <a:rPr lang="da-DK" b="1" i="1" smtClean="0"/>
              <a:t>Medivac at T12 on Greenland ice sheet</a:t>
            </a:r>
            <a:endParaRPr lang="da-DK" b="1" smtClean="0"/>
          </a:p>
          <a:p>
            <a:r>
              <a:rPr lang="da-DK" b="1" smtClean="0"/>
              <a:t>April 21 – JD111: Twin-Otter flight to Qaarsut, awaiting weather for helicopter operations, lidar scanning of two southern lines (V1-V4) – </a:t>
            </a:r>
            <a:r>
              <a:rPr lang="da-DK" b="1" i="1" smtClean="0"/>
              <a:t>no helicopter ops possible due to weather</a:t>
            </a:r>
            <a:endParaRPr lang="en-GB" b="1" i="1" smtClean="0"/>
          </a:p>
          <a:p>
            <a:r>
              <a:rPr lang="da-DK" u="sng" smtClean="0"/>
              <a:t>Field operations:</a:t>
            </a:r>
          </a:p>
          <a:p>
            <a:r>
              <a:rPr lang="da-DK" b="1" smtClean="0"/>
              <a:t>April 24 – JD 114: Laser flights of northern lines (V5-V8), aircraft has to return to Kangerlussuaq base due to other commitments</a:t>
            </a:r>
          </a:p>
          <a:p>
            <a:r>
              <a:rPr lang="da-DK" b="1" smtClean="0"/>
              <a:t>April 26 – JD116: Twin-Otter reflight of part of line V7-V8 with helicopter validation – </a:t>
            </a:r>
            <a:r>
              <a:rPr lang="da-DK" b="1" i="1" smtClean="0"/>
              <a:t>weather finally ok</a:t>
            </a:r>
          </a:p>
          <a:p>
            <a:r>
              <a:rPr lang="da-DK" b="1" i="1" smtClean="0"/>
              <a:t>Medivac at T12 on Greenland ice sheet</a:t>
            </a:r>
            <a:endParaRPr lang="da-DK" b="1" smtClean="0"/>
          </a:p>
          <a:p>
            <a:r>
              <a:rPr lang="da-DK" b="1" smtClean="0"/>
              <a:t>April 21 – JD111: Twin-Otter flight to Qaarsut, awaiting weather for helicopter operations, lidar scanning of two southern lines (V1-V4) – </a:t>
            </a:r>
            <a:r>
              <a:rPr lang="da-DK" b="1" i="1" smtClean="0"/>
              <a:t>no helicopter ops possible due to weather</a:t>
            </a:r>
            <a:endParaRPr lang="en-GB" b="1" i="1" smtClean="0"/>
          </a:p>
          <a:p>
            <a:r>
              <a:rPr lang="da-DK" u="sng" smtClean="0"/>
              <a:t>Field operations:</a:t>
            </a:r>
          </a:p>
          <a:p>
            <a:r>
              <a:rPr lang="da-DK" b="1" smtClean="0"/>
              <a:t>April 24 – JD 114: Laser flights of northern lines (V5-V8), aircraft has to return to Kangerlussuaq base due to other commitments</a:t>
            </a:r>
          </a:p>
          <a:p>
            <a:r>
              <a:rPr lang="da-DK" b="1" smtClean="0"/>
              <a:t>April 26 – JD116: Twin-Otter reflight of part of line V7-V8 with helicopter validation – </a:t>
            </a:r>
            <a:r>
              <a:rPr lang="da-DK" b="1" i="1" smtClean="0"/>
              <a:t>weather finally ok</a:t>
            </a:r>
          </a:p>
          <a:p>
            <a:r>
              <a:rPr lang="da-DK" b="1" i="1" smtClean="0"/>
              <a:t>Medivac at T12 on Greenland ice sheet</a:t>
            </a:r>
            <a:endParaRPr lang="da-DK" b="1" smtClean="0"/>
          </a:p>
          <a:p>
            <a:r>
              <a:rPr lang="da-DK" b="1" smtClean="0"/>
              <a:t>April 21 – JD111: Twin-Otter flight to Qaarsut, awaiting weather for helicopter operations, lidar scanning of two southern lines (V1-V4) – </a:t>
            </a:r>
            <a:r>
              <a:rPr lang="da-DK" b="1" i="1" smtClean="0"/>
              <a:t>no helicopter ops possible due to weather</a:t>
            </a:r>
            <a:endParaRPr lang="en-GB" b="1" i="1" smtClean="0"/>
          </a:p>
          <a:p>
            <a:r>
              <a:rPr lang="da-DK" u="sng" smtClean="0"/>
              <a:t>Field operations:</a:t>
            </a:r>
          </a:p>
          <a:p>
            <a:r>
              <a:rPr lang="da-DK" b="1" smtClean="0"/>
              <a:t>April 24 – JD 114: Laser flights of northern lines (V5-V8), aircraft has to return to Kangerlussuaq base due to other commitments</a:t>
            </a:r>
          </a:p>
          <a:p>
            <a:r>
              <a:rPr lang="da-DK" b="1" smtClean="0"/>
              <a:t>April 26 – JD116: Twin-Otter reflight of part of line V7-V8 with helicopter validation – </a:t>
            </a:r>
            <a:r>
              <a:rPr lang="da-DK" b="1" i="1" smtClean="0"/>
              <a:t>weather finally ok</a:t>
            </a:r>
          </a:p>
          <a:p>
            <a:r>
              <a:rPr lang="da-DK" b="1" i="1" smtClean="0"/>
              <a:t>Medivac at T12 on Greenland ice sheet</a:t>
            </a:r>
            <a:endParaRPr lang="da-DK" b="1" smtClean="0"/>
          </a:p>
          <a:p>
            <a:r>
              <a:rPr lang="da-DK" b="1" smtClean="0"/>
              <a:t>April 21 – JD111: Twin-Otter flight to Qaarsut, awaiting weather for helicopter operations, lidar scanning of two southern lines (V1-V4) – </a:t>
            </a:r>
            <a:r>
              <a:rPr lang="da-DK" b="1" i="1" smtClean="0"/>
              <a:t>no helicopter ops possible due to weather</a:t>
            </a:r>
            <a:endParaRPr lang="en-GB" b="1" i="1" smtClean="0"/>
          </a:p>
          <a:p>
            <a:r>
              <a:rPr lang="da-DK" u="sng" smtClean="0"/>
              <a:t>Field operations:</a:t>
            </a:r>
          </a:p>
          <a:p>
            <a:r>
              <a:rPr lang="da-DK" b="1" smtClean="0"/>
              <a:t>April 24 – JD 114: Laser flights of northern lines (V5-V8), aircraft has to return to Kangerlussuaq base due to other commitments</a:t>
            </a:r>
          </a:p>
          <a:p>
            <a:r>
              <a:rPr lang="da-DK" b="1" smtClean="0"/>
              <a:t>April 26 – JD116: Twin-Otter reflight of part of line V7-V8 with helicopter validation – </a:t>
            </a:r>
            <a:r>
              <a:rPr lang="da-DK" b="1" i="1" smtClean="0"/>
              <a:t>weather finally ok</a:t>
            </a:r>
          </a:p>
          <a:p>
            <a:r>
              <a:rPr lang="da-DK" b="1" i="1" smtClean="0"/>
              <a:t>Medivac at T12 on Greenland ice sheet</a:t>
            </a:r>
            <a:endParaRPr lang="da-DK" b="1" smtClean="0"/>
          </a:p>
          <a:p>
            <a:r>
              <a:rPr lang="da-DK" b="1" smtClean="0"/>
              <a:t>April 21 – JD111: Twin-Otter flight to Qaarsut, awaiting weather for helicopter operations, lidar scanning of two southern lines (V1-V4) – </a:t>
            </a:r>
            <a:r>
              <a:rPr lang="da-DK" b="1" i="1" smtClean="0"/>
              <a:t>no helicopter ops possible due to weather</a:t>
            </a:r>
            <a:endParaRPr lang="en-GB" b="1" i="1" smtClean="0"/>
          </a:p>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l-GL" smtClean="0"/>
          </a:p>
        </p:txBody>
      </p:sp>
      <p:sp>
        <p:nvSpPr>
          <p:cNvPr id="4" name="Pladsholder til diasnummer 3"/>
          <p:cNvSpPr>
            <a:spLocks noGrp="1"/>
          </p:cNvSpPr>
          <p:nvPr>
            <p:ph type="sldNum" sz="quarter" idx="5"/>
          </p:nvPr>
        </p:nvSpPr>
        <p:spPr/>
        <p:txBody>
          <a:bodyPr/>
          <a:lstStyle/>
          <a:p>
            <a:pPr>
              <a:defRPr/>
            </a:pPr>
            <a:fld id="{B3052FBB-B644-4E44-8E42-74F7547D5851}" type="slidenum">
              <a:rPr lang="da-DK" smtClean="0"/>
              <a:pPr>
                <a:defRPr/>
              </a:pPr>
              <a:t>16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5E36E3-A392-4BB4-ADE1-B686858782E0}" type="slidenum">
              <a:rPr lang="en-GB"/>
              <a:pPr>
                <a:defRPr/>
              </a:pPr>
              <a:t>18</a:t>
            </a:fld>
            <a:endParaRPr lang="en-GB"/>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911225" y="4740275"/>
            <a:ext cx="5011738" cy="448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E276F7D-84E2-4E38-BC53-C2464D3A1013}" type="slidenum">
              <a:rPr lang="da-DK"/>
              <a:pPr>
                <a:defRPr/>
              </a:pPr>
              <a:t>‹nr.›</a:t>
            </a:fld>
            <a:endParaRPr lang="da-DK"/>
          </a:p>
        </p:txBody>
      </p:sp>
    </p:spTree>
    <p:extLst>
      <p:ext uri="{BB962C8B-B14F-4D97-AF65-F5344CB8AC3E}">
        <p14:creationId xmlns:p14="http://schemas.microsoft.com/office/powerpoint/2010/main" val="240527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2235F25B-AB08-4148-8847-5D86255DC026}" type="slidenum">
              <a:rPr lang="da-DK"/>
              <a:pPr>
                <a:defRPr/>
              </a:pPr>
              <a:t>‹nr.›</a:t>
            </a:fld>
            <a:endParaRPr lang="da-DK"/>
          </a:p>
        </p:txBody>
      </p:sp>
    </p:spTree>
    <p:extLst>
      <p:ext uri="{BB962C8B-B14F-4D97-AF65-F5344CB8AC3E}">
        <p14:creationId xmlns:p14="http://schemas.microsoft.com/office/powerpoint/2010/main" val="367914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68AA6885-9B8A-4627-9C99-36A3042C4101}" type="slidenum">
              <a:rPr lang="da-DK"/>
              <a:pPr>
                <a:defRPr/>
              </a:pPr>
              <a:t>‹nr.›</a:t>
            </a:fld>
            <a:endParaRPr lang="da-DK"/>
          </a:p>
        </p:txBody>
      </p:sp>
    </p:spTree>
    <p:extLst>
      <p:ext uri="{BB962C8B-B14F-4D97-AF65-F5344CB8AC3E}">
        <p14:creationId xmlns:p14="http://schemas.microsoft.com/office/powerpoint/2010/main" val="138146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228600"/>
            <a:ext cx="7772400" cy="838200"/>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219200"/>
            <a:ext cx="3810000" cy="5486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648200" y="1219200"/>
            <a:ext cx="3810000" cy="5486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Pladsholder til sidefod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Pladsholder til diasnummer 6"/>
          <p:cNvSpPr>
            <a:spLocks noGrp="1"/>
          </p:cNvSpPr>
          <p:nvPr>
            <p:ph type="sldNum" sz="quarter" idx="12"/>
          </p:nvPr>
        </p:nvSpPr>
        <p:spPr>
          <a:xfrm>
            <a:off x="6553200" y="6248400"/>
            <a:ext cx="1905000" cy="457200"/>
          </a:xfrm>
        </p:spPr>
        <p:txBody>
          <a:bodyPr/>
          <a:lstStyle>
            <a:lvl1pPr>
              <a:defRPr/>
            </a:lvl1pPr>
          </a:lstStyle>
          <a:p>
            <a:pPr>
              <a:defRPr/>
            </a:pPr>
            <a:fld id="{DF2D55CB-E591-4689-A38E-3D2BCE0C8D8A}" type="slidenum">
              <a:rPr lang="en-US"/>
              <a:pPr>
                <a:defRPr/>
              </a:pPr>
              <a:t>‹nr.›</a:t>
            </a:fld>
            <a:endParaRPr lang="en-US"/>
          </a:p>
        </p:txBody>
      </p:sp>
    </p:spTree>
    <p:extLst>
      <p:ext uri="{BB962C8B-B14F-4D97-AF65-F5344CB8AC3E}">
        <p14:creationId xmlns:p14="http://schemas.microsoft.com/office/powerpoint/2010/main" val="312446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57200" y="1600200"/>
            <a:ext cx="4038600" cy="45259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DF7551AC-1212-4B07-A040-04C2EC67192B}" type="slidenum">
              <a:rPr lang="da-DK"/>
              <a:pPr>
                <a:defRPr/>
              </a:pPr>
              <a:t>‹nr.›</a:t>
            </a:fld>
            <a:endParaRPr lang="da-DK"/>
          </a:p>
        </p:txBody>
      </p:sp>
    </p:spTree>
    <p:extLst>
      <p:ext uri="{BB962C8B-B14F-4D97-AF65-F5344CB8AC3E}">
        <p14:creationId xmlns:p14="http://schemas.microsoft.com/office/powerpoint/2010/main" val="48330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og diagram eller organisations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i master</a:t>
            </a:r>
            <a:endParaRPr lang="da-DK"/>
          </a:p>
        </p:txBody>
      </p:sp>
      <p:sp>
        <p:nvSpPr>
          <p:cNvPr id="3" name="Pladsholder til SmartArt 2"/>
          <p:cNvSpPr>
            <a:spLocks noGrp="1"/>
          </p:cNvSpPr>
          <p:nvPr>
            <p:ph type="dgm" idx="1"/>
          </p:nvPr>
        </p:nvSpPr>
        <p:spPr>
          <a:xfrm>
            <a:off x="457200" y="1600200"/>
            <a:ext cx="8229600" cy="4525963"/>
          </a:xfrm>
        </p:spPr>
        <p:txBody>
          <a:bodyPr/>
          <a:lstStyle/>
          <a:p>
            <a:pPr lvl="0"/>
            <a:endParaRPr lang="da-DK" noProof="0"/>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278DF82-3043-4C1B-AB51-D96253B6B954}" type="slidenum">
              <a:rPr lang="da-DK"/>
              <a:pPr>
                <a:defRPr/>
              </a:pPr>
              <a:t>‹nr.›</a:t>
            </a:fld>
            <a:endParaRPr lang="da-DK"/>
          </a:p>
        </p:txBody>
      </p:sp>
    </p:spTree>
    <p:extLst>
      <p:ext uri="{BB962C8B-B14F-4D97-AF65-F5344CB8AC3E}">
        <p14:creationId xmlns:p14="http://schemas.microsoft.com/office/powerpoint/2010/main" val="395618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C00A8993-50EF-4AA7-99FA-36CEE039AF68}" type="slidenum">
              <a:rPr lang="da-DK"/>
              <a:pPr>
                <a:defRPr/>
              </a:pPr>
              <a:t>‹nr.›</a:t>
            </a:fld>
            <a:endParaRPr lang="da-DK"/>
          </a:p>
        </p:txBody>
      </p:sp>
    </p:spTree>
    <p:extLst>
      <p:ext uri="{BB962C8B-B14F-4D97-AF65-F5344CB8AC3E}">
        <p14:creationId xmlns:p14="http://schemas.microsoft.com/office/powerpoint/2010/main" val="201795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CD59A7A-6A59-4A85-9150-2FFF9BE515FE}" type="slidenum">
              <a:rPr lang="da-DK"/>
              <a:pPr>
                <a:defRPr/>
              </a:pPr>
              <a:t>‹nr.›</a:t>
            </a:fld>
            <a:endParaRPr lang="da-DK"/>
          </a:p>
        </p:txBody>
      </p:sp>
    </p:spTree>
    <p:extLst>
      <p:ext uri="{BB962C8B-B14F-4D97-AF65-F5344CB8AC3E}">
        <p14:creationId xmlns:p14="http://schemas.microsoft.com/office/powerpoint/2010/main" val="281737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16839B5-8635-464C-9A48-0251EA57734B}" type="slidenum">
              <a:rPr lang="da-DK"/>
              <a:pPr>
                <a:defRPr/>
              </a:pPr>
              <a:t>‹nr.›</a:t>
            </a:fld>
            <a:endParaRPr lang="da-DK"/>
          </a:p>
        </p:txBody>
      </p:sp>
    </p:spTree>
    <p:extLst>
      <p:ext uri="{BB962C8B-B14F-4D97-AF65-F5344CB8AC3E}">
        <p14:creationId xmlns:p14="http://schemas.microsoft.com/office/powerpoint/2010/main" val="23057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D2658FC1-89DD-4B3C-82B6-D193A3E9AE84}" type="slidenum">
              <a:rPr lang="da-DK"/>
              <a:pPr>
                <a:defRPr/>
              </a:pPr>
              <a:t>‹nr.›</a:t>
            </a:fld>
            <a:endParaRPr lang="da-DK"/>
          </a:p>
        </p:txBody>
      </p:sp>
    </p:spTree>
    <p:extLst>
      <p:ext uri="{BB962C8B-B14F-4D97-AF65-F5344CB8AC3E}">
        <p14:creationId xmlns:p14="http://schemas.microsoft.com/office/powerpoint/2010/main" val="155738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3E08A820-CF8F-420A-B892-E6CA23D721E5}" type="slidenum">
              <a:rPr lang="da-DK"/>
              <a:pPr>
                <a:defRPr/>
              </a:pPr>
              <a:t>‹nr.›</a:t>
            </a:fld>
            <a:endParaRPr lang="da-DK"/>
          </a:p>
        </p:txBody>
      </p:sp>
    </p:spTree>
    <p:extLst>
      <p:ext uri="{BB962C8B-B14F-4D97-AF65-F5344CB8AC3E}">
        <p14:creationId xmlns:p14="http://schemas.microsoft.com/office/powerpoint/2010/main" val="34568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8743F54-703D-4A49-9096-626F42278B40}" type="slidenum">
              <a:rPr lang="da-DK"/>
              <a:pPr>
                <a:defRPr/>
              </a:pPr>
              <a:t>‹nr.›</a:t>
            </a:fld>
            <a:endParaRPr lang="da-DK"/>
          </a:p>
        </p:txBody>
      </p:sp>
    </p:spTree>
    <p:extLst>
      <p:ext uri="{BB962C8B-B14F-4D97-AF65-F5344CB8AC3E}">
        <p14:creationId xmlns:p14="http://schemas.microsoft.com/office/powerpoint/2010/main" val="197726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D920D520-9A34-4C8E-A125-FE4ED33255CE}" type="slidenum">
              <a:rPr lang="da-DK"/>
              <a:pPr>
                <a:defRPr/>
              </a:pPr>
              <a:t>‹nr.›</a:t>
            </a:fld>
            <a:endParaRPr lang="da-DK"/>
          </a:p>
        </p:txBody>
      </p:sp>
    </p:spTree>
    <p:extLst>
      <p:ext uri="{BB962C8B-B14F-4D97-AF65-F5344CB8AC3E}">
        <p14:creationId xmlns:p14="http://schemas.microsoft.com/office/powerpoint/2010/main" val="12159232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50F72C4-E4F2-49FE-8286-2C246E139E4E}" type="slidenum">
              <a:rPr lang="da-DK"/>
              <a:pPr>
                <a:defRPr/>
              </a:pPr>
              <a:t>‹nr.›</a:t>
            </a:fld>
            <a:endParaRPr lang="da-DK"/>
          </a:p>
        </p:txBody>
      </p:sp>
    </p:spTree>
    <p:extLst>
      <p:ext uri="{BB962C8B-B14F-4D97-AF65-F5344CB8AC3E}">
        <p14:creationId xmlns:p14="http://schemas.microsoft.com/office/powerpoint/2010/main" val="279050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15984BF6-628B-4DFE-828A-4FD01668059D}" type="slidenum">
              <a:rPr lang="da-DK"/>
              <a:pPr>
                <a:defRPr/>
              </a:pPr>
              <a:t>‹nr.›</a:t>
            </a:fld>
            <a:endParaRPr lang="da-DK"/>
          </a:p>
        </p:txBody>
      </p:sp>
    </p:spTree>
    <p:extLst>
      <p:ext uri="{BB962C8B-B14F-4D97-AF65-F5344CB8AC3E}">
        <p14:creationId xmlns:p14="http://schemas.microsoft.com/office/powerpoint/2010/main" val="23679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59C11830-4818-4807-8C88-B2A26FAD6DD7}"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4178" r:id="rId1"/>
    <p:sldLayoutId id="2147484177" r:id="rId2"/>
    <p:sldLayoutId id="2147484176" r:id="rId3"/>
    <p:sldLayoutId id="2147484175" r:id="rId4"/>
    <p:sldLayoutId id="2147484174" r:id="rId5"/>
    <p:sldLayoutId id="2147484173" r:id="rId6"/>
    <p:sldLayoutId id="2147484172" r:id="rId7"/>
    <p:sldLayoutId id="2147484171" r:id="rId8"/>
    <p:sldLayoutId id="2147484170" r:id="rId9"/>
    <p:sldLayoutId id="2147484169" r:id="rId10"/>
    <p:sldLayoutId id="2147484168" r:id="rId11"/>
    <p:sldLayoutId id="2147484179" r:id="rId12"/>
    <p:sldLayoutId id="2147484167" r:id="rId13"/>
    <p:sldLayoutId id="2147484166" r:id="rId14"/>
    <p:sldLayoutId id="214748416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mp.g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4294967295"/>
          </p:nvPr>
        </p:nvSpPr>
        <p:spPr>
          <a:xfrm>
            <a:off x="34925" y="4124325"/>
            <a:ext cx="8964613" cy="1752600"/>
          </a:xfrm>
        </p:spPr>
        <p:txBody>
          <a:bodyPr/>
          <a:lstStyle/>
          <a:p>
            <a:pPr marL="0" indent="0" algn="ctr">
              <a:buFontTx/>
              <a:buNone/>
            </a:pPr>
            <a:r>
              <a:rPr lang="da-DK" b="1" dirty="0" smtClean="0">
                <a:solidFill>
                  <a:srgbClr val="003399"/>
                </a:solidFill>
              </a:rPr>
              <a:t>Henrik Stendal </a:t>
            </a:r>
          </a:p>
          <a:p>
            <a:pPr marL="0" indent="0" algn="ctr">
              <a:buFontTx/>
              <a:buNone/>
            </a:pPr>
            <a:r>
              <a:rPr lang="en-US" b="1" dirty="0" smtClean="0">
                <a:solidFill>
                  <a:srgbClr val="003399"/>
                </a:solidFill>
              </a:rPr>
              <a:t>Bureau of Minerals and Petroleum</a:t>
            </a:r>
            <a:r>
              <a:rPr lang="da-DK" b="1" dirty="0" smtClean="0">
                <a:solidFill>
                  <a:srgbClr val="003399"/>
                </a:solidFill>
              </a:rPr>
              <a:t> – BMP</a:t>
            </a:r>
          </a:p>
          <a:p>
            <a:pPr marL="0" indent="0" algn="ctr">
              <a:buFontTx/>
              <a:buNone/>
            </a:pPr>
            <a:r>
              <a:rPr lang="en-GB" sz="2600" b="1" dirty="0" smtClean="0">
                <a:solidFill>
                  <a:srgbClr val="003399"/>
                </a:solidFill>
              </a:rPr>
              <a:t>Government of Greenland</a:t>
            </a:r>
          </a:p>
          <a:p>
            <a:pPr marL="0" indent="0" algn="ctr">
              <a:buFontTx/>
              <a:buNone/>
            </a:pPr>
            <a:endParaRPr lang="en-GB" b="1" dirty="0" smtClean="0">
              <a:solidFill>
                <a:srgbClr val="003399"/>
              </a:solidFill>
            </a:endParaRPr>
          </a:p>
        </p:txBody>
      </p:sp>
      <p:pic>
        <p:nvPicPr>
          <p:cNvPr id="28675" name="Picture 4" descr="bmprund_fa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334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2276475"/>
            <a:ext cx="6192838"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6443663" y="1701800"/>
            <a:ext cx="2592387" cy="4248150"/>
          </a:xfrm>
          <a:prstGeom prst="rect">
            <a:avLst/>
          </a:prstGeom>
          <a:noFill/>
          <a:ln>
            <a:noFill/>
          </a:ln>
          <a:effectLst/>
          <a:extLst/>
        </p:spPr>
        <p:txBody>
          <a:bodyPr>
            <a:spAutoFit/>
          </a:bodyPr>
          <a:lstStyle/>
          <a:p>
            <a:pPr>
              <a:defRPr/>
            </a:pPr>
            <a:r>
              <a:rPr lang="da-DK" dirty="0"/>
              <a:t>Of the </a:t>
            </a:r>
            <a:r>
              <a:rPr lang="da-DK" dirty="0" err="1"/>
              <a:t>five</a:t>
            </a:r>
            <a:r>
              <a:rPr lang="da-DK" dirty="0"/>
              <a:t> </a:t>
            </a:r>
            <a:r>
              <a:rPr lang="da-DK" dirty="0" err="1"/>
              <a:t>assessed</a:t>
            </a:r>
            <a:r>
              <a:rPr lang="da-DK" dirty="0"/>
              <a:t> units:</a:t>
            </a:r>
          </a:p>
          <a:p>
            <a:pPr>
              <a:defRPr/>
            </a:pPr>
            <a:endParaRPr lang="da-DK" dirty="0"/>
          </a:p>
          <a:p>
            <a:pPr marL="285750" indent="-285750">
              <a:buFont typeface="Arial" pitchFamily="34" charset="0"/>
              <a:buChar char="•"/>
              <a:defRPr/>
            </a:pPr>
            <a:r>
              <a:rPr lang="da-DK" b="1" dirty="0">
                <a:solidFill>
                  <a:schemeClr val="accent2"/>
                </a:solidFill>
              </a:rPr>
              <a:t>the North Danmarkshavn Basin and </a:t>
            </a:r>
          </a:p>
          <a:p>
            <a:pPr marL="285750" indent="-285750">
              <a:buFont typeface="Arial" pitchFamily="34" charset="0"/>
              <a:buChar char="•"/>
              <a:defRPr/>
            </a:pPr>
            <a:endParaRPr lang="da-DK" dirty="0"/>
          </a:p>
          <a:p>
            <a:pPr marL="285750" indent="-285750">
              <a:buFont typeface="Arial" pitchFamily="34" charset="0"/>
              <a:buChar char="•"/>
              <a:defRPr/>
            </a:pPr>
            <a:r>
              <a:rPr lang="da-DK" b="1" dirty="0">
                <a:solidFill>
                  <a:schemeClr val="accent2"/>
                </a:solidFill>
              </a:rPr>
              <a:t>the South Danmarkshavn Basin </a:t>
            </a:r>
          </a:p>
          <a:p>
            <a:pPr>
              <a:defRPr/>
            </a:pPr>
            <a:endParaRPr lang="da-DK" dirty="0"/>
          </a:p>
          <a:p>
            <a:pPr>
              <a:defRPr/>
            </a:pPr>
            <a:r>
              <a:rPr lang="da-DK" dirty="0" err="1"/>
              <a:t>are</a:t>
            </a:r>
            <a:r>
              <a:rPr lang="da-DK" dirty="0"/>
              <a:t> </a:t>
            </a:r>
            <a:r>
              <a:rPr lang="da-DK" dirty="0" err="1"/>
              <a:t>estimated</a:t>
            </a:r>
            <a:r>
              <a:rPr lang="da-DK" dirty="0"/>
              <a:t> to </a:t>
            </a:r>
            <a:r>
              <a:rPr lang="da-DK" dirty="0" err="1"/>
              <a:t>contain</a:t>
            </a:r>
            <a:r>
              <a:rPr lang="da-DK" dirty="0"/>
              <a:t> the most of the </a:t>
            </a:r>
            <a:r>
              <a:rPr lang="da-DK" dirty="0" err="1"/>
              <a:t>undiscovered</a:t>
            </a:r>
            <a:r>
              <a:rPr lang="da-DK" dirty="0"/>
              <a:t> petroleum </a:t>
            </a:r>
            <a:r>
              <a:rPr lang="da-DK" dirty="0" err="1"/>
              <a:t>resources</a:t>
            </a:r>
            <a:endParaRPr lang="da-DK" dirty="0"/>
          </a:p>
        </p:txBody>
      </p:sp>
      <p:sp>
        <p:nvSpPr>
          <p:cNvPr id="39940" name="Rectangle 2"/>
          <p:cNvSpPr>
            <a:spLocks noGrp="1" noChangeArrowheads="1"/>
          </p:cNvSpPr>
          <p:nvPr>
            <p:ph type="title"/>
          </p:nvPr>
        </p:nvSpPr>
        <p:spPr>
          <a:xfrm>
            <a:off x="-107950" y="404813"/>
            <a:ext cx="8496300" cy="1143000"/>
          </a:xfrm>
          <a:solidFill>
            <a:schemeClr val="bg1"/>
          </a:solidFill>
        </p:spPr>
        <p:txBody>
          <a:bodyPr/>
          <a:lstStyle/>
          <a:p>
            <a:r>
              <a:rPr lang="en-GB" sz="2800" b="1" smtClean="0">
                <a:solidFill>
                  <a:srgbClr val="003399"/>
                </a:solidFill>
              </a:rPr>
              <a:t>The North East Greenland </a:t>
            </a:r>
            <a:br>
              <a:rPr lang="en-GB" sz="2800" b="1" smtClean="0">
                <a:solidFill>
                  <a:srgbClr val="003399"/>
                </a:solidFill>
              </a:rPr>
            </a:br>
            <a:r>
              <a:rPr lang="en-GB" sz="2800" b="1" smtClean="0">
                <a:solidFill>
                  <a:srgbClr val="003399"/>
                </a:solidFill>
              </a:rPr>
              <a:t>Licensing Rounds 2012 and 2013</a:t>
            </a:r>
            <a:br>
              <a:rPr lang="en-GB" sz="2800" b="1" smtClean="0">
                <a:solidFill>
                  <a:srgbClr val="003399"/>
                </a:solidFill>
              </a:rPr>
            </a:br>
            <a:r>
              <a:rPr lang="en-GB" sz="600" b="1" smtClean="0">
                <a:solidFill>
                  <a:srgbClr val="003399"/>
                </a:solidFill>
              </a:rPr>
              <a:t/>
            </a:r>
            <a:br>
              <a:rPr lang="en-GB" sz="600" b="1" smtClean="0">
                <a:solidFill>
                  <a:srgbClr val="003399"/>
                </a:solidFill>
              </a:rPr>
            </a:br>
            <a:r>
              <a:rPr lang="en-GB" sz="2800" b="1" smtClean="0">
                <a:solidFill>
                  <a:srgbClr val="006600"/>
                </a:solidFill>
              </a:rPr>
              <a:t>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t="1526" b="1526"/>
          <a:stretch>
            <a:fillRect/>
          </a:stretch>
        </p:blipFill>
        <p:spPr bwMode="auto">
          <a:xfrm>
            <a:off x="4733925" y="981075"/>
            <a:ext cx="43021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xfrm>
            <a:off x="-323850" y="188913"/>
            <a:ext cx="5616575" cy="1143000"/>
          </a:xfrm>
        </p:spPr>
        <p:txBody>
          <a:bodyPr/>
          <a:lstStyle/>
          <a:p>
            <a:r>
              <a:rPr lang="en-GB" sz="2400" b="1" smtClean="0">
                <a:solidFill>
                  <a:srgbClr val="003399"/>
                </a:solidFill>
              </a:rPr>
              <a:t>The North East Greenland </a:t>
            </a:r>
            <a:br>
              <a:rPr lang="en-GB" sz="2400" b="1" smtClean="0">
                <a:solidFill>
                  <a:srgbClr val="003399"/>
                </a:solidFill>
              </a:rPr>
            </a:br>
            <a:r>
              <a:rPr lang="en-GB" sz="2400" b="1" smtClean="0">
                <a:solidFill>
                  <a:srgbClr val="003399"/>
                </a:solidFill>
              </a:rPr>
              <a:t>Licensing Rounds 2012 and 2013</a:t>
            </a:r>
            <a:br>
              <a:rPr lang="en-GB" sz="2400" b="1" smtClean="0">
                <a:solidFill>
                  <a:srgbClr val="003399"/>
                </a:solidFill>
              </a:rPr>
            </a:br>
            <a:r>
              <a:rPr lang="en-GB" sz="600" b="1" smtClean="0">
                <a:solidFill>
                  <a:srgbClr val="003399"/>
                </a:solidFill>
              </a:rPr>
              <a:t/>
            </a:r>
            <a:br>
              <a:rPr lang="en-GB" sz="600" b="1" smtClean="0">
                <a:solidFill>
                  <a:srgbClr val="003399"/>
                </a:solidFill>
              </a:rPr>
            </a:br>
            <a:r>
              <a:rPr lang="en-GB" sz="2400" b="1" smtClean="0">
                <a:solidFill>
                  <a:srgbClr val="006600"/>
                </a:solidFill>
              </a:rPr>
              <a:t>Data</a:t>
            </a:r>
          </a:p>
        </p:txBody>
      </p:sp>
      <p:sp>
        <p:nvSpPr>
          <p:cNvPr id="40964" name="Tekstboks 1"/>
          <p:cNvSpPr txBox="1">
            <a:spLocks noChangeArrowheads="1"/>
          </p:cNvSpPr>
          <p:nvPr/>
        </p:nvSpPr>
        <p:spPr bwMode="auto">
          <a:xfrm>
            <a:off x="179388" y="1773238"/>
            <a:ext cx="4752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In the 90’s the KANUMAS group acquired 6,839 line km seismic data offshore Northeast Greenland</a:t>
            </a:r>
          </a:p>
          <a:p>
            <a:pPr eaLnBrk="1" hangingPunct="1"/>
            <a:endParaRPr lang="en-US" dirty="0"/>
          </a:p>
          <a:p>
            <a:pPr eaLnBrk="1" hangingPunct="1"/>
            <a:r>
              <a:rPr lang="en-US" dirty="0"/>
              <a:t>TGS-</a:t>
            </a:r>
            <a:r>
              <a:rPr lang="en-US" dirty="0" err="1"/>
              <a:t>Nopec</a:t>
            </a:r>
            <a:r>
              <a:rPr lang="en-US" dirty="0"/>
              <a:t> and GXT/ION has recently completed a seismic </a:t>
            </a:r>
            <a:r>
              <a:rPr lang="en-US" dirty="0" err="1"/>
              <a:t>aquisition</a:t>
            </a:r>
            <a:r>
              <a:rPr lang="en-US" dirty="0"/>
              <a:t> </a:t>
            </a:r>
            <a:r>
              <a:rPr lang="en-US" dirty="0" err="1"/>
              <a:t>programme</a:t>
            </a:r>
            <a:r>
              <a:rPr lang="en-US" dirty="0"/>
              <a:t> off the coast of Northeast Greenland </a:t>
            </a:r>
          </a:p>
          <a:p>
            <a:pPr eaLnBrk="1" hangingPunct="1"/>
            <a:endParaRPr lang="en-US" dirty="0"/>
          </a:p>
          <a:p>
            <a:pPr eaLnBrk="1" hangingPunct="1"/>
            <a:r>
              <a:rPr lang="en-US" dirty="0"/>
              <a:t>2,850 line km of seismic data were acquired in 2008 and 507 km in 2009 by TGS-</a:t>
            </a:r>
            <a:r>
              <a:rPr lang="en-US" dirty="0" err="1"/>
              <a:t>Nopec</a:t>
            </a:r>
            <a:r>
              <a:rPr lang="en-US" dirty="0"/>
              <a:t> </a:t>
            </a:r>
          </a:p>
          <a:p>
            <a:pPr eaLnBrk="1" hangingPunct="1"/>
            <a:endParaRPr lang="en-US" dirty="0"/>
          </a:p>
          <a:p>
            <a:pPr eaLnBrk="1" hangingPunct="1"/>
            <a:r>
              <a:rPr lang="en-US" dirty="0"/>
              <a:t>GXT/ION acquired 5283 km in 2009 and additional 6535 km in 2010</a:t>
            </a:r>
          </a:p>
          <a:p>
            <a:pPr eaLnBrk="1" hangingPunct="1"/>
            <a:endParaRPr lang="en-US" dirty="0"/>
          </a:p>
          <a:p>
            <a:pPr eaLnBrk="1" hangingPunct="1"/>
            <a:r>
              <a:rPr lang="en-US" dirty="0"/>
              <a:t>Additional seismic acquisitions are planned in 2011 – talk to the companies – they are here </a:t>
            </a:r>
            <a:r>
              <a:rPr lang="en-US" dirty="0" smtClean="0"/>
              <a:t>at the AAPG exhibition</a:t>
            </a:r>
            <a:endParaRPr lang="da-D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Kanumas_ø_bathymetri [Converted]"/>
          <p:cNvPicPr>
            <a:picLocks noChangeAspect="1" noChangeArrowheads="1"/>
          </p:cNvPicPr>
          <p:nvPr/>
        </p:nvPicPr>
        <p:blipFill>
          <a:blip r:embed="rId2">
            <a:extLst>
              <a:ext uri="{28A0092B-C50C-407E-A947-70E740481C1C}">
                <a14:useLocalDpi xmlns:a14="http://schemas.microsoft.com/office/drawing/2010/main" val="0"/>
              </a:ext>
            </a:extLst>
          </a:blip>
          <a:srcRect t="3041" b="3041"/>
          <a:stretch>
            <a:fillRect/>
          </a:stretch>
        </p:blipFill>
        <p:spPr bwMode="auto">
          <a:xfrm>
            <a:off x="460375" y="95250"/>
            <a:ext cx="454342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title"/>
          </p:nvPr>
        </p:nvSpPr>
        <p:spPr>
          <a:xfrm>
            <a:off x="4932363" y="773113"/>
            <a:ext cx="3455987" cy="1143000"/>
          </a:xfrm>
          <a:solidFill>
            <a:schemeClr val="bg1"/>
          </a:solidFill>
        </p:spPr>
        <p:txBody>
          <a:bodyPr/>
          <a:lstStyle/>
          <a:p>
            <a:r>
              <a:rPr lang="en-GB" sz="2600" b="1" smtClean="0">
                <a:solidFill>
                  <a:srgbClr val="003399"/>
                </a:solidFill>
              </a:rPr>
              <a:t>The North East Greenland </a:t>
            </a:r>
            <a:br>
              <a:rPr lang="en-GB" sz="2600" b="1" smtClean="0">
                <a:solidFill>
                  <a:srgbClr val="003399"/>
                </a:solidFill>
              </a:rPr>
            </a:br>
            <a:r>
              <a:rPr lang="en-GB" sz="2600" b="1" smtClean="0">
                <a:solidFill>
                  <a:srgbClr val="003399"/>
                </a:solidFill>
              </a:rPr>
              <a:t>Licensing Rounds 2012 and 2013</a:t>
            </a:r>
            <a:br>
              <a:rPr lang="en-GB" sz="2600" b="1" smtClean="0">
                <a:solidFill>
                  <a:srgbClr val="003399"/>
                </a:solidFill>
              </a:rPr>
            </a:br>
            <a:r>
              <a:rPr lang="en-GB" sz="600" b="1" smtClean="0">
                <a:solidFill>
                  <a:srgbClr val="003399"/>
                </a:solidFill>
              </a:rPr>
              <a:t/>
            </a:r>
            <a:br>
              <a:rPr lang="en-GB" sz="600" b="1" smtClean="0">
                <a:solidFill>
                  <a:srgbClr val="003399"/>
                </a:solidFill>
              </a:rPr>
            </a:br>
            <a:r>
              <a:rPr lang="en-GB" sz="2600" b="1" smtClean="0">
                <a:solidFill>
                  <a:srgbClr val="006600"/>
                </a:solidFill>
              </a:rPr>
              <a:t>Bathymetry</a:t>
            </a:r>
          </a:p>
        </p:txBody>
      </p:sp>
      <p:sp>
        <p:nvSpPr>
          <p:cNvPr id="2" name="Tekstboks 1"/>
          <p:cNvSpPr txBox="1"/>
          <p:nvPr/>
        </p:nvSpPr>
        <p:spPr>
          <a:xfrm>
            <a:off x="4932363" y="3173413"/>
            <a:ext cx="3671887" cy="831850"/>
          </a:xfrm>
          <a:prstGeom prst="rect">
            <a:avLst/>
          </a:prstGeom>
          <a:noFill/>
        </p:spPr>
        <p:txBody>
          <a:bodyPr>
            <a:spAutoFit/>
          </a:bodyPr>
          <a:lstStyle/>
          <a:p>
            <a:pPr marL="342900" indent="-342900">
              <a:buFont typeface="Arial" pitchFamily="34" charset="0"/>
              <a:buChar char="•"/>
              <a:defRPr/>
            </a:pPr>
            <a:r>
              <a:rPr lang="da-DK" sz="2400" dirty="0" err="1">
                <a:latin typeface="+mn-lt"/>
                <a:cs typeface="+mn-cs"/>
              </a:rPr>
              <a:t>Shallow</a:t>
            </a:r>
            <a:r>
              <a:rPr lang="da-DK" sz="2400" dirty="0">
                <a:latin typeface="+mn-lt"/>
                <a:cs typeface="+mn-cs"/>
              </a:rPr>
              <a:t> </a:t>
            </a:r>
            <a:r>
              <a:rPr lang="da-DK" sz="2400" dirty="0" err="1">
                <a:latin typeface="+mn-lt"/>
                <a:cs typeface="+mn-cs"/>
              </a:rPr>
              <a:t>water</a:t>
            </a:r>
            <a:r>
              <a:rPr lang="da-DK" sz="2400" dirty="0">
                <a:latin typeface="+mn-lt"/>
                <a:cs typeface="+mn-cs"/>
              </a:rPr>
              <a:t> </a:t>
            </a:r>
            <a:r>
              <a:rPr lang="da-DK" sz="2400" dirty="0" err="1">
                <a:latin typeface="+mn-lt"/>
                <a:cs typeface="+mn-cs"/>
              </a:rPr>
              <a:t>depths</a:t>
            </a:r>
            <a:r>
              <a:rPr lang="da-DK" sz="2400" dirty="0">
                <a:latin typeface="+mn-lt"/>
                <a:cs typeface="+mn-cs"/>
              </a:rPr>
              <a:t> in the </a:t>
            </a:r>
            <a:r>
              <a:rPr lang="da-DK" sz="2400" dirty="0" err="1">
                <a:latin typeface="+mn-lt"/>
                <a:cs typeface="+mn-cs"/>
              </a:rPr>
              <a:t>licensing</a:t>
            </a:r>
            <a:r>
              <a:rPr lang="da-DK" sz="2400" dirty="0">
                <a:latin typeface="+mn-lt"/>
                <a:cs typeface="+mn-cs"/>
              </a:rPr>
              <a:t> </a:t>
            </a:r>
            <a:r>
              <a:rPr lang="da-DK" sz="2400" dirty="0" err="1">
                <a:latin typeface="+mn-lt"/>
                <a:cs typeface="+mn-cs"/>
              </a:rPr>
              <a:t>area</a:t>
            </a:r>
            <a:endParaRPr lang="da-DK" sz="2400" dirty="0">
              <a:latin typeface="+mn-lt"/>
              <a:cs typeface="+mn-cs"/>
            </a:endParaRPr>
          </a:p>
        </p:txBody>
      </p:sp>
      <p:sp>
        <p:nvSpPr>
          <p:cNvPr id="46085" name="Tekstboks 3"/>
          <p:cNvSpPr txBox="1">
            <a:spLocks noChangeArrowheads="1"/>
          </p:cNvSpPr>
          <p:nvPr/>
        </p:nvSpPr>
        <p:spPr bwMode="auto">
          <a:xfrm>
            <a:off x="4103688" y="5300663"/>
            <a:ext cx="396875" cy="200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a-DK" sz="700"/>
              <a:t>+500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457200" y="428625"/>
            <a:ext cx="8229600" cy="1143000"/>
          </a:xfrm>
        </p:spPr>
        <p:txBody>
          <a:bodyPr/>
          <a:lstStyle/>
          <a:p>
            <a:r>
              <a:rPr lang="en-GB" sz="3200" b="1" smtClean="0">
                <a:solidFill>
                  <a:srgbClr val="003399"/>
                </a:solidFill>
              </a:rPr>
              <a:t>The North East Greenland </a:t>
            </a:r>
            <a:br>
              <a:rPr lang="en-GB" sz="3200" b="1" smtClean="0">
                <a:solidFill>
                  <a:srgbClr val="003399"/>
                </a:solidFill>
              </a:rPr>
            </a:br>
            <a:r>
              <a:rPr lang="en-GB" sz="3200" b="1" smtClean="0">
                <a:solidFill>
                  <a:srgbClr val="003399"/>
                </a:solidFill>
              </a:rPr>
              <a:t>Licensing Rounds 2012 and 2013 </a:t>
            </a:r>
            <a:br>
              <a:rPr lang="en-GB" sz="3200" b="1" smtClean="0">
                <a:solidFill>
                  <a:srgbClr val="003399"/>
                </a:solidFill>
              </a:rPr>
            </a:br>
            <a:r>
              <a:rPr lang="en-GB" sz="3200" b="1" smtClean="0">
                <a:solidFill>
                  <a:srgbClr val="003399"/>
                </a:solidFill>
              </a:rPr>
              <a:t> </a:t>
            </a:r>
            <a:r>
              <a:rPr lang="en-GB" sz="2200" b="1" smtClean="0">
                <a:solidFill>
                  <a:srgbClr val="006600"/>
                </a:solidFill>
              </a:rPr>
              <a:t>Outline of licence terms  </a:t>
            </a:r>
            <a:r>
              <a:rPr lang="da-DK" sz="3200" smtClean="0">
                <a:solidFill>
                  <a:schemeClr val="tx1"/>
                </a:solidFill>
              </a:rPr>
              <a:t/>
            </a:r>
            <a:br>
              <a:rPr lang="da-DK" sz="3200" smtClean="0">
                <a:solidFill>
                  <a:schemeClr val="tx1"/>
                </a:solidFill>
              </a:rPr>
            </a:br>
            <a:endParaRPr lang="da-DK" sz="3200" smtClean="0"/>
          </a:p>
        </p:txBody>
      </p:sp>
      <p:sp>
        <p:nvSpPr>
          <p:cNvPr id="69635" name="Pladsholder til indhold 2"/>
          <p:cNvSpPr>
            <a:spLocks noGrp="1"/>
          </p:cNvSpPr>
          <p:nvPr>
            <p:ph idx="1"/>
          </p:nvPr>
        </p:nvSpPr>
        <p:spPr>
          <a:xfrm>
            <a:off x="457200" y="1782763"/>
            <a:ext cx="5114925" cy="4525962"/>
          </a:xfrm>
        </p:spPr>
        <p:txBody>
          <a:bodyPr/>
          <a:lstStyle/>
          <a:p>
            <a:r>
              <a:rPr lang="en-GB" sz="1900" smtClean="0"/>
              <a:t>Licences will be granted for an exploration period of up to 16 years with a right to a 30-year extension for areas where exploitation is intended. </a:t>
            </a:r>
          </a:p>
          <a:p>
            <a:endParaRPr lang="da-DK" sz="1900" smtClean="0"/>
          </a:p>
          <a:p>
            <a:r>
              <a:rPr lang="en-GB" sz="1900" smtClean="0"/>
              <a:t>The exploration period of 16 years can be divided into a number of sub periods. Work programme is to be agreed upon for each sub period before the Licence is granted. </a:t>
            </a:r>
          </a:p>
          <a:p>
            <a:endParaRPr lang="da-DK" sz="1900" smtClean="0"/>
          </a:p>
          <a:p>
            <a:r>
              <a:rPr lang="en-GB" sz="1900" smtClean="0"/>
              <a:t>At the end of each sub period 30 % </a:t>
            </a:r>
            <a:r>
              <a:rPr lang="en-GB" sz="2000" smtClean="0"/>
              <a:t>of the original area of each Licence Block shall be relinquished.</a:t>
            </a:r>
            <a:endParaRPr lang="en-GB" sz="1900" smtClean="0"/>
          </a:p>
          <a:p>
            <a:endParaRPr lang="da-DK" sz="1900" smtClean="0"/>
          </a:p>
          <a:p>
            <a:endParaRPr lang="da-DK" sz="2000" smtClean="0"/>
          </a:p>
        </p:txBody>
      </p:sp>
      <p:pic>
        <p:nvPicPr>
          <p:cNvPr id="69636" name="Picture 4" descr="Kanumas_ø_bathymetri_fuld_skala [Converted]"/>
          <p:cNvPicPr>
            <a:picLocks noChangeAspect="1" noChangeArrowheads="1"/>
          </p:cNvPicPr>
          <p:nvPr/>
        </p:nvPicPr>
        <p:blipFill>
          <a:blip r:embed="rId2">
            <a:extLst>
              <a:ext uri="{28A0092B-C50C-407E-A947-70E740481C1C}">
                <a14:useLocalDpi xmlns:a14="http://schemas.microsoft.com/office/drawing/2010/main" val="0"/>
              </a:ext>
            </a:extLst>
          </a:blip>
          <a:srcRect t="2983" r="14520" b="27580"/>
          <a:stretch>
            <a:fillRect/>
          </a:stretch>
        </p:blipFill>
        <p:spPr bwMode="auto">
          <a:xfrm>
            <a:off x="5819775" y="1989138"/>
            <a:ext cx="3144838"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927225"/>
            <a:ext cx="5114925" cy="4525963"/>
          </a:xfrm>
        </p:spPr>
        <p:txBody>
          <a:bodyPr/>
          <a:lstStyle/>
          <a:p>
            <a:pPr>
              <a:lnSpc>
                <a:spcPct val="80000"/>
              </a:lnSpc>
              <a:defRPr/>
            </a:pPr>
            <a:r>
              <a:rPr lang="en-GB" sz="2000" dirty="0" smtClean="0"/>
              <a:t>Maximum 3 plus NUNAOIL A/S</a:t>
            </a:r>
          </a:p>
          <a:p>
            <a:pPr lvl="1">
              <a:defRPr/>
            </a:pPr>
            <a:r>
              <a:rPr lang="en-GB" sz="2000" dirty="0" smtClean="0">
                <a:ea typeface="+mn-ea"/>
                <a:cs typeface="+mn-cs"/>
              </a:rPr>
              <a:t>The NE Greenland Licence Call 2010 is for companies or groups of companies (maximum 3 plus NUNAOIL A/S). Companies or groups of companies applying shall include an approved Operator. </a:t>
            </a:r>
          </a:p>
          <a:p>
            <a:pPr lvl="1">
              <a:defRPr/>
            </a:pPr>
            <a:endParaRPr lang="en-GB" sz="2000" dirty="0" smtClean="0">
              <a:ea typeface="+mn-ea"/>
              <a:cs typeface="+mn-cs"/>
            </a:endParaRPr>
          </a:p>
          <a:p>
            <a:pPr>
              <a:defRPr/>
            </a:pPr>
            <a:r>
              <a:rPr lang="en-GB" sz="2000" dirty="0" smtClean="0"/>
              <a:t>The licensee may before the end of each sub period choose either to surrender the Licence, or accept the work programme for the next sub period</a:t>
            </a:r>
          </a:p>
          <a:p>
            <a:pPr lvl="1">
              <a:defRPr/>
            </a:pPr>
            <a:r>
              <a:rPr lang="en-GB" sz="2000" dirty="0" smtClean="0">
                <a:ea typeface="+mn-ea"/>
                <a:cs typeface="+mn-cs"/>
              </a:rPr>
              <a:t>Drill or drop</a:t>
            </a:r>
            <a:endParaRPr lang="da-DK" sz="2000" dirty="0" smtClean="0">
              <a:ea typeface="+mn-ea"/>
              <a:cs typeface="+mn-cs"/>
            </a:endParaRPr>
          </a:p>
          <a:p>
            <a:pPr lvl="1">
              <a:defRPr/>
            </a:pPr>
            <a:endParaRPr lang="da-DK" sz="1600" dirty="0" smtClean="0"/>
          </a:p>
          <a:p>
            <a:pPr lvl="1">
              <a:defRPr/>
            </a:pPr>
            <a:endParaRPr lang="da-DK" sz="1600" dirty="0"/>
          </a:p>
        </p:txBody>
      </p:sp>
      <p:sp>
        <p:nvSpPr>
          <p:cNvPr id="70659" name="Titel 1"/>
          <p:cNvSpPr>
            <a:spLocks noGrp="1"/>
          </p:cNvSpPr>
          <p:nvPr>
            <p:ph type="title"/>
          </p:nvPr>
        </p:nvSpPr>
        <p:spPr>
          <a:xfrm>
            <a:off x="457200" y="485775"/>
            <a:ext cx="8229600" cy="1143000"/>
          </a:xfrm>
        </p:spPr>
        <p:txBody>
          <a:bodyPr/>
          <a:lstStyle/>
          <a:p>
            <a:r>
              <a:rPr lang="en-GB" sz="3200" b="1" smtClean="0">
                <a:solidFill>
                  <a:srgbClr val="003399"/>
                </a:solidFill>
              </a:rPr>
              <a:t>The North East Greenland </a:t>
            </a:r>
            <a:br>
              <a:rPr lang="en-GB" sz="3200" b="1" smtClean="0">
                <a:solidFill>
                  <a:srgbClr val="003399"/>
                </a:solidFill>
              </a:rPr>
            </a:br>
            <a:r>
              <a:rPr lang="en-GB" sz="3200" b="1" smtClean="0">
                <a:solidFill>
                  <a:srgbClr val="003399"/>
                </a:solidFill>
              </a:rPr>
              <a:t>Licensing Rounds 2012 and 2013 </a:t>
            </a:r>
            <a:br>
              <a:rPr lang="en-GB" sz="3200" b="1" smtClean="0">
                <a:solidFill>
                  <a:srgbClr val="003399"/>
                </a:solidFill>
              </a:rPr>
            </a:br>
            <a:r>
              <a:rPr lang="en-GB" sz="3200" b="1" smtClean="0">
                <a:solidFill>
                  <a:srgbClr val="003399"/>
                </a:solidFill>
              </a:rPr>
              <a:t> </a:t>
            </a:r>
            <a:r>
              <a:rPr lang="en-GB" sz="2200" b="1" smtClean="0">
                <a:solidFill>
                  <a:srgbClr val="006600"/>
                </a:solidFill>
              </a:rPr>
              <a:t>Outline of licence terms  </a:t>
            </a:r>
            <a:r>
              <a:rPr lang="da-DK" sz="3200" smtClean="0">
                <a:solidFill>
                  <a:schemeClr val="tx1"/>
                </a:solidFill>
              </a:rPr>
              <a:t/>
            </a:r>
            <a:br>
              <a:rPr lang="da-DK" sz="3200" smtClean="0">
                <a:solidFill>
                  <a:schemeClr val="tx1"/>
                </a:solidFill>
              </a:rPr>
            </a:br>
            <a:endParaRPr lang="da-DK" sz="3200" smtClean="0"/>
          </a:p>
        </p:txBody>
      </p:sp>
      <p:pic>
        <p:nvPicPr>
          <p:cNvPr id="70660" name="Picture 4" descr="Kanumas_ø_bathymetri_fuld_skala [Converted]"/>
          <p:cNvPicPr>
            <a:picLocks noChangeAspect="1" noChangeArrowheads="1"/>
          </p:cNvPicPr>
          <p:nvPr/>
        </p:nvPicPr>
        <p:blipFill>
          <a:blip r:embed="rId2">
            <a:extLst>
              <a:ext uri="{28A0092B-C50C-407E-A947-70E740481C1C}">
                <a14:useLocalDpi xmlns:a14="http://schemas.microsoft.com/office/drawing/2010/main" val="0"/>
              </a:ext>
            </a:extLst>
          </a:blip>
          <a:srcRect t="2983" r="14520" b="27580"/>
          <a:stretch>
            <a:fillRect/>
          </a:stretch>
        </p:blipFill>
        <p:spPr bwMode="auto">
          <a:xfrm>
            <a:off x="5819775" y="1989138"/>
            <a:ext cx="3144838"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742950" y="1600200"/>
            <a:ext cx="658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a-DK" sz="1400">
              <a:latin typeface="Verdana" pitchFamily="34" charset="0"/>
            </a:endParaRPr>
          </a:p>
        </p:txBody>
      </p:sp>
      <p:sp>
        <p:nvSpPr>
          <p:cNvPr id="210947" name="Rectangle 3"/>
          <p:cNvSpPr>
            <a:spLocks noGrp="1" noChangeArrowheads="1"/>
          </p:cNvSpPr>
          <p:nvPr>
            <p:ph type="title"/>
          </p:nvPr>
        </p:nvSpPr>
        <p:spPr/>
        <p:txBody>
          <a:bodyPr/>
          <a:lstStyle/>
          <a:p>
            <a:pPr>
              <a:defRPr/>
            </a:pPr>
            <a:r>
              <a:rPr lang="en-GB" sz="2600" b="1" dirty="0" smtClean="0">
                <a:solidFill>
                  <a:srgbClr val="003399"/>
                </a:solidFill>
              </a:rPr>
              <a:t>The North East Greenland </a:t>
            </a:r>
            <a:br>
              <a:rPr lang="en-GB" sz="2600" b="1" dirty="0" smtClean="0">
                <a:solidFill>
                  <a:srgbClr val="003399"/>
                </a:solidFill>
              </a:rPr>
            </a:br>
            <a:r>
              <a:rPr lang="en-GB" sz="2600" b="1" dirty="0" smtClean="0">
                <a:solidFill>
                  <a:srgbClr val="003399"/>
                </a:solidFill>
              </a:rPr>
              <a:t>Licensing Rounds 2012 and 2013</a:t>
            </a:r>
            <a:r>
              <a:rPr lang="en-GB" sz="2000" b="1" kern="1200" dirty="0" smtClean="0">
                <a:solidFill>
                  <a:srgbClr val="003399"/>
                </a:solidFill>
              </a:rPr>
              <a:t/>
            </a:r>
            <a:br>
              <a:rPr lang="en-GB" sz="2000" b="1" kern="1200" dirty="0" smtClean="0">
                <a:solidFill>
                  <a:srgbClr val="003399"/>
                </a:solidFill>
              </a:rPr>
            </a:br>
            <a:r>
              <a:rPr lang="en-US" sz="2000" dirty="0" smtClean="0"/>
              <a:t> </a:t>
            </a:r>
            <a:r>
              <a:rPr lang="en-US" sz="2600" b="1" kern="1200" dirty="0" smtClean="0">
                <a:solidFill>
                  <a:srgbClr val="006600"/>
                </a:solidFill>
              </a:rPr>
              <a:t>Possible work commitments</a:t>
            </a:r>
          </a:p>
        </p:txBody>
      </p:sp>
      <p:sp>
        <p:nvSpPr>
          <p:cNvPr id="82948" name="Rectangle 9"/>
          <p:cNvSpPr>
            <a:spLocks noChangeArrowheads="1"/>
          </p:cNvSpPr>
          <p:nvPr/>
        </p:nvSpPr>
        <p:spPr bwMode="auto">
          <a:xfrm>
            <a:off x="250825" y="1474788"/>
            <a:ext cx="8893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365125">
              <a:spcBef>
                <a:spcPct val="20000"/>
              </a:spcBef>
              <a:buSzPct val="95000"/>
              <a:buFont typeface="Times" pitchFamily="18" charset="0"/>
              <a:buNone/>
            </a:pPr>
            <a:endParaRPr lang="en-GB" sz="1600">
              <a:solidFill>
                <a:srgbClr val="003399"/>
              </a:solidFill>
              <a:latin typeface="Verdana" pitchFamily="34" charset="0"/>
            </a:endParaRPr>
          </a:p>
          <a:p>
            <a:pPr marL="365125" indent="-365125">
              <a:spcBef>
                <a:spcPct val="20000"/>
              </a:spcBef>
              <a:buSzPct val="95000"/>
              <a:buFont typeface="Times" pitchFamily="18" charset="0"/>
              <a:buChar char="•"/>
            </a:pPr>
            <a:r>
              <a:rPr lang="en-GB" sz="1600" b="1">
                <a:solidFill>
                  <a:srgbClr val="003399"/>
                </a:solidFill>
                <a:latin typeface="Verdana" pitchFamily="34" charset="0"/>
              </a:rPr>
              <a:t>The licensee shall acquire an adequate up-to-date seismic coverage to evaluate the Licence area. This corresponds to shooting xxxx line kilometres of new seismic data</a:t>
            </a:r>
          </a:p>
          <a:p>
            <a:pPr marL="365125" indent="-365125">
              <a:spcBef>
                <a:spcPct val="20000"/>
              </a:spcBef>
              <a:buSzPct val="95000"/>
              <a:buFont typeface="Times" pitchFamily="18" charset="0"/>
              <a:buChar char="•"/>
            </a:pPr>
            <a:r>
              <a:rPr lang="en-GB" sz="1600" b="1">
                <a:solidFill>
                  <a:srgbClr val="003399"/>
                </a:solidFill>
                <a:latin typeface="Verdana" pitchFamily="34" charset="0"/>
              </a:rPr>
              <a:t>Studies of ice and other operational Conditions </a:t>
            </a:r>
            <a:r>
              <a:rPr lang="en-GB" sz="1600">
                <a:solidFill>
                  <a:srgbClr val="003399"/>
                </a:solidFill>
                <a:latin typeface="Verdana" pitchFamily="34" charset="0"/>
              </a:rPr>
              <a:t>(e.g. as joint study)</a:t>
            </a:r>
          </a:p>
          <a:p>
            <a:pPr marL="828675" lvl="1" indent="-284163">
              <a:spcBef>
                <a:spcPct val="20000"/>
              </a:spcBef>
              <a:buSzPct val="95000"/>
              <a:buFont typeface="Times" pitchFamily="18" charset="0"/>
              <a:buNone/>
            </a:pPr>
            <a:endParaRPr lang="en-GB" sz="600" b="1">
              <a:solidFill>
                <a:schemeClr val="hlink"/>
              </a:solidFill>
              <a:latin typeface="Verdana" pitchFamily="34" charset="0"/>
            </a:endParaRPr>
          </a:p>
          <a:p>
            <a:pPr marL="365125" indent="-365125">
              <a:spcBef>
                <a:spcPct val="20000"/>
              </a:spcBef>
              <a:buSzPct val="95000"/>
              <a:buFont typeface="Times" pitchFamily="18" charset="0"/>
              <a:buChar char="•"/>
            </a:pPr>
            <a:r>
              <a:rPr lang="en-GB" sz="1600" b="1">
                <a:solidFill>
                  <a:srgbClr val="336600"/>
                </a:solidFill>
                <a:latin typeface="Verdana" pitchFamily="34" charset="0"/>
              </a:rPr>
              <a:t>Before entering 2nd subperiod licensee shall decide to</a:t>
            </a:r>
            <a:r>
              <a:rPr lang="en-GB" sz="1600">
                <a:solidFill>
                  <a:srgbClr val="336600"/>
                </a:solidFill>
                <a:latin typeface="Verdana" pitchFamily="34" charset="0"/>
              </a:rPr>
              <a:t> </a:t>
            </a:r>
            <a:r>
              <a:rPr lang="en-GB" sz="1600" b="1">
                <a:solidFill>
                  <a:srgbClr val="336600"/>
                </a:solidFill>
                <a:latin typeface="Verdana" pitchFamily="34" charset="0"/>
              </a:rPr>
              <a:t>drill or drop</a:t>
            </a:r>
          </a:p>
          <a:p>
            <a:pPr marL="365125" indent="-365125">
              <a:spcBef>
                <a:spcPct val="20000"/>
              </a:spcBef>
              <a:buSzPct val="95000"/>
              <a:buFont typeface="Times" pitchFamily="18" charset="0"/>
              <a:buChar char="•"/>
            </a:pPr>
            <a:endParaRPr lang="en-GB" sz="1600" b="1">
              <a:solidFill>
                <a:schemeClr val="hlink"/>
              </a:solidFill>
              <a:latin typeface="Verdana" pitchFamily="34" charset="0"/>
            </a:endParaRPr>
          </a:p>
          <a:p>
            <a:pPr marL="365125" indent="-365125">
              <a:spcBef>
                <a:spcPct val="20000"/>
              </a:spcBef>
              <a:buSzPct val="95000"/>
              <a:buFont typeface="Times" pitchFamily="18" charset="0"/>
              <a:buChar char="•"/>
            </a:pPr>
            <a:endParaRPr lang="en-GB" sz="1600">
              <a:solidFill>
                <a:srgbClr val="FFCC00"/>
              </a:solidFill>
              <a:latin typeface="Verdana" pitchFamily="34" charset="0"/>
            </a:endParaRPr>
          </a:p>
          <a:p>
            <a:pPr marL="828675" lvl="1" indent="-284163">
              <a:spcBef>
                <a:spcPct val="20000"/>
              </a:spcBef>
              <a:buSzPct val="95000"/>
              <a:buFont typeface="Times" pitchFamily="18" charset="0"/>
              <a:buChar char="•"/>
            </a:pPr>
            <a:endParaRPr lang="en-GB" sz="600" b="1">
              <a:solidFill>
                <a:srgbClr val="003399"/>
              </a:solidFill>
              <a:latin typeface="Verdana" pitchFamily="34" charset="0"/>
            </a:endParaRPr>
          </a:p>
          <a:p>
            <a:pPr marL="365125" indent="-365125">
              <a:spcBef>
                <a:spcPct val="20000"/>
              </a:spcBef>
              <a:buSzPct val="95000"/>
              <a:buFont typeface="Times" pitchFamily="18" charset="0"/>
              <a:buChar char="•"/>
            </a:pPr>
            <a:r>
              <a:rPr lang="en-GB" sz="1600" b="1">
                <a:solidFill>
                  <a:srgbClr val="003399"/>
                </a:solidFill>
                <a:latin typeface="Verdana" pitchFamily="34" charset="0"/>
              </a:rPr>
              <a:t>Exploratory Well(s) shall be drilled through/to  ……(stratigraphic formation)….. or a total depth of   .…metres, whichever is reached first</a:t>
            </a:r>
          </a:p>
          <a:p>
            <a:pPr marL="365125" indent="-365125">
              <a:spcBef>
                <a:spcPct val="20000"/>
              </a:spcBef>
              <a:buSzPct val="95000"/>
              <a:buFont typeface="Times" pitchFamily="18" charset="0"/>
              <a:buNone/>
            </a:pPr>
            <a:endParaRPr lang="en-GB" sz="500" b="1">
              <a:solidFill>
                <a:srgbClr val="003399"/>
              </a:solidFill>
              <a:latin typeface="Verdana" pitchFamily="34" charset="0"/>
            </a:endParaRPr>
          </a:p>
          <a:p>
            <a:pPr marL="365125" indent="-365125">
              <a:spcBef>
                <a:spcPct val="20000"/>
              </a:spcBef>
              <a:buSzPct val="95000"/>
              <a:buFont typeface="Times" pitchFamily="18" charset="0"/>
              <a:buChar char="•"/>
            </a:pPr>
            <a:r>
              <a:rPr lang="en-GB" sz="1600" b="1">
                <a:solidFill>
                  <a:srgbClr val="336600"/>
                </a:solidFill>
                <a:latin typeface="Verdana" pitchFamily="34" charset="0"/>
              </a:rPr>
              <a:t>Before entering 3rd subperiod licensee shall decide to drill or drop</a:t>
            </a:r>
          </a:p>
          <a:p>
            <a:pPr marL="365125" indent="-365125">
              <a:spcBef>
                <a:spcPct val="20000"/>
              </a:spcBef>
              <a:buSzPct val="95000"/>
              <a:buFont typeface="Times" pitchFamily="18" charset="0"/>
              <a:buChar char="•"/>
            </a:pPr>
            <a:endParaRPr lang="en-GB" sz="1600" b="1">
              <a:solidFill>
                <a:srgbClr val="336600"/>
              </a:solidFill>
              <a:latin typeface="Verdana" pitchFamily="34" charset="0"/>
            </a:endParaRPr>
          </a:p>
          <a:p>
            <a:pPr marL="365125" indent="-365125">
              <a:spcBef>
                <a:spcPct val="20000"/>
              </a:spcBef>
              <a:buSzPct val="95000"/>
              <a:buFont typeface="Times" pitchFamily="18" charset="0"/>
              <a:buChar char="•"/>
            </a:pPr>
            <a:endParaRPr lang="en-GB" sz="1600" b="1">
              <a:solidFill>
                <a:schemeClr val="hlink"/>
              </a:solidFill>
              <a:latin typeface="Verdana" pitchFamily="34" charset="0"/>
            </a:endParaRPr>
          </a:p>
          <a:p>
            <a:pPr marL="365125" indent="-365125">
              <a:spcBef>
                <a:spcPct val="20000"/>
              </a:spcBef>
              <a:buSzPct val="95000"/>
              <a:buFont typeface="Times" pitchFamily="18" charset="0"/>
              <a:buNone/>
            </a:pPr>
            <a:endParaRPr lang="en-GB" sz="500" b="1">
              <a:solidFill>
                <a:schemeClr val="hlink"/>
              </a:solidFill>
              <a:latin typeface="Verdana" pitchFamily="34" charset="0"/>
            </a:endParaRPr>
          </a:p>
          <a:p>
            <a:pPr marL="365125" indent="-365125">
              <a:spcBef>
                <a:spcPct val="20000"/>
              </a:spcBef>
              <a:buSzPct val="95000"/>
              <a:buFont typeface="Times" pitchFamily="18" charset="0"/>
              <a:buChar char="•"/>
            </a:pPr>
            <a:r>
              <a:rPr lang="en-GB" sz="1600" b="1">
                <a:solidFill>
                  <a:srgbClr val="003399"/>
                </a:solidFill>
                <a:latin typeface="Verdana" pitchFamily="34" charset="0"/>
              </a:rPr>
              <a:t>Delineation or exploratory wells drilled through/to  ……(stratigraphic formation)….. or a total depth of   .…metres, whichever is reached first</a:t>
            </a:r>
          </a:p>
          <a:p>
            <a:pPr marL="365125" indent="-365125">
              <a:spcBef>
                <a:spcPct val="20000"/>
              </a:spcBef>
              <a:buSzPct val="95000"/>
              <a:buFont typeface="Times" pitchFamily="18" charset="0"/>
              <a:buNone/>
            </a:pPr>
            <a:r>
              <a:rPr lang="en-GB" sz="1600">
                <a:solidFill>
                  <a:srgbClr val="003399"/>
                </a:solidFill>
                <a:latin typeface="Verdana" pitchFamily="34" charset="0"/>
              </a:rPr>
              <a:t>1st + 2nd + 3rd subperiods comprise 16 years in all</a:t>
            </a:r>
            <a:r>
              <a:rPr lang="en-GB" sz="2000" b="1">
                <a:solidFill>
                  <a:srgbClr val="003399"/>
                </a:solidFill>
                <a:latin typeface="Verdana" pitchFamily="34" charset="0"/>
              </a:rPr>
              <a:t> </a:t>
            </a:r>
          </a:p>
          <a:p>
            <a:pPr marL="365125" indent="-365125">
              <a:spcBef>
                <a:spcPct val="20000"/>
              </a:spcBef>
              <a:buSzPct val="95000"/>
              <a:buFont typeface="Times" pitchFamily="18" charset="0"/>
              <a:buNone/>
            </a:pPr>
            <a:endParaRPr lang="en-GB" sz="1600" b="1">
              <a:solidFill>
                <a:srgbClr val="003399"/>
              </a:solidFill>
              <a:latin typeface="Verdana" pitchFamily="34" charset="0"/>
            </a:endParaRPr>
          </a:p>
        </p:txBody>
      </p:sp>
      <p:sp>
        <p:nvSpPr>
          <p:cNvPr id="82949" name="Text Box 10"/>
          <p:cNvSpPr txBox="1">
            <a:spLocks noChangeArrowheads="1"/>
          </p:cNvSpPr>
          <p:nvPr/>
        </p:nvSpPr>
        <p:spPr bwMode="auto">
          <a:xfrm>
            <a:off x="762000" y="3573463"/>
            <a:ext cx="7467600"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SzPct val="95000"/>
              <a:buFont typeface="Times" pitchFamily="18" charset="0"/>
              <a:buNone/>
            </a:pPr>
            <a:r>
              <a:rPr lang="en-GB" sz="1600">
                <a:solidFill>
                  <a:srgbClr val="003399"/>
                </a:solidFill>
                <a:latin typeface="Verdana" pitchFamily="34" charset="0"/>
              </a:rPr>
              <a:t>2nd subperiod </a:t>
            </a:r>
            <a:endParaRPr lang="en-US" sz="1600">
              <a:solidFill>
                <a:srgbClr val="003399"/>
              </a:solidFill>
              <a:latin typeface="Verdana" pitchFamily="34" charset="0"/>
            </a:endParaRPr>
          </a:p>
        </p:txBody>
      </p:sp>
      <p:sp>
        <p:nvSpPr>
          <p:cNvPr id="82950" name="Text Box 11"/>
          <p:cNvSpPr txBox="1">
            <a:spLocks noChangeArrowheads="1"/>
          </p:cNvSpPr>
          <p:nvPr/>
        </p:nvSpPr>
        <p:spPr bwMode="auto">
          <a:xfrm>
            <a:off x="762000" y="1412875"/>
            <a:ext cx="7467600"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600">
                <a:solidFill>
                  <a:srgbClr val="003399"/>
                </a:solidFill>
                <a:latin typeface="Verdana" pitchFamily="34" charset="0"/>
              </a:rPr>
              <a:t>1st subperiod </a:t>
            </a:r>
            <a:endParaRPr lang="da-DK" sz="1600">
              <a:solidFill>
                <a:srgbClr val="003399"/>
              </a:solidFill>
              <a:latin typeface="Verdana" pitchFamily="34" charset="0"/>
            </a:endParaRPr>
          </a:p>
        </p:txBody>
      </p:sp>
      <p:sp>
        <p:nvSpPr>
          <p:cNvPr id="82951" name="Text Box 12"/>
          <p:cNvSpPr txBox="1">
            <a:spLocks noChangeArrowheads="1"/>
          </p:cNvSpPr>
          <p:nvPr/>
        </p:nvSpPr>
        <p:spPr bwMode="auto">
          <a:xfrm>
            <a:off x="755650" y="5157788"/>
            <a:ext cx="7467600"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SzPct val="95000"/>
              <a:buFont typeface="Times" pitchFamily="18" charset="0"/>
              <a:buNone/>
            </a:pPr>
            <a:r>
              <a:rPr lang="en-GB" sz="1600">
                <a:solidFill>
                  <a:srgbClr val="003399"/>
                </a:solidFill>
                <a:latin typeface="Verdana" pitchFamily="34" charset="0"/>
              </a:rPr>
              <a:t>3rd subperiod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kstboks 2"/>
          <p:cNvSpPr txBox="1">
            <a:spLocks noChangeArrowheads="1"/>
          </p:cNvSpPr>
          <p:nvPr/>
        </p:nvSpPr>
        <p:spPr bwMode="auto">
          <a:xfrm>
            <a:off x="539750" y="509588"/>
            <a:ext cx="7848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kl-GL" sz="3400"/>
              <a:t>www.bmp.gl</a:t>
            </a:r>
          </a:p>
        </p:txBody>
      </p:sp>
      <p:sp>
        <p:nvSpPr>
          <p:cNvPr id="4" name="Ellipse 3"/>
          <p:cNvSpPr/>
          <p:nvPr/>
        </p:nvSpPr>
        <p:spPr>
          <a:xfrm>
            <a:off x="2555875" y="260350"/>
            <a:ext cx="3744913" cy="115252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l-GL" dirty="0"/>
          </a:p>
        </p:txBody>
      </p:sp>
      <p:pic>
        <p:nvPicPr>
          <p:cNvPr id="90116" name="Picture 8"/>
          <p:cNvPicPr>
            <a:picLocks noChangeAspect="1" noChangeArrowheads="1"/>
          </p:cNvPicPr>
          <p:nvPr/>
        </p:nvPicPr>
        <p:blipFill>
          <a:blip r:embed="rId3">
            <a:extLst>
              <a:ext uri="{28A0092B-C50C-407E-A947-70E740481C1C}">
                <a14:useLocalDpi xmlns:a14="http://schemas.microsoft.com/office/drawing/2010/main" val="0"/>
              </a:ext>
            </a:extLst>
          </a:blip>
          <a:srcRect l="14880" t="11102" r="17819" b="15323"/>
          <a:stretch>
            <a:fillRect/>
          </a:stretch>
        </p:blipFill>
        <p:spPr bwMode="auto">
          <a:xfrm>
            <a:off x="1187450" y="1773238"/>
            <a:ext cx="6443663"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9"/>
          <p:cNvSpPr txBox="1">
            <a:spLocks noChangeArrowheads="1"/>
          </p:cNvSpPr>
          <p:nvPr/>
        </p:nvSpPr>
        <p:spPr bwMode="auto">
          <a:xfrm>
            <a:off x="5292725" y="1628775"/>
            <a:ext cx="2874963" cy="396875"/>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a:defRPr/>
            </a:pPr>
            <a:r>
              <a:rPr lang="da-DK" sz="2000" b="1">
                <a:solidFill>
                  <a:srgbClr val="CC0000"/>
                </a:solidFill>
              </a:rPr>
              <a:t>New website – old link</a:t>
            </a:r>
          </a:p>
        </p:txBody>
      </p:sp>
      <p:sp>
        <p:nvSpPr>
          <p:cNvPr id="2" name="Ellipse 1"/>
          <p:cNvSpPr/>
          <p:nvPr/>
        </p:nvSpPr>
        <p:spPr>
          <a:xfrm>
            <a:off x="4500563" y="2349500"/>
            <a:ext cx="828675" cy="574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5" name="Lige pilforbindelse 4"/>
          <p:cNvCxnSpPr/>
          <p:nvPr/>
        </p:nvCxnSpPr>
        <p:spPr>
          <a:xfrm flipH="1">
            <a:off x="4914900" y="1412875"/>
            <a:ext cx="88900" cy="936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4" descr="bmprund_fa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563" y="274934"/>
            <a:ext cx="1798638" cy="1798638"/>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286410" y="221915"/>
            <a:ext cx="3168352" cy="1200329"/>
          </a:xfrm>
          <a:prstGeom prst="rect">
            <a:avLst/>
          </a:prstGeom>
        </p:spPr>
        <p:txBody>
          <a:bodyPr wrap="square">
            <a:spAutoFit/>
          </a:bodyPr>
          <a:lstStyle/>
          <a:p>
            <a:r>
              <a:rPr lang="en-GB" sz="7200" b="1" i="1" dirty="0" err="1">
                <a:solidFill>
                  <a:schemeClr val="accent6"/>
                </a:solidFill>
                <a:effectLst>
                  <a:outerShdw blurRad="38100" dist="38100" dir="2700000" algn="tl">
                    <a:srgbClr val="000000">
                      <a:alpha val="43137"/>
                    </a:srgbClr>
                  </a:outerShdw>
                </a:effectLst>
              </a:rPr>
              <a:t>Uulex</a:t>
            </a:r>
            <a:endParaRPr lang="da-DK" sz="7200" b="1" i="1" dirty="0">
              <a:solidFill>
                <a:schemeClr val="accent6"/>
              </a:solidFill>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a:off x="1286410" y="1330408"/>
            <a:ext cx="4788024"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rgbClr val="808080"/>
                </a:solidFill>
                <a:effectLst>
                  <a:outerShdw blurRad="38100" dist="38100" dir="2700000" algn="tl">
                    <a:srgbClr val="C0C0C0"/>
                  </a:outerShdw>
                </a:effectLst>
                <a:latin typeface="Arial" pitchFamily="34" charset="0"/>
                <a:ea typeface="Times New Roman" pitchFamily="18" charset="0"/>
                <a:cs typeface="Arial" pitchFamily="34" charset="0"/>
              </a:rPr>
              <a:t>Greenland Oil Exploration Newsletter</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638338" y="2070824"/>
            <a:ext cx="7632848" cy="489364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Uulex</a:t>
            </a: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is a newsletter to the international oil and gas exploration industry with updates of geo-scientific and legislative information about hydrocarbons in Greenland.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latin typeface="Verdana"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The name </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1"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Uulex</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is an abbreviation of </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uulia</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(Greenlandic for oil) and </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ex</a:t>
            </a:r>
            <a:r>
              <a:rPr kumimoji="0" lang="en-GB"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GB" sz="2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for exploration.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latin typeface="Verdana" pitchFamily="34" charset="0"/>
            </a:endParaRPr>
          </a:p>
          <a:p>
            <a:r>
              <a:rPr lang="en-GB" sz="2400" dirty="0"/>
              <a:t>The newsletter is web based information news, which will be published two to three times a year by the Bureau of Minerals and Petroleum, Greenland Government at the webpage - </a:t>
            </a:r>
            <a:r>
              <a:rPr lang="en-GB" sz="2400" b="1" i="1" u="sng" dirty="0">
                <a:hlinkClick r:id="rId3"/>
              </a:rPr>
              <a:t>www.bmp.gl</a:t>
            </a:r>
            <a:r>
              <a:rPr lang="en-GB" sz="2400" dirty="0"/>
              <a:t>.</a:t>
            </a:r>
            <a:endParaRPr lang="da-DK" sz="2400" dirty="0"/>
          </a:p>
          <a:p>
            <a:r>
              <a:rPr lang="en-GB" sz="2400" dirty="0"/>
              <a:t> </a:t>
            </a:r>
            <a:endParaRPr lang="da-DK" sz="2400" dirty="0"/>
          </a:p>
        </p:txBody>
      </p:sp>
    </p:spTree>
    <p:extLst>
      <p:ext uri="{BB962C8B-B14F-4D97-AF65-F5344CB8AC3E}">
        <p14:creationId xmlns:p14="http://schemas.microsoft.com/office/powerpoint/2010/main" val="122347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subTitle" idx="1"/>
          </p:nvPr>
        </p:nvSpPr>
        <p:spPr>
          <a:xfrm>
            <a:off x="1924100" y="5661248"/>
            <a:ext cx="5867400" cy="990600"/>
          </a:xfrm>
        </p:spPr>
        <p:txBody>
          <a:bodyPr/>
          <a:lstStyle/>
          <a:p>
            <a:pPr algn="r"/>
            <a:r>
              <a:rPr lang="en-US" sz="1600" dirty="0" smtClean="0"/>
              <a:t>Bureau of Minerals and Petroleum</a:t>
            </a:r>
          </a:p>
          <a:p>
            <a:pPr algn="r"/>
            <a:r>
              <a:rPr lang="en-US" sz="1400" dirty="0" smtClean="0"/>
              <a:t>Government of Greenland</a:t>
            </a:r>
          </a:p>
          <a:p>
            <a:endParaRPr lang="en-US" sz="1400" dirty="0" smtClean="0"/>
          </a:p>
          <a:p>
            <a:endParaRPr lang="en-US" sz="1400" dirty="0" smtClean="0"/>
          </a:p>
        </p:txBody>
      </p:sp>
      <p:pic>
        <p:nvPicPr>
          <p:cNvPr id="97283" name="Picture 4" descr="Grønland-Hst_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900" y="5517232"/>
            <a:ext cx="8032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5"/>
          <p:cNvSpPr txBox="1">
            <a:spLocks/>
          </p:cNvSpPr>
          <p:nvPr/>
        </p:nvSpPr>
        <p:spPr bwMode="auto">
          <a:xfrm>
            <a:off x="971600" y="490750"/>
            <a:ext cx="7772400" cy="1152128"/>
          </a:xfrm>
          <a:prstGeom prst="rect">
            <a:avLst/>
          </a:prstGeom>
          <a:noFill/>
          <a:ln w="9525">
            <a:noFill/>
            <a:miter lim="800000"/>
            <a:headEnd/>
            <a:tailEnd/>
          </a:ln>
        </p:spPr>
        <p:txBody>
          <a:bodyPr anchor="ctr"/>
          <a:lstStyle/>
          <a:p>
            <a:pPr eaLnBrk="1" hangingPunct="1">
              <a:spcBef>
                <a:spcPct val="50000"/>
              </a:spcBef>
            </a:pPr>
            <a:r>
              <a:rPr lang="en-GB" sz="3200" b="1" kern="0" dirty="0" smtClean="0">
                <a:solidFill>
                  <a:srgbClr val="003399"/>
                </a:solidFill>
                <a:latin typeface="+mj-lt"/>
                <a:ea typeface="+mj-ea"/>
                <a:cs typeface="+mj-cs"/>
              </a:rPr>
              <a:t>Thank </a:t>
            </a:r>
            <a:r>
              <a:rPr lang="en-GB" sz="3200" b="1" kern="0" dirty="0">
                <a:solidFill>
                  <a:srgbClr val="003399"/>
                </a:solidFill>
                <a:latin typeface="+mj-lt"/>
                <a:ea typeface="+mj-ea"/>
                <a:cs typeface="+mj-cs"/>
              </a:rPr>
              <a:t>you for the attention</a:t>
            </a:r>
          </a:p>
          <a:p>
            <a:pPr eaLnBrk="1" hangingPunct="1">
              <a:spcBef>
                <a:spcPct val="50000"/>
              </a:spcBef>
            </a:pPr>
            <a:r>
              <a:rPr lang="en-GB" sz="3200" b="1" kern="0" dirty="0">
                <a:solidFill>
                  <a:srgbClr val="003399"/>
                </a:solidFill>
                <a:latin typeface="+mj-lt"/>
                <a:ea typeface="+mj-ea"/>
                <a:cs typeface="+mj-cs"/>
              </a:rPr>
              <a:t>Any questions…</a:t>
            </a:r>
          </a:p>
          <a:p>
            <a:pPr algn="ctr" eaLnBrk="0" hangingPunct="0">
              <a:defRPr/>
            </a:pPr>
            <a:r>
              <a:rPr lang="en-GB" sz="3200" b="1" kern="0" dirty="0" smtClean="0">
                <a:solidFill>
                  <a:srgbClr val="003399"/>
                </a:solidFill>
                <a:latin typeface="+mj-lt"/>
                <a:ea typeface="+mj-ea"/>
                <a:cs typeface="+mj-cs"/>
              </a:rPr>
              <a:t> </a:t>
            </a:r>
            <a:r>
              <a:rPr lang="en-US" sz="2400" b="1" dirty="0" smtClean="0">
                <a:solidFill>
                  <a:srgbClr val="006600"/>
                </a:solidFill>
                <a:latin typeface="+mj-lt"/>
                <a:ea typeface="+mj-ea"/>
                <a:cs typeface="+mj-cs"/>
              </a:rPr>
              <a:t> </a:t>
            </a:r>
            <a:endParaRPr lang="kl-GL" sz="2400" kern="0" dirty="0">
              <a:solidFill>
                <a:schemeClr val="tx2"/>
              </a:solidFill>
              <a:latin typeface="+mj-lt"/>
              <a:ea typeface="+mj-ea"/>
              <a:cs typeface="+mj-cs"/>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l="13982" t="30147" r="12930" b="17854"/>
          <a:stretch>
            <a:fillRect/>
          </a:stretch>
        </p:blipFill>
        <p:spPr bwMode="auto">
          <a:xfrm>
            <a:off x="-108968" y="1530175"/>
            <a:ext cx="936148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250825" y="228600"/>
            <a:ext cx="8569325" cy="1143000"/>
          </a:xfrm>
        </p:spPr>
        <p:txBody>
          <a:bodyPr/>
          <a:lstStyle/>
          <a:p>
            <a:pPr eaLnBrk="1" hangingPunct="1"/>
            <a:r>
              <a:rPr lang="en-GB" sz="3800" b="1" dirty="0" smtClean="0">
                <a:solidFill>
                  <a:srgbClr val="003399"/>
                </a:solidFill>
              </a:rPr>
              <a:t>Greenland update</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r="11829" b="13979"/>
          <a:stretch>
            <a:fillRect/>
          </a:stretch>
        </p:blipFill>
        <p:spPr bwMode="auto">
          <a:xfrm>
            <a:off x="900113" y="1427595"/>
            <a:ext cx="72723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8"/>
          <p:cNvSpPr txBox="1">
            <a:spLocks noChangeArrowheads="1"/>
          </p:cNvSpPr>
          <p:nvPr/>
        </p:nvSpPr>
        <p:spPr bwMode="auto">
          <a:xfrm>
            <a:off x="3941990" y="1556792"/>
            <a:ext cx="4208363" cy="1077218"/>
          </a:xfrm>
          <a:prstGeom prst="rect">
            <a:avLst/>
          </a:prstGeom>
          <a:solidFill>
            <a:schemeClr val="bg1">
              <a:alpha val="5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a-DK" sz="3200" b="1" dirty="0" err="1">
                <a:solidFill>
                  <a:srgbClr val="003399"/>
                </a:solidFill>
                <a:latin typeface="+mn-lt"/>
              </a:rPr>
              <a:t>What</a:t>
            </a:r>
            <a:r>
              <a:rPr lang="da-DK" sz="3200" b="1" dirty="0">
                <a:solidFill>
                  <a:srgbClr val="003399"/>
                </a:solidFill>
                <a:latin typeface="+mn-lt"/>
              </a:rPr>
              <a:t> has </a:t>
            </a:r>
            <a:r>
              <a:rPr lang="da-DK" sz="3200" b="1" dirty="0" err="1">
                <a:solidFill>
                  <a:srgbClr val="003399"/>
                </a:solidFill>
                <a:latin typeface="+mn-lt"/>
              </a:rPr>
              <a:t>happened</a:t>
            </a:r>
            <a:r>
              <a:rPr lang="da-DK" sz="3200" b="1" dirty="0">
                <a:solidFill>
                  <a:srgbClr val="003399"/>
                </a:solidFill>
                <a:latin typeface="+mn-lt"/>
              </a:rPr>
              <a:t> </a:t>
            </a:r>
            <a:endParaRPr lang="da-DK" sz="3200" b="1" dirty="0" smtClean="0">
              <a:solidFill>
                <a:srgbClr val="003399"/>
              </a:solidFill>
              <a:latin typeface="+mn-lt"/>
            </a:endParaRPr>
          </a:p>
          <a:p>
            <a:r>
              <a:rPr lang="da-DK" sz="3200" b="1" dirty="0" smtClean="0">
                <a:solidFill>
                  <a:srgbClr val="003399"/>
                </a:solidFill>
                <a:latin typeface="+mn-lt"/>
              </a:rPr>
              <a:t>in </a:t>
            </a:r>
            <a:r>
              <a:rPr lang="da-DK" sz="3200" b="1" dirty="0">
                <a:solidFill>
                  <a:srgbClr val="003399"/>
                </a:solidFill>
                <a:latin typeface="+mn-lt"/>
              </a:rPr>
              <a:t>the last </a:t>
            </a:r>
            <a:r>
              <a:rPr lang="da-DK" sz="3200" b="1" dirty="0" err="1" smtClean="0">
                <a:solidFill>
                  <a:srgbClr val="003399"/>
                </a:solidFill>
                <a:latin typeface="+mn-lt"/>
              </a:rPr>
              <a:t>year</a:t>
            </a:r>
            <a:r>
              <a:rPr lang="da-DK" sz="3200" b="1" dirty="0" smtClean="0">
                <a:solidFill>
                  <a:srgbClr val="003399"/>
                </a:solidFill>
                <a:latin typeface="+mn-lt"/>
              </a:rPr>
              <a:t>?</a:t>
            </a:r>
            <a:endParaRPr lang="da-DK" sz="3200" b="1" dirty="0">
              <a:solidFill>
                <a:srgbClr val="003399"/>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kstboks 13"/>
          <p:cNvSpPr txBox="1">
            <a:spLocks noChangeArrowheads="1"/>
          </p:cNvSpPr>
          <p:nvPr/>
        </p:nvSpPr>
        <p:spPr bwMode="auto">
          <a:xfrm>
            <a:off x="285750" y="1057275"/>
            <a:ext cx="392906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da-DK" sz="2400"/>
              <a:t>Licensing rounds approximately every 2</a:t>
            </a:r>
            <a:r>
              <a:rPr lang="da-DK" sz="2400" baseline="30000"/>
              <a:t>nd</a:t>
            </a:r>
            <a:r>
              <a:rPr lang="da-DK" sz="2400"/>
              <a:t> year: 2002, 2004, 2006, 2007, 2008 and 2010 have resulted in a boom in oil exploration in the last couple of years</a:t>
            </a:r>
          </a:p>
          <a:p>
            <a:pPr eaLnBrk="1" hangingPunct="1"/>
            <a:endParaRPr lang="da-DK" sz="2400"/>
          </a:p>
          <a:p>
            <a:pPr eaLnBrk="1" hangingPunct="1">
              <a:buFont typeface="Arial" pitchFamily="34" charset="0"/>
              <a:buChar char="•"/>
            </a:pPr>
            <a:r>
              <a:rPr lang="da-DK" sz="2400"/>
              <a:t>More than 200.000 km</a:t>
            </a:r>
            <a:r>
              <a:rPr lang="da-DK" sz="2400" baseline="30000"/>
              <a:t>2 </a:t>
            </a:r>
            <a:r>
              <a:rPr lang="da-DK" sz="2400"/>
              <a:t>offshore West Greenland are now covered by exploration and exploitation licences</a:t>
            </a:r>
          </a:p>
          <a:p>
            <a:pPr eaLnBrk="1" hangingPunct="1">
              <a:buFont typeface="Arial" pitchFamily="34" charset="0"/>
              <a:buChar char="•"/>
            </a:pPr>
            <a:endParaRPr lang="da-DK" sz="2000"/>
          </a:p>
          <a:p>
            <a:pPr eaLnBrk="1" hangingPunct="1">
              <a:buFont typeface="Arial" pitchFamily="34" charset="0"/>
              <a:buChar char="•"/>
            </a:pPr>
            <a:endParaRPr lang="da-DK" sz="2200"/>
          </a:p>
        </p:txBody>
      </p:sp>
      <p:pic>
        <p:nvPicPr>
          <p:cNvPr id="31747" name="Picture 9" descr="licenskort olie2"/>
          <p:cNvPicPr>
            <a:picLocks noChangeAspect="1" noChangeArrowheads="1"/>
          </p:cNvPicPr>
          <p:nvPr/>
        </p:nvPicPr>
        <p:blipFill>
          <a:blip r:embed="rId2">
            <a:extLst>
              <a:ext uri="{28A0092B-C50C-407E-A947-70E740481C1C}">
                <a14:useLocalDpi xmlns:a14="http://schemas.microsoft.com/office/drawing/2010/main" val="0"/>
              </a:ext>
            </a:extLst>
          </a:blip>
          <a:srcRect l="4442" t="1666" r="4489" b="3334"/>
          <a:stretch>
            <a:fillRect/>
          </a:stretch>
        </p:blipFill>
        <p:spPr bwMode="auto">
          <a:xfrm>
            <a:off x="4787900" y="188913"/>
            <a:ext cx="3505200" cy="51911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Ellipse 8"/>
          <p:cNvSpPr>
            <a:spLocks noChangeArrowheads="1"/>
          </p:cNvSpPr>
          <p:nvPr/>
        </p:nvSpPr>
        <p:spPr bwMode="auto">
          <a:xfrm>
            <a:off x="6858000" y="762000"/>
            <a:ext cx="2178050" cy="1676400"/>
          </a:xfrm>
          <a:prstGeom prst="ellipse">
            <a:avLst/>
          </a:prstGeom>
          <a:solidFill>
            <a:schemeClr val="accent1">
              <a:alpha val="56078"/>
            </a:schemeClr>
          </a:solidFill>
          <a:ln w="9525" algn="ctr">
            <a:solidFill>
              <a:schemeClr val="tx1"/>
            </a:solidFill>
            <a:round/>
            <a:headEnd/>
            <a:tailEnd/>
          </a:ln>
        </p:spPr>
        <p:txBody>
          <a:bodyPr/>
          <a:lstStyle/>
          <a:p>
            <a:r>
              <a:rPr lang="da-DK" b="1">
                <a:solidFill>
                  <a:srgbClr val="0070C0"/>
                </a:solidFill>
              </a:rPr>
              <a:t>Greenland Licensing Round 2012</a:t>
            </a:r>
          </a:p>
        </p:txBody>
      </p:sp>
      <p:sp>
        <p:nvSpPr>
          <p:cNvPr id="10" name="Ellipse 9"/>
          <p:cNvSpPr>
            <a:spLocks noChangeArrowheads="1"/>
          </p:cNvSpPr>
          <p:nvPr/>
        </p:nvSpPr>
        <p:spPr bwMode="auto">
          <a:xfrm>
            <a:off x="6813550" y="1600200"/>
            <a:ext cx="2438400" cy="1447800"/>
          </a:xfrm>
          <a:prstGeom prst="ellipse">
            <a:avLst/>
          </a:prstGeom>
          <a:noFill/>
          <a:ln w="9525" algn="ctr">
            <a:noFill/>
            <a:round/>
            <a:headEnd/>
            <a:tailEnd/>
          </a:ln>
        </p:spPr>
        <p:txBody>
          <a:bodyPr/>
          <a:lstStyle/>
          <a:p>
            <a:pPr>
              <a:defRPr/>
            </a:pPr>
            <a:r>
              <a:rPr lang="da-DK" b="1" dirty="0">
                <a:solidFill>
                  <a:schemeClr val="accent1">
                    <a:lumMod val="25000"/>
                  </a:schemeClr>
                </a:solidFill>
              </a:rPr>
              <a:t>and 2013</a:t>
            </a:r>
          </a:p>
        </p:txBody>
      </p:sp>
      <p:sp>
        <p:nvSpPr>
          <p:cNvPr id="11" name="Tekstboks 14"/>
          <p:cNvSpPr txBox="1">
            <a:spLocks noChangeArrowheads="1"/>
          </p:cNvSpPr>
          <p:nvPr/>
        </p:nvSpPr>
        <p:spPr bwMode="auto">
          <a:xfrm>
            <a:off x="395288" y="260350"/>
            <a:ext cx="4214812" cy="585788"/>
          </a:xfrm>
          <a:prstGeom prst="rect">
            <a:avLst/>
          </a:prstGeom>
          <a:noFill/>
          <a:ln w="9525">
            <a:noFill/>
            <a:miter lim="800000"/>
            <a:headEnd/>
            <a:tailEnd/>
          </a:ln>
        </p:spPr>
        <p:txBody>
          <a:bodyPr>
            <a:spAutoFit/>
          </a:bodyPr>
          <a:lstStyle/>
          <a:p>
            <a:pPr>
              <a:defRPr/>
            </a:pPr>
            <a:r>
              <a:rPr lang="da-DK" sz="3200" b="1" dirty="0">
                <a:solidFill>
                  <a:srgbClr val="003399"/>
                </a:solidFill>
                <a:latin typeface="+mj-lt"/>
                <a:ea typeface="+mj-ea"/>
                <a:cs typeface="+mj-cs"/>
              </a:rPr>
              <a:t>T</a:t>
            </a:r>
            <a:r>
              <a:rPr lang="da-DK" sz="3200" b="1" dirty="0">
                <a:solidFill>
                  <a:srgbClr val="003399"/>
                </a:solidFill>
              </a:rPr>
              <a:t>he </a:t>
            </a:r>
            <a:r>
              <a:rPr lang="da-DK" sz="3200" b="1" dirty="0" err="1">
                <a:solidFill>
                  <a:srgbClr val="003399"/>
                </a:solidFill>
              </a:rPr>
              <a:t>licensing</a:t>
            </a:r>
            <a:r>
              <a:rPr lang="da-DK" sz="3200" b="1" dirty="0">
                <a:solidFill>
                  <a:srgbClr val="003399"/>
                </a:solidFill>
              </a:rPr>
              <a:t> policy </a:t>
            </a:r>
            <a:endParaRPr lang="da-DK" sz="3200" b="1" dirty="0">
              <a:solidFill>
                <a:srgbClr val="003399"/>
              </a:solidFill>
              <a:latin typeface="+mj-lt"/>
              <a:ea typeface="+mj-ea"/>
              <a:cs typeface="+mj-cs"/>
            </a:endParaRPr>
          </a:p>
        </p:txBody>
      </p:sp>
      <p:sp>
        <p:nvSpPr>
          <p:cNvPr id="12" name="Ellipse 11"/>
          <p:cNvSpPr/>
          <p:nvPr/>
        </p:nvSpPr>
        <p:spPr>
          <a:xfrm>
            <a:off x="5003800" y="3357563"/>
            <a:ext cx="1368425" cy="792162"/>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kl-GL" b="1" dirty="0">
                <a:solidFill>
                  <a:srgbClr val="006600"/>
                </a:solidFill>
                <a:cs typeface="Arial" pitchFamily="34" charset="0"/>
              </a:rPr>
              <a:t>2002 and 2004</a:t>
            </a:r>
          </a:p>
        </p:txBody>
      </p:sp>
      <p:sp>
        <p:nvSpPr>
          <p:cNvPr id="14" name="Ellipse 13"/>
          <p:cNvSpPr/>
          <p:nvPr/>
        </p:nvSpPr>
        <p:spPr>
          <a:xfrm>
            <a:off x="4356100" y="2349500"/>
            <a:ext cx="1439863" cy="1008063"/>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l-GL" b="1" dirty="0">
                <a:solidFill>
                  <a:srgbClr val="6600CC"/>
                </a:solidFill>
                <a:cs typeface="Arial" pitchFamily="34" charset="0"/>
              </a:rPr>
              <a:t>2006 and 2007</a:t>
            </a:r>
          </a:p>
        </p:txBody>
      </p:sp>
      <p:sp>
        <p:nvSpPr>
          <p:cNvPr id="15" name="Ellipse 14"/>
          <p:cNvSpPr/>
          <p:nvPr/>
        </p:nvSpPr>
        <p:spPr>
          <a:xfrm>
            <a:off x="4859338" y="1268413"/>
            <a:ext cx="1657350" cy="1152525"/>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kl-GL" b="1" dirty="0">
                <a:solidFill>
                  <a:srgbClr val="CC0000"/>
                </a:solidFill>
                <a:cs typeface="Arial" pitchFamily="34" charset="0"/>
              </a:rPr>
              <a:t>2010</a:t>
            </a:r>
          </a:p>
        </p:txBody>
      </p:sp>
      <p:sp>
        <p:nvSpPr>
          <p:cNvPr id="17" name="Ellipse 16"/>
          <p:cNvSpPr/>
          <p:nvPr/>
        </p:nvSpPr>
        <p:spPr>
          <a:xfrm>
            <a:off x="4859338" y="4149725"/>
            <a:ext cx="1512887" cy="935038"/>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l-GL" b="1" dirty="0">
                <a:solidFill>
                  <a:srgbClr val="006600"/>
                </a:solidFill>
                <a:cs typeface="Arial" pitchFamily="34" charset="0"/>
              </a:rPr>
              <a:t>2007 and 2008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Billede 1" descr="http://uk.nanoq.gl/Emner/News/News_from_Government/2010/12/~/media/23490CCBD52445FA8525D5204BF84BC5.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8913"/>
            <a:ext cx="41719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9" descr="licenskort olie2"/>
          <p:cNvPicPr>
            <a:picLocks noChangeAspect="1" noChangeArrowheads="1"/>
          </p:cNvPicPr>
          <p:nvPr/>
        </p:nvPicPr>
        <p:blipFill>
          <a:blip r:embed="rId3">
            <a:extLst>
              <a:ext uri="{28A0092B-C50C-407E-A947-70E740481C1C}">
                <a14:useLocalDpi xmlns:a14="http://schemas.microsoft.com/office/drawing/2010/main" val="0"/>
              </a:ext>
            </a:extLst>
          </a:blip>
          <a:srcRect l="4442" t="1666" r="4489" b="3334"/>
          <a:stretch>
            <a:fillRect/>
          </a:stretch>
        </p:blipFill>
        <p:spPr bwMode="auto">
          <a:xfrm>
            <a:off x="7667625" y="188913"/>
            <a:ext cx="1368425" cy="2025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Lige forbindelse 13"/>
          <p:cNvCxnSpPr/>
          <p:nvPr/>
        </p:nvCxnSpPr>
        <p:spPr>
          <a:xfrm flipV="1">
            <a:off x="6875463" y="765175"/>
            <a:ext cx="1152525" cy="792163"/>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rot="16200000" flipV="1">
            <a:off x="5976144" y="3177382"/>
            <a:ext cx="4248150" cy="144462"/>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sp>
        <p:nvSpPr>
          <p:cNvPr id="32774" name="Rectangle 6"/>
          <p:cNvSpPr>
            <a:spLocks noChangeArrowheads="1"/>
          </p:cNvSpPr>
          <p:nvPr/>
        </p:nvSpPr>
        <p:spPr bwMode="auto">
          <a:xfrm>
            <a:off x="144463" y="1620838"/>
            <a:ext cx="39957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sz="1400"/>
              <a:t>Seven licences have been awarded to the following groups of companies: </a:t>
            </a:r>
          </a:p>
          <a:p>
            <a:pPr eaLnBrk="0" hangingPunct="0"/>
            <a:endParaRPr lang="da-DK" sz="1400"/>
          </a:p>
          <a:p>
            <a:pPr eaLnBrk="0" hangingPunct="0">
              <a:buFontTx/>
              <a:buChar char="-"/>
            </a:pPr>
            <a:r>
              <a:rPr lang="en-GB" sz="1400"/>
              <a:t>   ConocoPhillips, DONG Energy and  </a:t>
            </a:r>
          </a:p>
          <a:p>
            <a:pPr eaLnBrk="0" hangingPunct="0"/>
            <a:r>
              <a:rPr lang="en-GB" sz="1400"/>
              <a:t>    NUNAOIL (“Qamut”)</a:t>
            </a:r>
          </a:p>
          <a:p>
            <a:pPr eaLnBrk="0" hangingPunct="0"/>
            <a:endParaRPr lang="da-DK" sz="1400"/>
          </a:p>
          <a:p>
            <a:pPr eaLnBrk="0" hangingPunct="0">
              <a:buFontTx/>
              <a:buChar char="-"/>
            </a:pPr>
            <a:r>
              <a:rPr lang="en-GB" sz="1400"/>
              <a:t>   Shell, Statoil, GDF Suez and NUNAOIL       </a:t>
            </a:r>
          </a:p>
          <a:p>
            <a:pPr eaLnBrk="0" hangingPunct="0"/>
            <a:r>
              <a:rPr lang="en-GB" sz="1400"/>
              <a:t>    (“Anu” og “Napu”)</a:t>
            </a:r>
          </a:p>
          <a:p>
            <a:pPr eaLnBrk="0" hangingPunct="0"/>
            <a:endParaRPr lang="da-DK" sz="1400"/>
          </a:p>
          <a:p>
            <a:pPr eaLnBrk="0" hangingPunct="0">
              <a:buFontTx/>
              <a:buChar char="-"/>
            </a:pPr>
            <a:r>
              <a:rPr lang="en-GB" sz="1400"/>
              <a:t>   Cairn Energy and NUNAOIL (“Pitu”,      </a:t>
            </a:r>
          </a:p>
          <a:p>
            <a:pPr eaLnBrk="0" hangingPunct="0"/>
            <a:r>
              <a:rPr lang="en-GB" sz="1400"/>
              <a:t>    “Napariaq” og “Ingoraq”)</a:t>
            </a:r>
          </a:p>
          <a:p>
            <a:pPr eaLnBrk="0" hangingPunct="0"/>
            <a:endParaRPr lang="da-DK" sz="1400"/>
          </a:p>
          <a:p>
            <a:pPr eaLnBrk="0" hangingPunct="0">
              <a:buFontTx/>
              <a:buChar char="-"/>
            </a:pPr>
            <a:r>
              <a:rPr lang="en-GB" sz="1400"/>
              <a:t>   Maersk Oil and NUNAOIL (“Tooq”)</a:t>
            </a:r>
          </a:p>
          <a:p>
            <a:pPr eaLnBrk="0" hangingPunct="0">
              <a:buFontTx/>
              <a:buChar char="-"/>
            </a:pPr>
            <a:endParaRPr lang="en-GB" sz="1400"/>
          </a:p>
          <a:p>
            <a:pPr eaLnBrk="0" hangingPunct="0"/>
            <a:r>
              <a:rPr lang="kl-GL" sz="1400"/>
              <a:t>With the addition of the new licensees, the list of companies with exclusive licences for oil/gas exploration in Greenland now comprises: </a:t>
            </a:r>
          </a:p>
          <a:p>
            <a:pPr eaLnBrk="0" hangingPunct="0"/>
            <a:endParaRPr lang="kl-GL" sz="1400"/>
          </a:p>
          <a:p>
            <a:pPr eaLnBrk="0" hangingPunct="0"/>
            <a:r>
              <a:rPr lang="kl-GL" sz="1400"/>
              <a:t>Exxon, Chevron, Husky, PA Resources, Cairn Energy, PETRONAS, ConocoPhillips, Shell, Statoil, GDF Suez, Maersk Oil, DONG Energy and NUNAOIL.</a:t>
            </a:r>
          </a:p>
          <a:p>
            <a:pPr eaLnBrk="0" hangingPunct="0">
              <a:buFontTx/>
              <a:buChar char="-"/>
            </a:pPr>
            <a:endParaRPr lang="en-GB" sz="1400"/>
          </a:p>
        </p:txBody>
      </p:sp>
      <p:sp>
        <p:nvSpPr>
          <p:cNvPr id="32775" name="Tekstboks 30"/>
          <p:cNvSpPr txBox="1">
            <a:spLocks noChangeArrowheads="1"/>
          </p:cNvSpPr>
          <p:nvPr/>
        </p:nvSpPr>
        <p:spPr bwMode="auto">
          <a:xfrm>
            <a:off x="1116013" y="50133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kl-GL"/>
          </a:p>
        </p:txBody>
      </p:sp>
      <p:sp>
        <p:nvSpPr>
          <p:cNvPr id="8" name="Tekstboks 14"/>
          <p:cNvSpPr txBox="1">
            <a:spLocks noChangeArrowheads="1"/>
          </p:cNvSpPr>
          <p:nvPr/>
        </p:nvSpPr>
        <p:spPr bwMode="auto">
          <a:xfrm>
            <a:off x="287338" y="58738"/>
            <a:ext cx="5005387" cy="1570037"/>
          </a:xfrm>
          <a:prstGeom prst="rect">
            <a:avLst/>
          </a:prstGeom>
          <a:solidFill>
            <a:schemeClr val="bg1"/>
          </a:solidFill>
          <a:ln w="9525">
            <a:noFill/>
            <a:miter lim="800000"/>
            <a:headEnd/>
            <a:tailEnd/>
          </a:ln>
        </p:spPr>
        <p:txBody>
          <a:bodyPr>
            <a:spAutoFit/>
          </a:bodyPr>
          <a:lstStyle/>
          <a:p>
            <a:pPr>
              <a:defRPr/>
            </a:pPr>
            <a:r>
              <a:rPr lang="da-DK" sz="3200" b="1" dirty="0">
                <a:solidFill>
                  <a:srgbClr val="003399"/>
                </a:solidFill>
                <a:latin typeface="+mj-lt"/>
                <a:ea typeface="+mj-ea"/>
                <a:cs typeface="+mj-cs"/>
              </a:rPr>
              <a:t>The </a:t>
            </a:r>
            <a:r>
              <a:rPr lang="da-DK" sz="3200" b="1" dirty="0" err="1">
                <a:solidFill>
                  <a:srgbClr val="003399"/>
                </a:solidFill>
                <a:latin typeface="+mj-lt"/>
                <a:ea typeface="+mj-ea"/>
                <a:cs typeface="+mj-cs"/>
              </a:rPr>
              <a:t>result</a:t>
            </a:r>
            <a:r>
              <a:rPr lang="da-DK" sz="3200" b="1" dirty="0">
                <a:solidFill>
                  <a:srgbClr val="003399"/>
                </a:solidFill>
                <a:latin typeface="+mj-lt"/>
                <a:ea typeface="+mj-ea"/>
                <a:cs typeface="+mj-cs"/>
              </a:rPr>
              <a:t> of the 2010 Baffin Bay </a:t>
            </a:r>
            <a:r>
              <a:rPr lang="da-DK" sz="3200" b="1" dirty="0" err="1">
                <a:solidFill>
                  <a:srgbClr val="003399"/>
                </a:solidFill>
                <a:latin typeface="+mj-lt"/>
                <a:ea typeface="+mj-ea"/>
                <a:cs typeface="+mj-cs"/>
              </a:rPr>
              <a:t>licensing</a:t>
            </a:r>
            <a:r>
              <a:rPr lang="da-DK" sz="3200" b="1" dirty="0">
                <a:solidFill>
                  <a:srgbClr val="003399"/>
                </a:solidFill>
                <a:latin typeface="+mj-lt"/>
                <a:ea typeface="+mj-ea"/>
                <a:cs typeface="+mj-cs"/>
              </a:rPr>
              <a:t> </a:t>
            </a:r>
            <a:r>
              <a:rPr lang="da-DK" sz="3200" b="1" dirty="0" err="1">
                <a:solidFill>
                  <a:srgbClr val="003399"/>
                </a:solidFill>
                <a:latin typeface="+mj-lt"/>
                <a:ea typeface="+mj-ea"/>
                <a:cs typeface="+mj-cs"/>
              </a:rPr>
              <a:t>round</a:t>
            </a:r>
            <a:endParaRPr lang="da-DK" sz="3200" b="1" dirty="0">
              <a:solidFill>
                <a:srgbClr val="003399"/>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34925" y="549275"/>
            <a:ext cx="3951288" cy="6048375"/>
          </a:xfrm>
        </p:spPr>
      </p:pic>
      <p:pic>
        <p:nvPicPr>
          <p:cNvPr id="33795" name="Picture 2" descr="C:\Users\John\Documents\Greenland Project\Stena\Rig Pictures\Stena Forth.jpg">
            <a:hlinkHover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765175"/>
            <a:ext cx="15843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5"/>
          <p:cNvSpPr txBox="1">
            <a:spLocks noChangeArrowheads="1"/>
          </p:cNvSpPr>
          <p:nvPr/>
        </p:nvSpPr>
        <p:spPr bwMode="auto">
          <a:xfrm>
            <a:off x="2195513" y="1652588"/>
            <a:ext cx="13462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1400" b="1" i="1" dirty="0" err="1">
                <a:solidFill>
                  <a:srgbClr val="FFFF00"/>
                </a:solidFill>
              </a:rPr>
              <a:t>Stena</a:t>
            </a:r>
            <a:r>
              <a:rPr lang="en-US" sz="1400" b="1" i="1" dirty="0">
                <a:solidFill>
                  <a:srgbClr val="FFFF00"/>
                </a:solidFill>
              </a:rPr>
              <a:t> - Forth</a:t>
            </a:r>
            <a:r>
              <a:rPr lang="en-US" sz="1600" b="1" dirty="0">
                <a:solidFill>
                  <a:srgbClr val="FFFF00"/>
                </a:solidFill>
              </a:rPr>
              <a:t> </a:t>
            </a:r>
          </a:p>
        </p:txBody>
      </p:sp>
      <p:grpSp>
        <p:nvGrpSpPr>
          <p:cNvPr id="33797" name="Group 6"/>
          <p:cNvGrpSpPr>
            <a:grpSpLocks/>
          </p:cNvGrpSpPr>
          <p:nvPr/>
        </p:nvGrpSpPr>
        <p:grpSpPr bwMode="auto">
          <a:xfrm>
            <a:off x="250825" y="836613"/>
            <a:ext cx="2725738" cy="4033837"/>
            <a:chOff x="308" y="391"/>
            <a:chExt cx="1860" cy="2541"/>
          </a:xfrm>
        </p:grpSpPr>
        <p:sp>
          <p:nvSpPr>
            <p:cNvPr id="33808" name="Oval 7"/>
            <p:cNvSpPr>
              <a:spLocks noChangeArrowheads="1"/>
            </p:cNvSpPr>
            <p:nvPr/>
          </p:nvSpPr>
          <p:spPr bwMode="auto">
            <a:xfrm>
              <a:off x="444" y="618"/>
              <a:ext cx="589" cy="589"/>
            </a:xfrm>
            <a:prstGeom prst="ellipse">
              <a:avLst/>
            </a:prstGeom>
            <a:noFill/>
            <a:ln w="31750">
              <a:solidFill>
                <a:srgbClr val="FFCC00"/>
              </a:solidFill>
              <a:round/>
              <a:headEnd/>
              <a:tailEnd/>
            </a:ln>
            <a:effectLst>
              <a:prstShdw prst="shdw17" dist="17961" dir="2700000">
                <a:srgbClr val="997A00"/>
              </a:prstShdw>
            </a:effectLst>
            <a:extLst>
              <a:ext uri="{909E8E84-426E-40DD-AFC4-6F175D3DCCD1}">
                <a14:hiddenFill xmlns:a14="http://schemas.microsoft.com/office/drawing/2010/main">
                  <a:solidFill>
                    <a:srgbClr val="FFFFFF"/>
                  </a:solidFill>
                </a14:hiddenFill>
              </a:ext>
            </a:extLst>
          </p:spPr>
          <p:txBody>
            <a:bodyPr wrap="none" anchor="ctr"/>
            <a:lstStyle/>
            <a:p>
              <a:endParaRPr lang="kl-GL"/>
            </a:p>
          </p:txBody>
        </p:sp>
        <p:sp>
          <p:nvSpPr>
            <p:cNvPr id="115720" name="Rectangle 8"/>
            <p:cNvSpPr>
              <a:spLocks noChangeArrowheads="1"/>
            </p:cNvSpPr>
            <p:nvPr/>
          </p:nvSpPr>
          <p:spPr bwMode="auto">
            <a:xfrm>
              <a:off x="308" y="391"/>
              <a:ext cx="1860" cy="17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200" b="1">
                  <a:solidFill>
                    <a:srgbClr val="FFFF00"/>
                  </a:solidFill>
                </a:rPr>
                <a:t>Sigguk Exclusive Licence 2008/10</a:t>
              </a:r>
            </a:p>
          </p:txBody>
        </p:sp>
        <p:sp>
          <p:nvSpPr>
            <p:cNvPr id="115721" name="Text Box 9"/>
            <p:cNvSpPr txBox="1">
              <a:spLocks noChangeArrowheads="1"/>
            </p:cNvSpPr>
            <p:nvPr/>
          </p:nvSpPr>
          <p:spPr bwMode="auto">
            <a:xfrm rot="3699259">
              <a:off x="1331" y="2630"/>
              <a:ext cx="452" cy="1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solidFill>
                    <a:srgbClr val="FFFF99"/>
                  </a:solidFill>
                </a:rPr>
                <a:t>36 hours</a:t>
              </a:r>
            </a:p>
          </p:txBody>
        </p:sp>
        <p:sp>
          <p:nvSpPr>
            <p:cNvPr id="115722" name="Text Box 10"/>
            <p:cNvSpPr txBox="1">
              <a:spLocks noChangeArrowheads="1"/>
            </p:cNvSpPr>
            <p:nvPr/>
          </p:nvSpPr>
          <p:spPr bwMode="auto">
            <a:xfrm rot="3699259">
              <a:off x="1010" y="1709"/>
              <a:ext cx="452" cy="1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solidFill>
                    <a:srgbClr val="FFFF99"/>
                  </a:solidFill>
                </a:rPr>
                <a:t>23 hours</a:t>
              </a:r>
            </a:p>
          </p:txBody>
        </p:sp>
        <p:sp>
          <p:nvSpPr>
            <p:cNvPr id="115723" name="Text Box 11"/>
            <p:cNvSpPr txBox="1">
              <a:spLocks noChangeArrowheads="1"/>
            </p:cNvSpPr>
            <p:nvPr/>
          </p:nvSpPr>
          <p:spPr bwMode="auto">
            <a:xfrm rot="2269872">
              <a:off x="964" y="1258"/>
              <a:ext cx="489" cy="15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solidFill>
                    <a:srgbClr val="FFFF99"/>
                  </a:solidFill>
                </a:rPr>
                <a:t>16 hours</a:t>
              </a:r>
            </a:p>
          </p:txBody>
        </p:sp>
      </p:grpSp>
      <p:grpSp>
        <p:nvGrpSpPr>
          <p:cNvPr id="33798" name="Group 12"/>
          <p:cNvGrpSpPr>
            <a:grpSpLocks/>
          </p:cNvGrpSpPr>
          <p:nvPr/>
        </p:nvGrpSpPr>
        <p:grpSpPr bwMode="auto">
          <a:xfrm>
            <a:off x="323850" y="4037013"/>
            <a:ext cx="2160588" cy="2271712"/>
            <a:chOff x="2982" y="1969"/>
            <a:chExt cx="1686" cy="1905"/>
          </a:xfrm>
        </p:grpSpPr>
        <p:pic>
          <p:nvPicPr>
            <p:cNvPr id="3380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 y="1969"/>
              <a:ext cx="1686"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6" name="Rectangle 14"/>
            <p:cNvSpPr>
              <a:spLocks noChangeArrowheads="1"/>
            </p:cNvSpPr>
            <p:nvPr/>
          </p:nvSpPr>
          <p:spPr bwMode="auto">
            <a:xfrm>
              <a:off x="3427" y="1996"/>
              <a:ext cx="975" cy="24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i="1" dirty="0" err="1">
                  <a:solidFill>
                    <a:srgbClr val="FFFF00"/>
                  </a:solidFill>
                </a:rPr>
                <a:t>Stena</a:t>
              </a:r>
              <a:r>
                <a:rPr lang="en-US" sz="1400" b="1" i="1" dirty="0">
                  <a:solidFill>
                    <a:srgbClr val="FFFF00"/>
                  </a:solidFill>
                </a:rPr>
                <a:t> - Don</a:t>
              </a:r>
              <a:r>
                <a:rPr lang="en-US" sz="1600" dirty="0"/>
                <a:t> </a:t>
              </a:r>
            </a:p>
          </p:txBody>
        </p:sp>
      </p:grpSp>
      <p:sp>
        <p:nvSpPr>
          <p:cNvPr id="33799" name="Line 23"/>
          <p:cNvSpPr>
            <a:spLocks noChangeShapeType="1"/>
          </p:cNvSpPr>
          <p:nvPr/>
        </p:nvSpPr>
        <p:spPr bwMode="auto">
          <a:xfrm>
            <a:off x="2833688" y="3500438"/>
            <a:ext cx="514350" cy="720725"/>
          </a:xfrm>
          <a:prstGeom prst="line">
            <a:avLst/>
          </a:prstGeom>
          <a:noFill/>
          <a:ln w="317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da-DK"/>
          </a:p>
        </p:txBody>
      </p:sp>
      <p:sp>
        <p:nvSpPr>
          <p:cNvPr id="33800" name="Line 24"/>
          <p:cNvSpPr>
            <a:spLocks noChangeShapeType="1"/>
          </p:cNvSpPr>
          <p:nvPr/>
        </p:nvSpPr>
        <p:spPr bwMode="auto">
          <a:xfrm>
            <a:off x="2338388" y="2584450"/>
            <a:ext cx="409575" cy="757238"/>
          </a:xfrm>
          <a:prstGeom prst="line">
            <a:avLst/>
          </a:prstGeom>
          <a:noFill/>
          <a:ln w="317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da-DK"/>
          </a:p>
        </p:txBody>
      </p:sp>
      <p:sp>
        <p:nvSpPr>
          <p:cNvPr id="33801" name="Line 25"/>
          <p:cNvSpPr>
            <a:spLocks noChangeShapeType="1"/>
          </p:cNvSpPr>
          <p:nvPr/>
        </p:nvSpPr>
        <p:spPr bwMode="auto">
          <a:xfrm>
            <a:off x="1620838" y="2173288"/>
            <a:ext cx="601662" cy="1266825"/>
          </a:xfrm>
          <a:prstGeom prst="line">
            <a:avLst/>
          </a:prstGeom>
          <a:noFill/>
          <a:ln w="317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da-DK"/>
          </a:p>
        </p:txBody>
      </p:sp>
      <p:sp>
        <p:nvSpPr>
          <p:cNvPr id="33802" name="Line 26"/>
          <p:cNvSpPr>
            <a:spLocks noChangeShapeType="1"/>
          </p:cNvSpPr>
          <p:nvPr/>
        </p:nvSpPr>
        <p:spPr bwMode="auto">
          <a:xfrm>
            <a:off x="2030413" y="3598863"/>
            <a:ext cx="674687" cy="1292225"/>
          </a:xfrm>
          <a:prstGeom prst="line">
            <a:avLst/>
          </a:prstGeom>
          <a:noFill/>
          <a:ln w="317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da-DK"/>
          </a:p>
        </p:txBody>
      </p:sp>
      <p:sp>
        <p:nvSpPr>
          <p:cNvPr id="33803" name="Line 27"/>
          <p:cNvSpPr>
            <a:spLocks noChangeShapeType="1"/>
          </p:cNvSpPr>
          <p:nvPr/>
        </p:nvSpPr>
        <p:spPr bwMode="auto">
          <a:xfrm>
            <a:off x="1490663" y="1743075"/>
            <a:ext cx="685800" cy="639763"/>
          </a:xfrm>
          <a:prstGeom prst="line">
            <a:avLst/>
          </a:prstGeom>
          <a:noFill/>
          <a:ln w="317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da-DK"/>
          </a:p>
        </p:txBody>
      </p:sp>
      <p:sp>
        <p:nvSpPr>
          <p:cNvPr id="26" name="Tekstboks 14"/>
          <p:cNvSpPr txBox="1">
            <a:spLocks noChangeArrowheads="1"/>
          </p:cNvSpPr>
          <p:nvPr/>
        </p:nvSpPr>
        <p:spPr bwMode="auto">
          <a:xfrm>
            <a:off x="4356100" y="190500"/>
            <a:ext cx="4214813" cy="584200"/>
          </a:xfrm>
          <a:prstGeom prst="rect">
            <a:avLst/>
          </a:prstGeom>
          <a:noFill/>
          <a:ln w="9525">
            <a:noFill/>
            <a:miter lim="800000"/>
            <a:headEnd/>
            <a:tailEnd/>
          </a:ln>
        </p:spPr>
        <p:txBody>
          <a:bodyPr>
            <a:spAutoFit/>
          </a:bodyPr>
          <a:lstStyle/>
          <a:p>
            <a:pPr>
              <a:defRPr/>
            </a:pPr>
            <a:r>
              <a:rPr lang="da-DK" sz="3200" b="1" dirty="0" err="1">
                <a:solidFill>
                  <a:srgbClr val="003399"/>
                </a:solidFill>
                <a:latin typeface="+mj-lt"/>
                <a:ea typeface="+mj-ea"/>
                <a:cs typeface="+mj-cs"/>
              </a:rPr>
              <a:t>Drilling</a:t>
            </a:r>
            <a:r>
              <a:rPr lang="da-DK" sz="3200" b="1" dirty="0">
                <a:solidFill>
                  <a:srgbClr val="003399"/>
                </a:solidFill>
                <a:latin typeface="+mj-lt"/>
                <a:ea typeface="+mj-ea"/>
                <a:cs typeface="+mj-cs"/>
              </a:rPr>
              <a:t> </a:t>
            </a:r>
            <a:r>
              <a:rPr lang="da-DK" sz="3200" b="1" dirty="0" err="1">
                <a:solidFill>
                  <a:srgbClr val="003399"/>
                </a:solidFill>
                <a:latin typeface="+mj-lt"/>
                <a:ea typeface="+mj-ea"/>
                <a:cs typeface="+mj-cs"/>
              </a:rPr>
              <a:t>results</a:t>
            </a:r>
            <a:r>
              <a:rPr lang="da-DK" sz="3200" b="1" dirty="0">
                <a:solidFill>
                  <a:srgbClr val="003399"/>
                </a:solidFill>
                <a:latin typeface="+mj-lt"/>
                <a:ea typeface="+mj-ea"/>
                <a:cs typeface="+mj-cs"/>
              </a:rPr>
              <a:t> 2010</a:t>
            </a:r>
          </a:p>
        </p:txBody>
      </p:sp>
      <p:sp>
        <p:nvSpPr>
          <p:cNvPr id="33805" name="Rectangle 2"/>
          <p:cNvSpPr>
            <a:spLocks noChangeArrowheads="1"/>
          </p:cNvSpPr>
          <p:nvPr/>
        </p:nvSpPr>
        <p:spPr bwMode="auto">
          <a:xfrm>
            <a:off x="3851275" y="1169988"/>
            <a:ext cx="52927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a:t>Cairn Energy has released the following geological results from the company’s offshore drilling program west of Disko-Nuussuaq in Greenland waters. </a:t>
            </a:r>
          </a:p>
          <a:p>
            <a:pPr eaLnBrk="0" hangingPunct="0"/>
            <a:endParaRPr lang="da-DK"/>
          </a:p>
          <a:p>
            <a:pPr eaLnBrk="0" hangingPunct="0"/>
            <a:r>
              <a:rPr lang="en-GB"/>
              <a:t>Cairn Energy announces that they have found hydrocarbons (oil) in the Alpha well. The oil is observed in a 460 m thick section in a sequence of volcanic rocks. </a:t>
            </a:r>
          </a:p>
          <a:p>
            <a:pPr eaLnBrk="0" hangingPunct="0"/>
            <a:endParaRPr lang="da-DK"/>
          </a:p>
          <a:p>
            <a:pPr eaLnBrk="0" hangingPunct="0"/>
            <a:r>
              <a:rPr lang="en-GB"/>
              <a:t>Laboratory analyses of different oil-bearing samples from the well confirm the presence of two oil types with different provenance and grade of maturity. </a:t>
            </a:r>
          </a:p>
          <a:p>
            <a:pPr eaLnBrk="0" hangingPunct="0"/>
            <a:endParaRPr lang="da-DK"/>
          </a:p>
          <a:p>
            <a:pPr eaLnBrk="0" hangingPunct="0"/>
            <a:r>
              <a:rPr lang="en-GB"/>
              <a:t>Cairn Energy reported in the middle of August this year, the existence of gas in the T8 well in the same area, thus hydrocarbons have been recorded in the first two wells in the region.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boks 14"/>
          <p:cNvSpPr txBox="1">
            <a:spLocks noChangeArrowheads="1"/>
          </p:cNvSpPr>
          <p:nvPr/>
        </p:nvSpPr>
        <p:spPr bwMode="auto">
          <a:xfrm>
            <a:off x="250825" y="190500"/>
            <a:ext cx="8713788" cy="1077913"/>
          </a:xfrm>
          <a:prstGeom prst="rect">
            <a:avLst/>
          </a:prstGeom>
          <a:noFill/>
          <a:ln w="9525">
            <a:noFill/>
            <a:miter lim="800000"/>
            <a:headEnd/>
            <a:tailEnd/>
          </a:ln>
        </p:spPr>
        <p:txBody>
          <a:bodyPr>
            <a:spAutoFit/>
          </a:bodyPr>
          <a:lstStyle/>
          <a:p>
            <a:pPr algn="ctr">
              <a:defRPr/>
            </a:pPr>
            <a:r>
              <a:rPr lang="en-US" sz="3200" b="1" dirty="0">
                <a:solidFill>
                  <a:srgbClr val="003399"/>
                </a:solidFill>
                <a:latin typeface="+mj-lt"/>
                <a:ea typeface="+mj-ea"/>
                <a:cs typeface="+mj-cs"/>
              </a:rPr>
              <a:t>Cairn Energy plans to continue the drilling campaign in Greenland in 2011</a:t>
            </a:r>
            <a:endParaRPr lang="da-DK" sz="3200" b="1" dirty="0">
              <a:solidFill>
                <a:srgbClr val="003399"/>
              </a:solidFill>
              <a:latin typeface="+mj-lt"/>
              <a:ea typeface="+mj-ea"/>
              <a:cs typeface="+mj-cs"/>
            </a:endParaRPr>
          </a:p>
        </p:txBody>
      </p:sp>
      <p:sp>
        <p:nvSpPr>
          <p:cNvPr id="34819" name="Rectangle 2"/>
          <p:cNvSpPr>
            <a:spLocks noChangeArrowheads="1"/>
          </p:cNvSpPr>
          <p:nvPr/>
        </p:nvSpPr>
        <p:spPr bwMode="auto">
          <a:xfrm>
            <a:off x="4067175" y="1446213"/>
            <a:ext cx="496887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Cairn Energy Plc. plans to conduct an oil exploration drilling campaign with up to 4 wells offshore Greenland during the 2011 season, subject to approval from the Greenland Government.</a:t>
            </a:r>
          </a:p>
          <a:p>
            <a:r>
              <a:rPr lang="en-US"/>
              <a:t> </a:t>
            </a:r>
          </a:p>
          <a:p>
            <a:r>
              <a:rPr lang="en-US"/>
              <a:t>Cairn informs that the company plans to use 2 drilling vessels for the exploration drilling; a drilling ship and a semi-submersible drilling rig, a combination also used in the 2010 drilling campaign. </a:t>
            </a:r>
          </a:p>
          <a:p>
            <a:endParaRPr lang="en-US"/>
          </a:p>
          <a:p>
            <a:r>
              <a:rPr lang="en-US"/>
              <a:t>In 2011 Cairn plans to use the ”Leiv Eiriksson” (semi-submersible drilling rig) and the ”Corcovado” (drilling ship), both vessels owned and operated by Ocean Rig, whose operation locations includes the North Sea</a:t>
            </a:r>
          </a:p>
        </p:txBody>
      </p:sp>
      <p:pic>
        <p:nvPicPr>
          <p:cNvPr id="34820" name="Picture 2" descr="I 2011 planlægger Cairn, at benytte boreriggen &quot;Leiv Eiriksson&quot; 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720850"/>
            <a:ext cx="38338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Kuupik Kleist hilser på Cairns koncernchef, Mike Watts under et besøg på selskabets lejede borerig i 2010. Foto: Cai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4159250"/>
            <a:ext cx="37068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realudbud Øst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6263"/>
            <a:ext cx="33575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r>
              <a:rPr lang="en-GB" sz="3800" b="1" dirty="0" smtClean="0">
                <a:solidFill>
                  <a:srgbClr val="003399"/>
                </a:solidFill>
              </a:rPr>
              <a:t>Greenland Licensing Rounds 2012 and 2013</a:t>
            </a:r>
          </a:p>
        </p:txBody>
      </p:sp>
      <p:sp>
        <p:nvSpPr>
          <p:cNvPr id="7172" name="Text Box 8"/>
          <p:cNvSpPr txBox="1">
            <a:spLocks noChangeArrowheads="1"/>
          </p:cNvSpPr>
          <p:nvPr/>
        </p:nvSpPr>
        <p:spPr bwMode="auto">
          <a:xfrm>
            <a:off x="3604432" y="2133600"/>
            <a:ext cx="513556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spcBef>
                <a:spcPct val="50000"/>
              </a:spcBef>
              <a:buFont typeface="Arial" pitchFamily="34" charset="0"/>
              <a:buChar char="•"/>
              <a:defRPr/>
            </a:pPr>
            <a:r>
              <a:rPr lang="da-DK" sz="2600" b="1" dirty="0" err="1" smtClean="0">
                <a:latin typeface="Verdana" pitchFamily="34" charset="0"/>
              </a:rPr>
              <a:t>Announcement</a:t>
            </a:r>
            <a:r>
              <a:rPr lang="da-DK" sz="2600" b="1" dirty="0" smtClean="0">
                <a:latin typeface="Verdana" pitchFamily="34" charset="0"/>
              </a:rPr>
              <a:t> of the </a:t>
            </a:r>
            <a:r>
              <a:rPr lang="da-DK" sz="2600" b="1" dirty="0" err="1" smtClean="0">
                <a:latin typeface="Verdana" pitchFamily="34" charset="0"/>
              </a:rPr>
              <a:t>licence</a:t>
            </a:r>
            <a:r>
              <a:rPr lang="da-DK" sz="2600" b="1" dirty="0" smtClean="0">
                <a:latin typeface="Verdana" pitchFamily="34" charset="0"/>
              </a:rPr>
              <a:t> </a:t>
            </a:r>
            <a:r>
              <a:rPr lang="da-DK" sz="2600" b="1" dirty="0" err="1" smtClean="0">
                <a:latin typeface="Verdana" pitchFamily="34" charset="0"/>
              </a:rPr>
              <a:t>area</a:t>
            </a:r>
            <a:r>
              <a:rPr lang="da-DK" sz="2600" b="1" dirty="0" smtClean="0">
                <a:latin typeface="Verdana" pitchFamily="34" charset="0"/>
              </a:rPr>
              <a:t> </a:t>
            </a:r>
          </a:p>
          <a:p>
            <a:pPr marL="457200" indent="-457200" eaLnBrk="1" hangingPunct="1">
              <a:spcBef>
                <a:spcPct val="50000"/>
              </a:spcBef>
              <a:buFont typeface="Arial" pitchFamily="34" charset="0"/>
              <a:buChar char="•"/>
              <a:defRPr/>
            </a:pPr>
            <a:endParaRPr lang="da-DK" sz="2600" b="1" dirty="0" smtClean="0">
              <a:latin typeface="Verdana" pitchFamily="34" charset="0"/>
            </a:endParaRPr>
          </a:p>
          <a:p>
            <a:pPr marL="457200" indent="-457200" eaLnBrk="1" hangingPunct="1">
              <a:spcBef>
                <a:spcPct val="50000"/>
              </a:spcBef>
              <a:buFont typeface="Arial" pitchFamily="34" charset="0"/>
              <a:buChar char="•"/>
              <a:defRPr/>
            </a:pPr>
            <a:r>
              <a:rPr lang="da-DK" sz="2600" b="1" dirty="0" smtClean="0">
                <a:latin typeface="Verdana" pitchFamily="34" charset="0"/>
              </a:rPr>
              <a:t>50,000 km</a:t>
            </a:r>
            <a:r>
              <a:rPr lang="da-DK" sz="2600" b="1" baseline="30000" dirty="0" smtClean="0">
                <a:latin typeface="Verdana" pitchFamily="34" charset="0"/>
              </a:rPr>
              <a:t>2</a:t>
            </a:r>
          </a:p>
          <a:p>
            <a:pPr marL="457200" indent="-457200" eaLnBrk="1" hangingPunct="1">
              <a:spcBef>
                <a:spcPct val="50000"/>
              </a:spcBef>
              <a:buFont typeface="Arial" pitchFamily="34" charset="0"/>
              <a:buChar char="•"/>
              <a:defRPr/>
            </a:pPr>
            <a:endParaRPr lang="da-DK" sz="2600" b="1" dirty="0" smtClean="0">
              <a:latin typeface="Verdana" pitchFamily="34" charset="0"/>
              <a:cs typeface="Times New Roman" pitchFamily="18" charset="0"/>
            </a:endParaRPr>
          </a:p>
          <a:p>
            <a:pPr marL="457200" indent="-457200" eaLnBrk="1" hangingPunct="1">
              <a:spcBef>
                <a:spcPct val="50000"/>
              </a:spcBef>
              <a:buFont typeface="Arial" pitchFamily="34" charset="0"/>
              <a:buChar char="•"/>
              <a:defRPr/>
            </a:pPr>
            <a:r>
              <a:rPr lang="da-DK" sz="2600" b="1" dirty="0" smtClean="0">
                <a:latin typeface="Verdana" pitchFamily="34" charset="0"/>
                <a:cs typeface="Times New Roman" pitchFamily="18" charset="0"/>
              </a:rPr>
              <a:t>Terms and </a:t>
            </a:r>
            <a:r>
              <a:rPr lang="da-DK" sz="2600" b="1" dirty="0" err="1" smtClean="0">
                <a:latin typeface="Verdana" pitchFamily="34" charset="0"/>
                <a:cs typeface="Times New Roman" pitchFamily="18" charset="0"/>
              </a:rPr>
              <a:t>conditions</a:t>
            </a:r>
            <a:endParaRPr lang="da-DK" sz="2600" b="1" dirty="0" smtClean="0">
              <a:latin typeface="Verdana" pitchFamily="34" charset="0"/>
              <a:cs typeface="Times New Roman" pitchFamily="18" charset="0"/>
            </a:endParaRPr>
          </a:p>
          <a:p>
            <a:pPr eaLnBrk="1" hangingPunct="1">
              <a:spcBef>
                <a:spcPct val="50000"/>
              </a:spcBef>
              <a:defRPr/>
            </a:pPr>
            <a:endParaRPr lang="da-DK" sz="2000" b="1" dirty="0" smtClean="0">
              <a:solidFill>
                <a:srgbClr val="003399"/>
              </a:solidFill>
              <a:latin typeface="Verdana" pitchFamily="34" charset="0"/>
              <a:cs typeface="Times New Roman" pitchFamily="18" charset="0"/>
            </a:endParaRPr>
          </a:p>
          <a:p>
            <a:pPr eaLnBrk="1" hangingPunct="1">
              <a:spcBef>
                <a:spcPct val="50000"/>
              </a:spcBef>
              <a:defRPr/>
            </a:pPr>
            <a:endParaRPr lang="da-DK" sz="3600" b="1" dirty="0" smtClean="0">
              <a:solidFill>
                <a:srgbClr val="003399"/>
              </a:solidFill>
              <a:latin typeface="Verdana" pitchFamily="34" charset="0"/>
            </a:endParaRPr>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Pladsholder til indhold 2"/>
          <p:cNvSpPr>
            <a:spLocks noGrp="1"/>
          </p:cNvSpPr>
          <p:nvPr>
            <p:ph idx="1"/>
          </p:nvPr>
        </p:nvSpPr>
        <p:spPr>
          <a:xfrm>
            <a:off x="107950" y="2071688"/>
            <a:ext cx="4103688" cy="4525962"/>
          </a:xfrm>
        </p:spPr>
        <p:txBody>
          <a:bodyPr/>
          <a:lstStyle/>
          <a:p>
            <a:pPr marL="0" indent="0">
              <a:buFontTx/>
              <a:buNone/>
            </a:pPr>
            <a:r>
              <a:rPr lang="en-GB" sz="2400" smtClean="0"/>
              <a:t>The area designated for licensing in NE Greenland is shown to the right. </a:t>
            </a:r>
          </a:p>
          <a:p>
            <a:pPr marL="0" indent="0">
              <a:buFontTx/>
              <a:buNone/>
            </a:pPr>
            <a:endParaRPr lang="en-GB" sz="2400" smtClean="0"/>
          </a:p>
          <a:p>
            <a:pPr marL="0" indent="0">
              <a:buFontTx/>
              <a:buNone/>
            </a:pPr>
            <a:r>
              <a:rPr lang="en-GB" sz="2400" smtClean="0"/>
              <a:t>In all 50,000 km</a:t>
            </a:r>
            <a:r>
              <a:rPr lang="en-GB" sz="2400" baseline="30000" smtClean="0"/>
              <a:t>2</a:t>
            </a:r>
            <a:r>
              <a:rPr lang="en-GB" sz="2400" smtClean="0"/>
              <a:t> will be included in the pre-licensing round and the ordinary licence rounds. 30,000 km</a:t>
            </a:r>
            <a:r>
              <a:rPr lang="en-GB" sz="2400" baseline="30000" smtClean="0"/>
              <a:t>2</a:t>
            </a:r>
            <a:r>
              <a:rPr lang="en-GB" sz="2400" smtClean="0"/>
              <a:t> of those will be in the pre-round</a:t>
            </a:r>
          </a:p>
          <a:p>
            <a:pPr marL="0" indent="0">
              <a:buFontTx/>
              <a:buNone/>
            </a:pPr>
            <a:r>
              <a:rPr lang="en-GB" sz="2400" smtClean="0"/>
              <a:t>  </a:t>
            </a:r>
          </a:p>
        </p:txBody>
      </p:sp>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206375"/>
            <a:ext cx="8529637"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38808" t="10178" r="48756" b="67548"/>
          <a:stretch>
            <a:fillRect/>
          </a:stretch>
        </p:blipFill>
        <p:spPr bwMode="auto">
          <a:xfrm>
            <a:off x="4500563" y="333375"/>
            <a:ext cx="4643437"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Grp="1" noChangeArrowheads="1"/>
          </p:cNvSpPr>
          <p:nvPr>
            <p:ph type="title"/>
          </p:nvPr>
        </p:nvSpPr>
        <p:spPr>
          <a:xfrm>
            <a:off x="-36513" y="404813"/>
            <a:ext cx="5832476" cy="1143000"/>
          </a:xfrm>
          <a:solidFill>
            <a:schemeClr val="bg1">
              <a:lumMod val="95000"/>
              <a:alpha val="59000"/>
            </a:schemeClr>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800" b="1" dirty="0" smtClean="0">
                <a:solidFill>
                  <a:srgbClr val="003399"/>
                </a:solidFill>
              </a:rPr>
              <a:t>The North East Greenland Licensing Rounds 2012 and 2013</a:t>
            </a:r>
            <a:br>
              <a:rPr lang="en-GB" sz="2800" b="1" dirty="0" smtClean="0">
                <a:solidFill>
                  <a:srgbClr val="003399"/>
                </a:solidFill>
              </a:rPr>
            </a:br>
            <a:r>
              <a:rPr lang="en-GB" sz="600" b="1" dirty="0" smtClean="0">
                <a:solidFill>
                  <a:srgbClr val="003399"/>
                </a:solidFill>
              </a:rPr>
              <a:t/>
            </a:r>
            <a:br>
              <a:rPr lang="en-GB" sz="600" b="1" dirty="0" smtClean="0">
                <a:solidFill>
                  <a:srgbClr val="003399"/>
                </a:solidFill>
              </a:rPr>
            </a:br>
            <a:r>
              <a:rPr lang="en-GB" sz="2800" b="1" dirty="0" smtClean="0">
                <a:solidFill>
                  <a:srgbClr val="006600"/>
                </a:solidFill>
              </a:rPr>
              <a:t>The area</a:t>
            </a:r>
            <a:endParaRPr lang="en-GB" sz="28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16731"/>
          <a:stretch>
            <a:fillRect/>
          </a:stretch>
        </p:blipFill>
        <p:spPr bwMode="auto">
          <a:xfrm>
            <a:off x="2152650" y="1989138"/>
            <a:ext cx="700087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kstboks 2"/>
          <p:cNvSpPr txBox="1">
            <a:spLocks noChangeArrowheads="1"/>
          </p:cNvSpPr>
          <p:nvPr/>
        </p:nvSpPr>
        <p:spPr bwMode="auto">
          <a:xfrm>
            <a:off x="34925" y="1916113"/>
            <a:ext cx="24495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b="1"/>
              <a:t>	</a:t>
            </a:r>
            <a:endParaRPr lang="da-DK" sz="1700"/>
          </a:p>
          <a:p>
            <a:pPr eaLnBrk="1" hangingPunct="1"/>
            <a:r>
              <a:rPr lang="en-US" sz="1700"/>
              <a:t>The licensing area lies within the East Greenland Rift Basins Province covered by the USGS assessment.</a:t>
            </a:r>
          </a:p>
          <a:p>
            <a:pPr eaLnBrk="1" hangingPunct="1"/>
            <a:endParaRPr lang="en-US" sz="1700"/>
          </a:p>
          <a:p>
            <a:pPr eaLnBrk="1" hangingPunct="1"/>
            <a:r>
              <a:rPr lang="en-US" sz="1700"/>
              <a:t>Estimating the mean undiscovered, pretroleum resources to be 31,400 MMBOE of oil and gas and natural gas liquids (USGS fact sheet 2007-3077)</a:t>
            </a:r>
            <a:endParaRPr lang="da-DK" sz="1700"/>
          </a:p>
        </p:txBody>
      </p:sp>
      <p:sp>
        <p:nvSpPr>
          <p:cNvPr id="38916" name="Rectangle 2"/>
          <p:cNvSpPr>
            <a:spLocks noGrp="1" noChangeArrowheads="1"/>
          </p:cNvSpPr>
          <p:nvPr>
            <p:ph type="title"/>
          </p:nvPr>
        </p:nvSpPr>
        <p:spPr>
          <a:xfrm>
            <a:off x="-107950" y="404813"/>
            <a:ext cx="8496300" cy="1143000"/>
          </a:xfrm>
          <a:solidFill>
            <a:schemeClr val="bg1"/>
          </a:solidFill>
        </p:spPr>
        <p:txBody>
          <a:bodyPr/>
          <a:lstStyle/>
          <a:p>
            <a:r>
              <a:rPr lang="en-GB" sz="2800" b="1" smtClean="0">
                <a:solidFill>
                  <a:srgbClr val="003399"/>
                </a:solidFill>
              </a:rPr>
              <a:t>The North East Greenland </a:t>
            </a:r>
            <a:br>
              <a:rPr lang="en-GB" sz="2800" b="1" smtClean="0">
                <a:solidFill>
                  <a:srgbClr val="003399"/>
                </a:solidFill>
              </a:rPr>
            </a:br>
            <a:r>
              <a:rPr lang="en-GB" sz="2800" b="1" smtClean="0">
                <a:solidFill>
                  <a:srgbClr val="003399"/>
                </a:solidFill>
              </a:rPr>
              <a:t>Licensing Rounds 2012 and 2013</a:t>
            </a:r>
            <a:br>
              <a:rPr lang="en-GB" sz="2800" b="1" smtClean="0">
                <a:solidFill>
                  <a:srgbClr val="003399"/>
                </a:solidFill>
              </a:rPr>
            </a:br>
            <a:r>
              <a:rPr lang="en-GB" sz="600" b="1" smtClean="0">
                <a:solidFill>
                  <a:srgbClr val="003399"/>
                </a:solidFill>
              </a:rPr>
              <a:t/>
            </a:r>
            <a:br>
              <a:rPr lang="en-GB" sz="600" b="1" smtClean="0">
                <a:solidFill>
                  <a:srgbClr val="003399"/>
                </a:solidFill>
              </a:rPr>
            </a:br>
            <a:r>
              <a:rPr lang="en-GB" sz="2800" b="1" smtClean="0">
                <a:solidFill>
                  <a:srgbClr val="006600"/>
                </a:solidFill>
              </a:rPr>
              <a:t>Assessment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12756</TotalTime>
  <Words>1821</Words>
  <Application>Microsoft Office PowerPoint</Application>
  <PresentationFormat>Skærmshow (4:3)</PresentationFormat>
  <Paragraphs>216</Paragraphs>
  <Slides>18</Slides>
  <Notes>6</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Standarddesign</vt:lpstr>
      <vt:lpstr>PowerPoint-præsentation</vt:lpstr>
      <vt:lpstr>Greenland update</vt:lpstr>
      <vt:lpstr>PowerPoint-præsentation</vt:lpstr>
      <vt:lpstr>PowerPoint-præsentation</vt:lpstr>
      <vt:lpstr>PowerPoint-præsentation</vt:lpstr>
      <vt:lpstr>PowerPoint-præsentation</vt:lpstr>
      <vt:lpstr>Greenland Licensing Rounds 2012 and 2013</vt:lpstr>
      <vt:lpstr>The North East Greenland Licensing Rounds 2012 and 2013  The area</vt:lpstr>
      <vt:lpstr>The North East Greenland  Licensing Rounds 2012 and 2013  Assessment</vt:lpstr>
      <vt:lpstr>The North East Greenland  Licensing Rounds 2012 and 2013  Assessment</vt:lpstr>
      <vt:lpstr>The North East Greenland  Licensing Rounds 2012 and 2013  Data</vt:lpstr>
      <vt:lpstr>The North East Greenland  Licensing Rounds 2012 and 2013  Bathymetry</vt:lpstr>
      <vt:lpstr>The North East Greenland  Licensing Rounds 2012 and 2013   Outline of licence terms   </vt:lpstr>
      <vt:lpstr>The North East Greenland  Licensing Rounds 2012 and 2013   Outline of licence terms   </vt:lpstr>
      <vt:lpstr>The North East Greenland  Licensing Rounds 2012 and 2013  Possible work commitments</vt:lpstr>
      <vt:lpstr>PowerPoint-præsentation</vt:lpstr>
      <vt:lpstr>PowerPoint-præsentation</vt:lpstr>
      <vt:lpstr>PowerPoint-præsentation</vt:lpstr>
    </vt:vector>
  </TitlesOfParts>
  <Company>KIT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SIHE</dc:creator>
  <cp:lastModifiedBy>BMP</cp:lastModifiedBy>
  <cp:revision>599</cp:revision>
  <dcterms:created xsi:type="dcterms:W3CDTF">2008-04-10T14:40:54Z</dcterms:created>
  <dcterms:modified xsi:type="dcterms:W3CDTF">2011-04-13T02:45:34Z</dcterms:modified>
</cp:coreProperties>
</file>